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84" r:id="rId4"/>
    <p:sldId id="272" r:id="rId5"/>
    <p:sldId id="286" r:id="rId6"/>
    <p:sldId id="274" r:id="rId7"/>
    <p:sldId id="273" r:id="rId8"/>
    <p:sldId id="285" r:id="rId9"/>
    <p:sldId id="275" r:id="rId10"/>
    <p:sldId id="276" r:id="rId11"/>
    <p:sldId id="277" r:id="rId12"/>
    <p:sldId id="282" r:id="rId13"/>
    <p:sldId id="283" r:id="rId14"/>
    <p:sldId id="278" r:id="rId15"/>
    <p:sldId id="281" r:id="rId16"/>
    <p:sldId id="271" r:id="rId1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>
      <p:cViewPr varScale="1">
        <p:scale>
          <a:sx n="96" d="100"/>
          <a:sy n="96" d="100"/>
        </p:scale>
        <p:origin x="53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nrica.com/vustuff/MTH202/MTH202_handouts_1_45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08520" y="1779662"/>
            <a:ext cx="9144000" cy="288033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tabLst>
                <a:tab pos="914400" algn="l"/>
              </a:tabLst>
            </a:pPr>
            <a:r>
              <a:rPr lang="en-US" u="sng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 to Functions</a:t>
            </a:r>
            <a:endParaRPr lang="en-US" sz="3200" u="sng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ko-KR" sz="1600" dirty="0">
                <a:ea typeface="맑은 고딕" pitchFamily="50" charset="-127"/>
              </a:rPr>
              <a:t>                               LECTURE 5</a:t>
            </a:r>
            <a:endParaRPr lang="en-US" altLang="ko-KR" sz="1400" dirty="0">
              <a:ea typeface="맑은 고딕" pitchFamily="50" charset="-127"/>
            </a:endParaRPr>
          </a:p>
          <a:p>
            <a:pPr lvl="0"/>
            <a:endParaRPr lang="en-US" altLang="ko-KR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56310-B71A-48DB-9C0C-AC10FD214934}"/>
              </a:ext>
            </a:extLst>
          </p:cNvPr>
          <p:cNvSpPr/>
          <p:nvPr/>
        </p:nvSpPr>
        <p:spPr>
          <a:xfrm>
            <a:off x="1152128" y="4299942"/>
            <a:ext cx="57961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https://www.genrica.com/vustuff/MTH202/MTH202_handouts_1_45.pdf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AF46EE-6DE3-4366-A55C-B70A6135604D}"/>
              </a:ext>
            </a:extLst>
          </p:cNvPr>
          <p:cNvSpPr txBox="1"/>
          <p:nvPr/>
        </p:nvSpPr>
        <p:spPr>
          <a:xfrm>
            <a:off x="-82231" y="4299942"/>
            <a:ext cx="1485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619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2FDB31-42D9-43DD-BFFE-B96ACF06ACE8}"/>
              </a:ext>
            </a:extLst>
          </p:cNvPr>
          <p:cNvSpPr/>
          <p:nvPr/>
        </p:nvSpPr>
        <p:spPr>
          <a:xfrm>
            <a:off x="1133872" y="939373"/>
            <a:ext cx="6678488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IMAGE OF A SET: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f :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Y is function and A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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X.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image of A under f is denoted and defined as: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f(A) = { </a:t>
            </a:r>
            <a:r>
              <a:rPr lang="en-US" sz="1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r>
              <a:rPr lang="en-US" sz="1600" dirty="0" err="1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| y=f(x), for some x in A}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A8C5D0-5842-4C39-8AC9-72B8D3868BA4}"/>
              </a:ext>
            </a:extLst>
          </p:cNvPr>
          <p:cNvSpPr/>
          <p:nvPr/>
        </p:nvSpPr>
        <p:spPr>
          <a:xfrm>
            <a:off x="1187624" y="2276167"/>
            <a:ext cx="45365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EXAMPLE: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Let f: X 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Y be defined by the arrow diagram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A = {1,2}and B = {2,3} then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f(A)={b} and f(B) = {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b,c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} under the function defined in the Diagram then we say that image set of A is {b} and Image</a:t>
            </a:r>
          </a:p>
          <a:p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 set of B is {</a:t>
            </a:r>
            <a:r>
              <a:rPr lang="en-US" sz="1400" dirty="0" err="1">
                <a:latin typeface="Times New Roman" panose="02020603050405020304" pitchFamily="18" charset="0"/>
                <a:ea typeface="MS Mincho" panose="02020609040205080304" pitchFamily="49" charset="-128"/>
              </a:rPr>
              <a:t>b,c</a:t>
            </a:r>
            <a:r>
              <a:rPr lang="en-US" sz="1400" dirty="0">
                <a:latin typeface="Times New Roman" panose="02020603050405020304" pitchFamily="18" charset="0"/>
                <a:ea typeface="MS Mincho" panose="02020609040205080304" pitchFamily="49" charset="-128"/>
              </a:rPr>
              <a:t>}.</a:t>
            </a:r>
            <a:endParaRPr lang="en-US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DFEAEAB-0FCC-4120-9454-A1431D8F6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050" y="2067694"/>
            <a:ext cx="203835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355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7079A-5224-4F40-9F82-CA2CE666A9E9}"/>
              </a:ext>
            </a:extLst>
          </p:cNvPr>
          <p:cNvSpPr/>
          <p:nvPr/>
        </p:nvSpPr>
        <p:spPr>
          <a:xfrm>
            <a:off x="971600" y="1275606"/>
            <a:ext cx="7110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   g: R 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defined by g(x) = x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+ 1. 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Domain of g = R (set of real numbers)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Co-domain of g = 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(set of positive real numbers)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range of g consists of those elements of 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that appear as image points.</a:t>
            </a:r>
          </a:p>
          <a:p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Since	x</a:t>
            </a:r>
            <a:r>
              <a:rPr lang="pt-BR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0	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pt-BR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1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i.e.	g(x) = x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1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the range of g is all real number greater than or equal to 1, i.e., the internal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[1,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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78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141BC1-C1C0-48D7-A385-935166E02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84" y="501516"/>
            <a:ext cx="712777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INVERSE IMAGE OF A SET:</a:t>
            </a:r>
            <a:endParaRPr kumimoji="0" lang="en-US" altLang="ja-JP" sz="11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Let f: X 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is a function and C 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Y. The inverse image of C under f is denoted and defined as: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		f</a:t>
            </a:r>
            <a:r>
              <a:rPr kumimoji="0" lang="en-US" altLang="ja-JP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(C)={x 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X | f(x) 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C}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EXAMPLE: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Let f: X 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Y be defined by the arrow diagram.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Let C = {a},D = {</a:t>
            </a:r>
            <a:r>
              <a:rPr kumimoji="0" lang="en-US" altLang="ja-JP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b,c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},E = {d} then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ja-JP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(C)={1,2},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ja-JP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(D) = {3,4}, and       </a:t>
            </a:r>
            <a:endParaRPr kumimoji="0" lang="en-US" altLang="ja-JP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kumimoji="0" lang="en-US" altLang="ja-JP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kumimoji="0" lang="en-US" altLang="ja-JP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Symbol" panose="05050102010706020507" pitchFamily="18" charset="2"/>
              </a:rPr>
              <a:t>(E) =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A671D2F8-2AB0-4D03-B7F6-BCAF7A121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26" y="3342481"/>
            <a:ext cx="1796794" cy="1245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67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49925" y="771550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/>
              <a:t>Review Questions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75856" y="1491630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you define function?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the binary relations</a:t>
            </a:r>
          </a:p>
        </p:txBody>
      </p:sp>
    </p:spTree>
    <p:extLst>
      <p:ext uri="{BB962C8B-B14F-4D97-AF65-F5344CB8AC3E}">
        <p14:creationId xmlns:p14="http://schemas.microsoft.com/office/powerpoint/2010/main" val="400629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88F42D-1218-44B5-83D7-2FB2E511F216}"/>
              </a:ext>
            </a:extLst>
          </p:cNvPr>
          <p:cNvSpPr/>
          <p:nvPr/>
        </p:nvSpPr>
        <p:spPr>
          <a:xfrm>
            <a:off x="1979712" y="771550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Learning Outcomes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DD82E-4660-421C-8747-CFE9ADA958DC}"/>
              </a:ext>
            </a:extLst>
          </p:cNvPr>
          <p:cNvSpPr/>
          <p:nvPr/>
        </p:nvSpPr>
        <p:spPr>
          <a:xfrm>
            <a:off x="2286000" y="1563638"/>
            <a:ext cx="6390456" cy="1572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Be able to specify and manipulate basic mathematical objects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such as sets, functions, and relations and will also be able to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verify simple mathematical properties that these objects possess.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6C3E5-744F-4F56-AA85-BDB0FA9C4129}"/>
              </a:ext>
            </a:extLst>
          </p:cNvPr>
          <p:cNvSpPr/>
          <p:nvPr/>
        </p:nvSpPr>
        <p:spPr>
          <a:xfrm>
            <a:off x="2286000" y="1188086"/>
            <a:ext cx="5958408" cy="375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 completing this lecture satisfactorily, a student will: </a:t>
            </a:r>
          </a:p>
        </p:txBody>
      </p:sp>
    </p:spTree>
    <p:extLst>
      <p:ext uri="{BB962C8B-B14F-4D97-AF65-F5344CB8AC3E}">
        <p14:creationId xmlns:p14="http://schemas.microsoft.com/office/powerpoint/2010/main" val="24723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EFBDE1-776B-4698-8836-8AFFAE0593AA}"/>
              </a:ext>
            </a:extLst>
          </p:cNvPr>
          <p:cNvSpPr/>
          <p:nvPr/>
        </p:nvSpPr>
        <p:spPr>
          <a:xfrm>
            <a:off x="1187624" y="1986173"/>
            <a:ext cx="7488832" cy="1494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term function is used to describe a dependence of one quantity on another. A function f is a rule that assigns to each element x in set A exactly one element, called f(x), in 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set B. The set A is called the domain of the function. Set B is the range of the function. The symbol that represents a number in the domain of a function is called an independent variable. The symbol that represents a number in the range is called a dependent variable.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78E1B2-0FB0-4DFB-A933-3D94286149BE}"/>
              </a:ext>
            </a:extLst>
          </p:cNvPr>
          <p:cNvSpPr txBox="1"/>
          <p:nvPr/>
        </p:nvSpPr>
        <p:spPr>
          <a:xfrm>
            <a:off x="1763688" y="854771"/>
            <a:ext cx="19127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812953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0E38BA-B0EC-4467-93C8-0FCBD3EEF081}"/>
              </a:ext>
            </a:extLst>
          </p:cNvPr>
          <p:cNvSpPr/>
          <p:nvPr/>
        </p:nvSpPr>
        <p:spPr>
          <a:xfrm>
            <a:off x="1484784" y="1275606"/>
            <a:ext cx="7407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AND FUNCTIONS: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set X to a set Y is a relation from X to Y that satisfies the following two properties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For every element x in X, there is an element y in Y such that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other words every element of X is the first element of some ordered pair of F.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For all elements x in X and y and z in Y, if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and 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x,z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F, then  y = z 	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 no two distinct ordered pairs in F have the same first element.</a:t>
            </a:r>
            <a:r>
              <a:rPr lang="en-US" sz="1600" dirty="0"/>
              <a:t> </a:t>
            </a:r>
            <a:endParaRPr lang="en-US" sz="14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201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769E98-84FD-4636-87B6-FE714764FCBF}"/>
              </a:ext>
            </a:extLst>
          </p:cNvPr>
          <p:cNvSpPr/>
          <p:nvPr/>
        </p:nvSpPr>
        <p:spPr>
          <a:xfrm>
            <a:off x="107504" y="843558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Which of the relations define functions from X = {2,4,5} to Y={1,2,4,6}.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</a:t>
            </a:r>
            <a:r>
              <a:rPr lang="fr-FR" sz="1600" b="1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.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R1 = {(2,4), (4,1)}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b.	R2 = {(2,4), (4,1), (4,2), (5,6)}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c.	R3 = {(2,4), (4,1), (5,6)}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 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a. R1 is not a function, because 5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 does not appear as the first element in any ordered pair in R1.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b. R2 is not a function, because the ordered pairs (4,1) and (4,2) have the same first element but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different second elements.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c. R3 defines a function because it satisfy both the conditions of the function that is every element of X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is the first element of some order pair and there is no pair which has the same first order pair but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different second order pair.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51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945639-1BEA-4CD1-91D8-38B8A56C9EBE}"/>
              </a:ext>
            </a:extLst>
          </p:cNvPr>
          <p:cNvSpPr/>
          <p:nvPr/>
        </p:nvSpPr>
        <p:spPr>
          <a:xfrm>
            <a:off x="1043608" y="411510"/>
            <a:ext cx="7776864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Let A = {4,5,6} and B = {5,6} and define binary relations R and S from A to B as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follows: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s-E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for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s-E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all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(</a:t>
            </a:r>
            <a:r>
              <a:rPr lang="es-E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x,y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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B, (</a:t>
            </a:r>
            <a:r>
              <a:rPr lang="es-E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x,y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R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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x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y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s-E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for all (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x,y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)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B, </a:t>
            </a:r>
            <a:r>
              <a:rPr lang="en-US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xSy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      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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2|(x-y)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Represent R and S as a set of ordered pairs.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Indicate whether R or S is a function</a:t>
            </a:r>
          </a:p>
          <a:p>
            <a:r>
              <a:rPr lang="en-US" sz="1600" b="1" u="sng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Since we are given the relation R contains those order pairs of A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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B which has their first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element greater or equal to the second Hence R contains the order pairs.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R = {(5,5), (6,5), (6,6)}		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Similarly S is such a relation which consists of those order pairs for which the difference of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first and second elements difference divisible by 2.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Hence S = {(4,6), (5,5), (6,6)}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b. R is not a function because 4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A is not related to any element of B.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MS Mincho" panose="02020609040205080304" pitchFamily="49" charset="-128"/>
              </a:rPr>
              <a:t>   S clearly defines a function since each element of A is related to a unique element of B.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2504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7322842-23B4-428B-84DA-BCF7E15D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733222"/>
            <a:ext cx="6912768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FUNCTIONS NOT WELL DEFINED:</a:t>
            </a:r>
            <a:endParaRPr kumimoji="0" lang="en-US" altLang="ja-JP" sz="11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whether f is a function from Z to R if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A3F4610-E394-46B5-A07D-0330B51A0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88594"/>
              </p:ext>
            </p:extLst>
          </p:nvPr>
        </p:nvGraphicFramePr>
        <p:xfrm>
          <a:off x="1749286" y="1713731"/>
          <a:ext cx="2462674" cy="107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r:id="rId5" imgW="2781300" imgH="901700" progId="Equation.DSMT4">
                  <p:embed/>
                </p:oleObj>
              </mc:Choice>
              <mc:Fallback>
                <p:oleObj r:id="rId5" imgW="2781300" imgH="9017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286" y="1713731"/>
                        <a:ext cx="2462674" cy="10740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4788503-3642-4446-9FB8-FB3EDBB19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3171621"/>
            <a:ext cx="69127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SOLUTION: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a.	f is not well defined since each integer n has two images +n and -n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b.	f is not well defined since f(2) and f(-2) are not defined.</a:t>
            </a:r>
            <a:endParaRPr kumimoji="0" lang="en-US" altLang="ja-JP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c.	f is not defined for n &lt; 0 since f then results in imaginary values (not real)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ja-JP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d.	f is well defined because each integer has unique (one and only one) image in R   	under f.</a:t>
            </a:r>
            <a:r>
              <a:rPr kumimoji="0" lang="en-US" altLang="ja-JP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1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28B301-84D9-45C2-85D0-F45A8707CCCB}"/>
              </a:ext>
            </a:extLst>
          </p:cNvPr>
          <p:cNvSpPr/>
          <p:nvPr/>
        </p:nvSpPr>
        <p:spPr>
          <a:xfrm>
            <a:off x="1331640" y="1059582"/>
            <a:ext cx="63904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EXERCISE: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Let g: R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R+ be defined by g(x) = x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+1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1.	Show that g is well defined.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2.	Determine the domain, co-domain and range of g.</a:t>
            </a:r>
          </a:p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b="1" u="sng" dirty="0">
                <a:latin typeface="Times New Roman" panose="02020603050405020304" pitchFamily="18" charset="0"/>
                <a:ea typeface="MS Mincho" panose="02020609040205080304" pitchFamily="49" charset="-128"/>
              </a:rPr>
              <a:t>SOLUTION: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1.	g is well defined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: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Let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,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 and suppose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	(squaring both sides)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 =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	(adding 1 on both sides)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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g (x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	(by definition of g)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Thus if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= 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then g (x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 = g(x</a:t>
            </a:r>
            <a:r>
              <a:rPr lang="en-US" sz="1600" baseline="-25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). According g:R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R+ is well defined.</a:t>
            </a:r>
          </a:p>
        </p:txBody>
      </p:sp>
    </p:spTree>
    <p:extLst>
      <p:ext uri="{BB962C8B-B14F-4D97-AF65-F5344CB8AC3E}">
        <p14:creationId xmlns:p14="http://schemas.microsoft.com/office/powerpoint/2010/main" val="1152131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7079A-5224-4F40-9F82-CA2CE666A9E9}"/>
              </a:ext>
            </a:extLst>
          </p:cNvPr>
          <p:cNvSpPr/>
          <p:nvPr/>
        </p:nvSpPr>
        <p:spPr>
          <a:xfrm>
            <a:off x="971600" y="1275606"/>
            <a:ext cx="7110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2.   g: R 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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defined by g(x) = x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b="1" dirty="0">
                <a:latin typeface="Times New Roman" panose="02020603050405020304" pitchFamily="18" charset="0"/>
                <a:ea typeface="MS Mincho" panose="02020609040205080304" pitchFamily="49" charset="-128"/>
              </a:rPr>
              <a:t> + 1. 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Domain of g = R (set of real numbers)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Co-domain of g = 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(set of positive real numbers)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The range of g consists of those elements of R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+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that appear as image points.</a:t>
            </a:r>
          </a:p>
          <a:p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Since	x</a:t>
            </a:r>
            <a:r>
              <a:rPr lang="pt-BR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0	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	x</a:t>
            </a:r>
            <a:r>
              <a:rPr lang="pt-BR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1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pt-BR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  <a:endParaRPr lang="en-US" sz="16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i.e.	g(x) = x</a:t>
            </a:r>
            <a:r>
              <a:rPr lang="en-US" sz="1600" baseline="30000" dirty="0">
                <a:latin typeface="Times New Roman" panose="02020603050405020304" pitchFamily="18" charset="0"/>
                <a:ea typeface="MS Mincho" panose="02020609040205080304" pitchFamily="49" charset="-128"/>
              </a:rPr>
              <a:t>2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+ 1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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1	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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x 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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R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Hence the range of g is all real number greater than or equal to 1, i.e., the internal</a:t>
            </a:r>
          </a:p>
          <a:p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 [1,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  <a:sym typeface="Symbol" panose="05050102010706020507" pitchFamily="18" charset="2"/>
              </a:rPr>
              <a:t></a:t>
            </a:r>
            <a:r>
              <a:rPr lang="en-US" sz="1600" dirty="0">
                <a:latin typeface="Times New Roman" panose="02020603050405020304" pitchFamily="18" charset="0"/>
                <a:ea typeface="MS Mincho" panose="02020609040205080304" pitchFamily="49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339514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</TotalTime>
  <Words>544</Words>
  <Application>Microsoft Office PowerPoint</Application>
  <PresentationFormat>On-screen Show (16:9)</PresentationFormat>
  <Paragraphs>110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Dr Rizwan Tirmizi</cp:lastModifiedBy>
  <cp:revision>139</cp:revision>
  <dcterms:created xsi:type="dcterms:W3CDTF">2016-12-05T23:26:54Z</dcterms:created>
  <dcterms:modified xsi:type="dcterms:W3CDTF">2020-05-13T04:01:46Z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3556737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S8.2.1</vt:lpwstr>
  </property>
</Properties>
</file>