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84" r:id="rId4"/>
    <p:sldId id="296" r:id="rId5"/>
    <p:sldId id="281" r:id="rId6"/>
    <p:sldId id="297" r:id="rId7"/>
    <p:sldId id="298" r:id="rId8"/>
    <p:sldId id="285" r:id="rId9"/>
    <p:sldId id="286" r:id="rId10"/>
    <p:sldId id="287" r:id="rId11"/>
    <p:sldId id="290" r:id="rId12"/>
    <p:sldId id="288" r:id="rId13"/>
    <p:sldId id="289" r:id="rId14"/>
    <p:sldId id="304" r:id="rId15"/>
    <p:sldId id="291" r:id="rId16"/>
    <p:sldId id="302" r:id="rId17"/>
    <p:sldId id="306" r:id="rId18"/>
    <p:sldId id="305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>
      <p:cViewPr varScale="1">
        <p:scale>
          <a:sx n="96" d="100"/>
          <a:sy n="96" d="100"/>
        </p:scale>
        <p:origin x="53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rica.com/vustuff/MTH202/MTH202_handouts_1_45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288033"/>
          </a:xfrm>
        </p:spPr>
        <p:txBody>
          <a:bodyPr/>
          <a:lstStyle/>
          <a:p>
            <a:r>
              <a:rPr lang="en-US" u="sng" dirty="0"/>
              <a:t>Types </a:t>
            </a:r>
            <a:r>
              <a:rPr lang="en-US" u="sng"/>
              <a:t>of Function-I</a:t>
            </a:r>
            <a:endParaRPr lang="en-US" u="sng" dirty="0"/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                      LECTURE 6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56310-B71A-48DB-9C0C-AC10FD214934}"/>
              </a:ext>
            </a:extLst>
          </p:cNvPr>
          <p:cNvSpPr/>
          <p:nvPr/>
        </p:nvSpPr>
        <p:spPr>
          <a:xfrm>
            <a:off x="1152128" y="4299942"/>
            <a:ext cx="5940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https://www.genrica.com/vustuff/MTH202/MTH202_handouts_1_45.pdf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F46EE-6DE3-4366-A55C-B70A6135604D}"/>
              </a:ext>
            </a:extLst>
          </p:cNvPr>
          <p:cNvSpPr txBox="1"/>
          <p:nvPr/>
        </p:nvSpPr>
        <p:spPr>
          <a:xfrm>
            <a:off x="-36512" y="4299942"/>
            <a:ext cx="148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619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3F7F62-1BE7-4727-BA81-9522C6DE1A85}"/>
              </a:ext>
            </a:extLst>
          </p:cNvPr>
          <p:cNvSpPr/>
          <p:nvPr/>
        </p:nvSpPr>
        <p:spPr>
          <a:xfrm>
            <a:off x="1691680" y="771550"/>
            <a:ext cx="4572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Define h: Z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 by the rule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	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h(n) = 4n - 1 for all n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Z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Is h onto? Prove or give a counter example.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0F871A-BDD9-43DE-85ED-BD603D3ED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751837"/>
            <a:ext cx="5921794" cy="28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8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ADD61-4A93-4A83-9109-327344A31F39}"/>
              </a:ext>
            </a:extLst>
          </p:cNvPr>
          <p:cNvSpPr/>
          <p:nvPr/>
        </p:nvSpPr>
        <p:spPr>
          <a:xfrm>
            <a:off x="2051720" y="915566"/>
            <a:ext cx="3357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600" b="1" u="sng" kern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IDENTITY FUNCTION ON A SET:</a:t>
            </a:r>
            <a:endParaRPr lang="en-US" sz="1600" b="1" kern="1600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B86C59-0134-4D12-97EB-21F17E340359}"/>
              </a:ext>
            </a:extLst>
          </p:cNvPr>
          <p:cNvSpPr/>
          <p:nvPr/>
        </p:nvSpPr>
        <p:spPr>
          <a:xfrm>
            <a:off x="2286000" y="2156252"/>
            <a:ext cx="60304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Given a set X, define a function ix from X to X  by  ix(x) = x  from all x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The function ix is called the identity function on X because it sends each element of X to itself.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C45D17-180E-4C69-9C2F-F1CD2C51C72F}"/>
              </a:ext>
            </a:extLst>
          </p:cNvPr>
          <p:cNvSpPr/>
          <p:nvPr/>
        </p:nvSpPr>
        <p:spPr>
          <a:xfrm>
            <a:off x="2123728" y="1421363"/>
            <a:ext cx="64807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X = {1,2,3,4}. The identity function ix on X is represented by the arrow diagram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737EE-DE59-4B02-B6F0-38B8926C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524" y="2787774"/>
            <a:ext cx="2580952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4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4D014E-F09F-4887-A3A0-92989BE01784}"/>
              </a:ext>
            </a:extLst>
          </p:cNvPr>
          <p:cNvSpPr/>
          <p:nvPr/>
        </p:nvSpPr>
        <p:spPr>
          <a:xfrm>
            <a:off x="1331640" y="1801148"/>
            <a:ext cx="2481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1600" b="1" kern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BIJECTIVE FUNCTION </a:t>
            </a:r>
            <a:endParaRPr lang="en-US" sz="1600" b="1" kern="1600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EC55B6-833D-4692-8382-D87923A98BBD}"/>
              </a:ext>
            </a:extLst>
          </p:cNvPr>
          <p:cNvSpPr/>
          <p:nvPr/>
        </p:nvSpPr>
        <p:spPr>
          <a:xfrm>
            <a:off x="1691680" y="2427734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 function f: X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Y that is both one-to-one (injective) and onto (surjective) is called a bijective function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2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47677-877D-4D8E-973D-A1148574EDEA}"/>
              </a:ext>
            </a:extLst>
          </p:cNvPr>
          <p:cNvSpPr/>
          <p:nvPr/>
        </p:nvSpPr>
        <p:spPr>
          <a:xfrm>
            <a:off x="2286000" y="124366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 is one-to-one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f(x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= f(x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for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,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 =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    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3 -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3 = 0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(x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(x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 +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2) = 0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-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= 0	or	 x12 +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+ x</a:t>
            </a:r>
            <a:r>
              <a:rPr lang="en-US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2=0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x1 = x2                                    (the second equation gives no real solution)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Accordingly f is one-to-one.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 is onto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y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R. We search for a x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such that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f(x)=y, 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x3 = y		(by definition of f)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or	x = (y)1/3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Hence for y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R, there exists x = (y)1/3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 such that  f(x) = f((y)1/3) = ((y)1/3)3 = y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Accordingly f is onto.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Thus, f is a bijective.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A91D59-BBBD-4E88-B0B8-5CC2C5F193C0}"/>
              </a:ext>
            </a:extLst>
          </p:cNvPr>
          <p:cNvSpPr/>
          <p:nvPr/>
        </p:nvSpPr>
        <p:spPr>
          <a:xfrm>
            <a:off x="2286000" y="48351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lvl="0"/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lvl="0"/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Let f: R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be defined by the rule f(x) = x3.Show that f is a bijective.</a:t>
            </a: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70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60BBD-BFC0-4279-95DE-CE670D4941E2}"/>
              </a:ext>
            </a:extLst>
          </p:cNvPr>
          <p:cNvSpPr/>
          <p:nvPr/>
        </p:nvSpPr>
        <p:spPr>
          <a:xfrm>
            <a:off x="2286000" y="834847"/>
            <a:ext cx="6390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X be a non-empty set. Prove that the identity function on X is bijective.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BF91AD-5363-4540-9E6B-96A5422E4F93}"/>
              </a:ext>
            </a:extLst>
          </p:cNvPr>
          <p:cNvSpPr/>
          <p:nvPr/>
        </p:nvSpPr>
        <p:spPr>
          <a:xfrm>
            <a:off x="2286000" y="1491630"/>
            <a:ext cx="5382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ix: X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 be the identity function defined as ix(x) = x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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98060-93E1-4C88-8789-44B7AEE9E93A}"/>
              </a:ext>
            </a:extLst>
          </p:cNvPr>
          <p:cNvSpPr/>
          <p:nvPr/>
        </p:nvSpPr>
        <p:spPr>
          <a:xfrm>
            <a:off x="2286000" y="2139702"/>
            <a:ext cx="65344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1.	ix is injective (one-to-one)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	Let ix(x1) = ix(x2)	for x1, x2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				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	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x1 = x2		(by definition of ix)		         	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  Hence ix is one-to-one.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2.	ix is surjective (onto)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Let y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 (co-domain of ix) Then there exists y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 (domain of ix) such that ix (y) = y 	Hence ix is onto. Thus, ix being injective and surjective is bijective.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97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925" y="843558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Review Questions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848" y="1491630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Bijective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explain difference between surjective and </a:t>
            </a:r>
          </a:p>
          <a:p>
            <a:r>
              <a:rPr lang="en-US" dirty="0"/>
              <a:t>     injective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3859178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BAE1B0-FDAF-4315-8A5A-E540D34A4D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2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D464A-7C4C-4B0A-A29E-628694953A74}"/>
              </a:ext>
            </a:extLst>
          </p:cNvPr>
          <p:cNvSpPr/>
          <p:nvPr/>
        </p:nvSpPr>
        <p:spPr>
          <a:xfrm>
            <a:off x="1979712" y="699542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C87138-FB51-4CE2-A7EB-EDC859D2924F}"/>
              </a:ext>
            </a:extLst>
          </p:cNvPr>
          <p:cNvSpPr/>
          <p:nvPr/>
        </p:nvSpPr>
        <p:spPr>
          <a:xfrm>
            <a:off x="2286000" y="1419622"/>
            <a:ext cx="6462464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Be able to specify and manipulate basic mathematical objects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such as sets, functions, and relations and will also be able to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verify simple mathematical properties that these objects possess.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2E3001-D1DA-48B7-91FB-FB329661FA89}"/>
              </a:ext>
            </a:extLst>
          </p:cNvPr>
          <p:cNvSpPr/>
          <p:nvPr/>
        </p:nvSpPr>
        <p:spPr>
          <a:xfrm>
            <a:off x="2286000" y="1107747"/>
            <a:ext cx="567037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</p:txBody>
      </p:sp>
    </p:spTree>
    <p:extLst>
      <p:ext uri="{BB962C8B-B14F-4D97-AF65-F5344CB8AC3E}">
        <p14:creationId xmlns:p14="http://schemas.microsoft.com/office/powerpoint/2010/main" val="7241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1CA12F-4740-4ABB-89A9-4CE621E644A0}"/>
              </a:ext>
            </a:extLst>
          </p:cNvPr>
          <p:cNvSpPr/>
          <p:nvPr/>
        </p:nvSpPr>
        <p:spPr>
          <a:xfrm>
            <a:off x="1187624" y="843558"/>
            <a:ext cx="633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1500" algn="l"/>
              </a:tabLst>
            </a:pPr>
            <a:r>
              <a:rPr lang="en-US" sz="20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INJECTIVE FUNCTION (ONE-TO-ONE FUNCTION) </a:t>
            </a:r>
            <a:endParaRPr lang="en-US" sz="2000" u="sng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6584EC-351E-4691-9E55-3BFA09BA2B73}"/>
              </a:ext>
            </a:extLst>
          </p:cNvPr>
          <p:cNvSpPr/>
          <p:nvPr/>
        </p:nvSpPr>
        <p:spPr>
          <a:xfrm>
            <a:off x="1259632" y="1419622"/>
            <a:ext cx="65527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f: X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Y be a function. f is injective or one-to-one if, and only if,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x1,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x2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X, if x1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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x2 then f(x1)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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f(x2)That is, f is one-to-one if it maps distinct      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points of the domain into the distinct points of the co-domain.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E47F98-88CA-4A6D-86F8-C9E7734AB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30" y="2297782"/>
            <a:ext cx="2647950" cy="214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29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6584EC-351E-4691-9E55-3BFA09BA2B73}"/>
              </a:ext>
            </a:extLst>
          </p:cNvPr>
          <p:cNvSpPr/>
          <p:nvPr/>
        </p:nvSpPr>
        <p:spPr>
          <a:xfrm>
            <a:off x="1259632" y="1347614"/>
            <a:ext cx="65326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 function f: X </a:t>
            </a:r>
            <a:r>
              <a:rPr lang="en-US" sz="1400" dirty="0">
                <a:sym typeface="Symbol" panose="05050102010706020507" pitchFamily="18" charset="2"/>
              </a:rPr>
              <a:t></a:t>
            </a:r>
            <a:r>
              <a:rPr lang="en-US" sz="1400" dirty="0"/>
              <a:t>Y is not one-to-one </a:t>
            </a:r>
            <a:r>
              <a:rPr lang="en-US" sz="1400" dirty="0" err="1"/>
              <a:t>iff</a:t>
            </a:r>
            <a:r>
              <a:rPr lang="en-US" sz="1400" dirty="0"/>
              <a:t> there exist elements x</a:t>
            </a:r>
            <a:r>
              <a:rPr lang="en-US" sz="1400" baseline="-25000" dirty="0"/>
              <a:t>1</a:t>
            </a:r>
            <a:r>
              <a:rPr lang="en-US" sz="1400" dirty="0"/>
              <a:t> and x</a:t>
            </a:r>
            <a:r>
              <a:rPr lang="en-US" sz="1400" baseline="-25000" dirty="0"/>
              <a:t>2</a:t>
            </a:r>
            <a:r>
              <a:rPr lang="en-US" sz="1400" dirty="0"/>
              <a:t> such </a:t>
            </a:r>
          </a:p>
          <a:p>
            <a:r>
              <a:rPr lang="en-US" sz="1400" dirty="0"/>
              <a:t>that x</a:t>
            </a:r>
            <a:r>
              <a:rPr lang="en-US" sz="1400" baseline="-25000" dirty="0"/>
              <a:t>1</a:t>
            </a:r>
            <a:r>
              <a:rPr lang="en-US" sz="1400" dirty="0"/>
              <a:t> </a:t>
            </a:r>
            <a:r>
              <a:rPr lang="en-US" sz="1400" dirty="0">
                <a:sym typeface="Symbol" panose="05050102010706020507" pitchFamily="18" charset="2"/>
              </a:rPr>
              <a:t></a:t>
            </a:r>
            <a:r>
              <a:rPr lang="en-US" sz="1400" dirty="0"/>
              <a:t> x</a:t>
            </a:r>
            <a:r>
              <a:rPr lang="en-US" sz="1400" baseline="-25000" dirty="0"/>
              <a:t>2</a:t>
            </a:r>
            <a:r>
              <a:rPr lang="en-US" sz="1400" dirty="0"/>
              <a:t> but  f(x</a:t>
            </a:r>
            <a:r>
              <a:rPr lang="en-US" sz="1400" baseline="-25000" dirty="0"/>
              <a:t>1</a:t>
            </a:r>
            <a:r>
              <a:rPr lang="en-US" sz="1400" dirty="0"/>
              <a:t>) = f(x</a:t>
            </a:r>
            <a:r>
              <a:rPr lang="en-US" sz="1400" baseline="-25000" dirty="0"/>
              <a:t>2</a:t>
            </a:r>
            <a:r>
              <a:rPr lang="en-US" sz="1400" dirty="0"/>
              <a:t>).That is, if distinct elements  x</a:t>
            </a:r>
            <a:r>
              <a:rPr lang="en-US" sz="1400" baseline="-25000" dirty="0"/>
              <a:t>1</a:t>
            </a:r>
            <a:r>
              <a:rPr lang="en-US" sz="1400" dirty="0"/>
              <a:t> and  x</a:t>
            </a:r>
            <a:r>
              <a:rPr lang="en-US" sz="1400" baseline="-25000" dirty="0"/>
              <a:t>2</a:t>
            </a:r>
            <a:r>
              <a:rPr lang="en-US" sz="1400" dirty="0"/>
              <a:t>  can found in  </a:t>
            </a:r>
          </a:p>
          <a:p>
            <a:r>
              <a:rPr lang="en-US" sz="1400" dirty="0"/>
              <a:t>domain of f then they have the same function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880DF-EAAB-417E-94C6-70088B9E86CA}"/>
              </a:ext>
            </a:extLst>
          </p:cNvPr>
          <p:cNvSpPr/>
          <p:nvPr/>
        </p:nvSpPr>
        <p:spPr>
          <a:xfrm>
            <a:off x="1763688" y="843558"/>
            <a:ext cx="358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FUNCTION NOT ONE-TO-ONE: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47BBC1-8DBC-47B3-BE66-05DC0127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85" y="2211710"/>
            <a:ext cx="424497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37C544-B03E-4F6B-914F-E1A690000E19}"/>
              </a:ext>
            </a:extLst>
          </p:cNvPr>
          <p:cNvSpPr/>
          <p:nvPr/>
        </p:nvSpPr>
        <p:spPr>
          <a:xfrm>
            <a:off x="1475656" y="406417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 function that is not one-to-one collapses points together.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14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AC3855-99BE-4218-B8E2-935E7D7F800B}"/>
              </a:ext>
            </a:extLst>
          </p:cNvPr>
          <p:cNvSpPr/>
          <p:nvPr/>
        </p:nvSpPr>
        <p:spPr>
          <a:xfrm>
            <a:off x="1907704" y="915566"/>
            <a:ext cx="532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71500" algn="l"/>
                <a:tab pos="6858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Which of the arrow diagrams define one-to-one functions?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611ECDD-3283-4838-97D2-6686DA5A5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007" y="1491631"/>
            <a:ext cx="5421313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81B21F-DED0-4197-8FCC-B1781E73C35C}"/>
              </a:ext>
            </a:extLst>
          </p:cNvPr>
          <p:cNvSpPr/>
          <p:nvPr/>
        </p:nvSpPr>
        <p:spPr>
          <a:xfrm>
            <a:off x="1835696" y="3490431"/>
            <a:ext cx="639045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	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715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f is  clearly one-to-one function, because no two different elements of X are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mapped onto the same element of Y. </a:t>
            </a:r>
          </a:p>
          <a:p>
            <a:pPr>
              <a:tabLst>
                <a:tab pos="5715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g is not one-to-one because the elements a and c are mapped onto the same</a:t>
            </a:r>
          </a:p>
          <a:p>
            <a:pPr>
              <a:tabLst>
                <a:tab pos="5715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element 2 of Y.</a:t>
            </a:r>
          </a:p>
        </p:txBody>
      </p:sp>
    </p:spTree>
    <p:extLst>
      <p:ext uri="{BB962C8B-B14F-4D97-AF65-F5344CB8AC3E}">
        <p14:creationId xmlns:p14="http://schemas.microsoft.com/office/powerpoint/2010/main" val="264108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5BB8E-BA9E-4F42-A4D9-2FD7EA43E852}"/>
              </a:ext>
            </a:extLst>
          </p:cNvPr>
          <p:cNvSpPr/>
          <p:nvPr/>
        </p:nvSpPr>
        <p:spPr>
          <a:xfrm>
            <a:off x="1547664" y="771550"/>
            <a:ext cx="6058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ALTERNATIVE DEFINITION FOR ONE-TO-ONE  FUNCTION: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6B063-0651-4AC6-9E9F-D7E355B5F62D}"/>
              </a:ext>
            </a:extLst>
          </p:cNvPr>
          <p:cNvSpPr/>
          <p:nvPr/>
        </p:nvSpPr>
        <p:spPr>
          <a:xfrm>
            <a:off x="899592" y="1347614"/>
            <a:ext cx="70567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A function f: X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Y is one-to-one (1-1)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iff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 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X, if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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then f(x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  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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f(x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  (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i.e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distinct elements of 1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st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set have their distinct images in 2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nd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set)</a:t>
            </a:r>
          </a:p>
          <a:p>
            <a:pPr>
              <a:tabLst>
                <a:tab pos="114300" algn="l"/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The equivalent contra-positive statement for this implication     		        		     is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X, </a:t>
            </a:r>
          </a:p>
          <a:p>
            <a:pPr>
              <a:tabLst>
                <a:tab pos="114300" algn="l"/>
                <a:tab pos="4572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if f(x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) = f(x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), then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04A45-9A74-485E-9570-7CC7B5C6A5DD}"/>
              </a:ext>
            </a:extLst>
          </p:cNvPr>
          <p:cNvSpPr/>
          <p:nvPr/>
        </p:nvSpPr>
        <p:spPr>
          <a:xfrm>
            <a:off x="1691680" y="2576974"/>
            <a:ext cx="62646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Define f: R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R by the rule f(x) = 4x - 1 for all x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Is f one-to-one? Prove or give a counter example.</a:t>
            </a:r>
          </a:p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715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Let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R such that f(x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= f(x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4x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 = 4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– 1	(by definition of f)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4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4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  (adding 1 to both sides)</a:t>
            </a:r>
          </a:p>
          <a:p>
            <a:pPr>
              <a:tabLst>
                <a:tab pos="5715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 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(dividing both sides by 4)</a:t>
            </a:r>
          </a:p>
          <a:p>
            <a:pPr>
              <a:tabLst>
                <a:tab pos="5715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Thus we have shown that if f(x</a:t>
            </a:r>
            <a:r>
              <a:rPr lang="en-US" sz="1400" b="1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= f(x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then 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=x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</a:t>
            </a:r>
          </a:p>
          <a:p>
            <a:pPr>
              <a:tabLst>
                <a:tab pos="2286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Therefore, f is one-to-one</a:t>
            </a:r>
          </a:p>
        </p:txBody>
      </p:sp>
    </p:spTree>
    <p:extLst>
      <p:ext uri="{BB962C8B-B14F-4D97-AF65-F5344CB8AC3E}">
        <p14:creationId xmlns:p14="http://schemas.microsoft.com/office/powerpoint/2010/main" val="78158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7058F-698C-432C-9B5D-1087018B6D73}"/>
              </a:ext>
            </a:extLst>
          </p:cNvPr>
          <p:cNvSpPr/>
          <p:nvPr/>
        </p:nvSpPr>
        <p:spPr>
          <a:xfrm>
            <a:off x="1763688" y="91556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Define g : Z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Z by the rule  g(n)=n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for all n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Z                        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Is g one-to-one? Prove or give a counter example.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3FAD5-0A9E-4EA9-88C7-9AAB76500782}"/>
              </a:ext>
            </a:extLst>
          </p:cNvPr>
          <p:cNvSpPr/>
          <p:nvPr/>
        </p:nvSpPr>
        <p:spPr>
          <a:xfrm>
            <a:off x="1835696" y="1851670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Let 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, 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Z and suppose  g(n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= g(n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	(by definition of g)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pt-B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	either n</a:t>
            </a:r>
            <a:r>
              <a:rPr lang="pt-BR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pt-B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+ n</a:t>
            </a:r>
            <a:r>
              <a:rPr lang="pt-BR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or    n</a:t>
            </a:r>
            <a:r>
              <a:rPr lang="pt-BR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pt-B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- n</a:t>
            </a:r>
            <a:r>
              <a:rPr lang="pt-BR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		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pt-BR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Thus g(n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= g(n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does not imply 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always.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As a counter example, let 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2 and 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-2.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Then 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g(n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= g(2) = 2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4   and also     g(n</a:t>
            </a:r>
            <a:r>
              <a:rPr lang="en-US" sz="14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) = g(-2) = (-2)</a:t>
            </a:r>
            <a:r>
              <a:rPr lang="en-US" sz="14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 2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4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Hence g(2) = g(-2) where as 2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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-2 and so g is not one-to-one.</a:t>
            </a:r>
          </a:p>
        </p:txBody>
      </p:sp>
    </p:spTree>
    <p:extLst>
      <p:ext uri="{BB962C8B-B14F-4D97-AF65-F5344CB8AC3E}">
        <p14:creationId xmlns:p14="http://schemas.microsoft.com/office/powerpoint/2010/main" val="323401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3B5B0-122B-4138-9E31-C542A01C105D}"/>
              </a:ext>
            </a:extLst>
          </p:cNvPr>
          <p:cNvSpPr/>
          <p:nvPr/>
        </p:nvSpPr>
        <p:spPr>
          <a:xfrm>
            <a:off x="1691680" y="915566"/>
            <a:ext cx="58837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SURJECTIVE FUNCTION or ONTO FUNCTION:</a:t>
            </a:r>
            <a:endParaRPr lang="en-US" sz="2000" b="1" u="sng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2D90FA-01D6-48B6-B437-A8FB934EBFEF}"/>
              </a:ext>
            </a:extLst>
          </p:cNvPr>
          <p:cNvSpPr/>
          <p:nvPr/>
        </p:nvSpPr>
        <p:spPr>
          <a:xfrm>
            <a:off x="1800200" y="1279089"/>
            <a:ext cx="65162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f: X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Y be a function. f is surjective or onto if, and only if,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y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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Y,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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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X such that f(x) = y.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That is, f is onto if every element of its co-domain is the image of some element(s) of its 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domain.i.e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., co-domain of f = range of 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EE6B9B-ABE1-4C51-B582-FB53BE801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148" y="2403698"/>
            <a:ext cx="3467100" cy="19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8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4A35F2-3489-4C42-93EE-8A8B83C7371A}"/>
              </a:ext>
            </a:extLst>
          </p:cNvPr>
          <p:cNvSpPr/>
          <p:nvPr/>
        </p:nvSpPr>
        <p:spPr>
          <a:xfrm>
            <a:off x="1691680" y="915566"/>
            <a:ext cx="56886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Define f: R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by the rule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	f(x) = 4x-1	for all x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Is f onto? Prove or give a counter example.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63F51-1D5B-4C76-BE8E-B8BAAD050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558" y="1923678"/>
            <a:ext cx="556175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720</Words>
  <Application>Microsoft Office PowerPoint</Application>
  <PresentationFormat>On-screen Show (16:9)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157</cp:revision>
  <dcterms:created xsi:type="dcterms:W3CDTF">2016-12-05T23:26:54Z</dcterms:created>
  <dcterms:modified xsi:type="dcterms:W3CDTF">2020-05-13T04:05:14Z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