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96" r:id="rId3"/>
    <p:sldId id="303" r:id="rId4"/>
    <p:sldId id="292" r:id="rId5"/>
    <p:sldId id="305" r:id="rId6"/>
    <p:sldId id="306" r:id="rId7"/>
    <p:sldId id="307" r:id="rId8"/>
    <p:sldId id="308" r:id="rId9"/>
    <p:sldId id="309" r:id="rId10"/>
    <p:sldId id="310" r:id="rId11"/>
    <p:sldId id="293" r:id="rId12"/>
    <p:sldId id="294" r:id="rId13"/>
    <p:sldId id="312" r:id="rId14"/>
    <p:sldId id="313" r:id="rId15"/>
    <p:sldId id="311" r:id="rId16"/>
    <p:sldId id="295" r:id="rId17"/>
    <p:sldId id="31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940281"/>
            <a:ext cx="12192000" cy="69696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63724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3599525" y="932723"/>
            <a:ext cx="4992555" cy="4992555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6675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94467" y="0"/>
            <a:ext cx="8117400" cy="7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31119" y="6123000"/>
            <a:ext cx="8117400" cy="735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rica.com/vustuff/MTH202/MTH202_handouts_1_45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4693" y="2372883"/>
            <a:ext cx="12192000" cy="384044"/>
          </a:xfrm>
        </p:spPr>
        <p:txBody>
          <a:bodyPr/>
          <a:lstStyle/>
          <a:p>
            <a:r>
              <a:rPr lang="en-US" u="sng" dirty="0"/>
              <a:t>Types of Function-II</a:t>
            </a:r>
          </a:p>
          <a:p>
            <a:pPr algn="l"/>
            <a:r>
              <a:rPr lang="en-US" altLang="ko-KR" sz="2133" dirty="0">
                <a:ea typeface="맑은 고딕" pitchFamily="50" charset="-127"/>
              </a:rPr>
              <a:t>                                            LECTURE 7</a:t>
            </a:r>
            <a:endParaRPr lang="en-US" altLang="ko-KR" sz="1867" dirty="0">
              <a:ea typeface="맑은 고딕" pitchFamily="50" charset="-127"/>
            </a:endParaRPr>
          </a:p>
          <a:p>
            <a:pPr lvl="0"/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56310-B71A-48DB-9C0C-AC10FD214934}"/>
              </a:ext>
            </a:extLst>
          </p:cNvPr>
          <p:cNvSpPr/>
          <p:nvPr/>
        </p:nvSpPr>
        <p:spPr>
          <a:xfrm>
            <a:off x="1536171" y="5733257"/>
            <a:ext cx="792020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Arial"/>
                <a:hlinkClick r:id="rId3"/>
              </a:rPr>
              <a:t>https://www.genrica.com/vustuff/MTH202/MTH202_handouts_1_45.pdf</a:t>
            </a:r>
            <a:endParaRPr lang="en-US" sz="186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F46EE-6DE3-4366-A55C-B70A6135604D}"/>
              </a:ext>
            </a:extLst>
          </p:cNvPr>
          <p:cNvSpPr txBox="1"/>
          <p:nvPr/>
        </p:nvSpPr>
        <p:spPr>
          <a:xfrm>
            <a:off x="-48682" y="5733257"/>
            <a:ext cx="19811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867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19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4442C3-08A5-4BD2-8A3C-5037BDB4F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1221705"/>
            <a:ext cx="7342511" cy="44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9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0D568F-CCAA-4309-BE1D-43C46CDEF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960" y="1943960"/>
          <a:ext cx="1032933" cy="52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774364" imgH="393529" progId="Equation.DSMT4">
                  <p:embed/>
                </p:oleObj>
              </mc:Choice>
              <mc:Fallback>
                <p:oleObj r:id="rId5" imgW="774364" imgH="393529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E0D568F-CCAA-4309-BE1D-43C46CDEF6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960" y="1943960"/>
                        <a:ext cx="1032933" cy="524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C7DEDE-6FF4-4EF0-8CA3-FCD1EB0B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65" y="1481688"/>
            <a:ext cx="682173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Let a function f be defined on a set of real numbers as for all real numbers x </a:t>
            </a:r>
            <a:r>
              <a:rPr lang="en-US" altLang="ja-JP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ja-JP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</a:t>
            </a:r>
            <a:endParaRPr lang="en-US" altLang="ja-JP" sz="1067" dirty="0">
              <a:solidFill>
                <a:prstClr val="black"/>
              </a:solidFill>
              <a:latin typeface="Arial"/>
              <a:sym typeface="Symbol" panose="05050102010706020507" pitchFamily="18" charset="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ja-JP" sz="1067" dirty="0">
              <a:solidFill>
                <a:prstClr val="black"/>
              </a:solidFill>
              <a:latin typeface="Arial"/>
              <a:sym typeface="Symbol" panose="05050102010706020507" pitchFamily="18" charset="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Find the inverse function f</a:t>
            </a:r>
            <a:r>
              <a:rPr lang="en-US" altLang="ja-JP" sz="1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endParaRPr lang="en-US" altLang="ja-JP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F655A-897D-46B2-AE10-CAB4C056FB59}"/>
              </a:ext>
            </a:extLst>
          </p:cNvPr>
          <p:cNvSpPr/>
          <p:nvPr/>
        </p:nvSpPr>
        <p:spPr>
          <a:xfrm>
            <a:off x="2355197" y="1124744"/>
            <a:ext cx="1276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u="sng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EXAMPLE:</a:t>
            </a:r>
            <a:endParaRPr lang="en-US" altLang="ja-JP" sz="1067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C4696-54FA-4B89-A9E7-FA6E838BA736}"/>
              </a:ext>
            </a:extLst>
          </p:cNvPr>
          <p:cNvSpPr/>
          <p:nvPr/>
        </p:nvSpPr>
        <p:spPr>
          <a:xfrm>
            <a:off x="2543606" y="2948947"/>
            <a:ext cx="1335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600" b="1" u="sng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CF5F8-4186-4B95-83C8-13700E4CD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055" y="3034963"/>
            <a:ext cx="7342511" cy="31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5D60B-D7ED-45FF-AB5F-895848F57BD9}"/>
              </a:ext>
            </a:extLst>
          </p:cNvPr>
          <p:cNvSpPr/>
          <p:nvPr/>
        </p:nvSpPr>
        <p:spPr>
          <a:xfrm>
            <a:off x="2353969" y="932723"/>
            <a:ext cx="4928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600" b="1" u="sng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WORKING RULE TO FIND INVERSE FUNCTION: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453B1-D9EC-4576-AFCB-485B6ADDBA63}"/>
              </a:ext>
            </a:extLst>
          </p:cNvPr>
          <p:cNvSpPr/>
          <p:nvPr/>
        </p:nvSpPr>
        <p:spPr>
          <a:xfrm>
            <a:off x="2447595" y="1412776"/>
            <a:ext cx="7584843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f: X 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Y be a one-to-one correspondence defined by the formula f(x)=y.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1.	Solve the equation f(x) = y for x in terms of y.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2.	f</a:t>
            </a:r>
            <a:r>
              <a:rPr lang="en-US" sz="1867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-1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(y) equals the right hand side of the equation found in step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4D952-18E9-49E7-A709-5D3C1B6DB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5" y="2468894"/>
            <a:ext cx="7342511" cy="1418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F970F7-D6A3-4E76-8E35-F2887F863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45" y="4080834"/>
            <a:ext cx="7342511" cy="16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7ACE0-1B73-488A-AA1B-29A33924D068}"/>
              </a:ext>
            </a:extLst>
          </p:cNvPr>
          <p:cNvSpPr/>
          <p:nvPr/>
        </p:nvSpPr>
        <p:spPr>
          <a:xfrm>
            <a:off x="2639616" y="1028734"/>
            <a:ext cx="6096000" cy="210358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(x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+ 1) (x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- 1) = (x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+ 1) (x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- 1) 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- 1 =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- 1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-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2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2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x</a:t>
            </a:r>
            <a:r>
              <a:rPr lang="en-US" sz="1867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Hence f is injective.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5E4F1-B203-4470-9CCF-BC111CC6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4" y="3039894"/>
            <a:ext cx="8567800" cy="30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2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307AD-A627-4F2A-B8A2-0C271BE42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4" y="1412776"/>
            <a:ext cx="808774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CEC39-BE20-4865-9843-76B0541CB9DF}"/>
              </a:ext>
            </a:extLst>
          </p:cNvPr>
          <p:cNvSpPr/>
          <p:nvPr/>
        </p:nvSpPr>
        <p:spPr>
          <a:xfrm>
            <a:off x="2255574" y="932724"/>
            <a:ext cx="4927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COMPOSITION OF FUNCTIONS: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615C6-880D-4181-9E37-4F8C93582F20}"/>
              </a:ext>
            </a:extLst>
          </p:cNvPr>
          <p:cNvSpPr/>
          <p:nvPr/>
        </p:nvSpPr>
        <p:spPr>
          <a:xfrm>
            <a:off x="3048000" y="1594730"/>
            <a:ext cx="6096000" cy="152894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f: X 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Y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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and g: Y 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 be functions with the property that the range of f is a subset of the domain of g i.e. f(X)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Y.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Define a new function </a:t>
            </a:r>
            <a:r>
              <a:rPr lang="en-US" sz="1867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gof:X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 as follows: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 (</a:t>
            </a:r>
            <a:r>
              <a:rPr lang="en-US" sz="1867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gof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)(x) = g(f(x))	for all </a:t>
            </a:r>
            <a:r>
              <a:rPr lang="en-US" sz="1867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r>
              <a:rPr lang="en-US" sz="1867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867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The function </a:t>
            </a:r>
            <a:r>
              <a:rPr lang="en-US" sz="1867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gof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is called the composition of f and g.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EBB570-92CE-443C-9A49-D562E525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01" y="3140968"/>
            <a:ext cx="7315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96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A20FC-E124-4508-8E3F-B8B74FB5AC8F}"/>
              </a:ext>
            </a:extLst>
          </p:cNvPr>
          <p:cNvSpPr/>
          <p:nvPr/>
        </p:nvSpPr>
        <p:spPr>
          <a:xfrm>
            <a:off x="2400267" y="159473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f: Z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 and g:Z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Z be defined by</a:t>
            </a: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f(n) = n+1	for n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and g(n) = n</a:t>
            </a:r>
            <a:r>
              <a:rPr lang="pt-BR" sz="1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for n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a.	Find the compositions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gof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and fog.</a:t>
            </a: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b.	Is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gof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fog?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9D3F7-3A14-4467-BEE9-5892F7814718}"/>
              </a:ext>
            </a:extLst>
          </p:cNvPr>
          <p:cNvSpPr/>
          <p:nvPr/>
        </p:nvSpPr>
        <p:spPr>
          <a:xfrm>
            <a:off x="1679510" y="3093734"/>
            <a:ext cx="68167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/>
            <a:r>
              <a:rPr lang="en-US" sz="1600" b="1" u="sng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a.        By definition of the composition of functions</a:t>
            </a: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  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(gof) (n) = g(f(n)) = g(n+1) = (n+1)</a:t>
            </a:r>
            <a:r>
              <a:rPr lang="pt-BR" sz="1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2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for all n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 and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  (fog) (n) = f(g(n)) = f(n</a:t>
            </a:r>
            <a:r>
              <a:rPr lang="pt-BR" sz="1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= n</a:t>
            </a:r>
            <a:r>
              <a:rPr lang="pt-BR" sz="1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+1 for all n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04792" indent="-304792" defTabSz="1219170" latinLnBrk="1">
              <a:buFontTx/>
              <a:buAutoNum type="alphaLcPeriod" startAt="2"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Two functions from one set to another are equal if, and only if, they 	 take    </a:t>
            </a: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  the same values.</a:t>
            </a: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 In this case,</a:t>
            </a: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	(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gof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)(1) =g(f(1))= (1 + 1)</a:t>
            </a:r>
            <a:r>
              <a:rPr lang="en-US" sz="1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2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4  where as</a:t>
            </a: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					(fog)(1) = f(g(1))=1</a:t>
            </a:r>
            <a:r>
              <a:rPr lang="en-US" sz="1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+ 1 = 2</a:t>
            </a:r>
          </a:p>
          <a:p>
            <a:pPr defTabSz="1219170" latinLnBrk="1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 Thus fog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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gof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D0990-8851-41BF-84E5-52E9A8028A77}"/>
              </a:ext>
            </a:extLst>
          </p:cNvPr>
          <p:cNvSpPr/>
          <p:nvPr/>
        </p:nvSpPr>
        <p:spPr>
          <a:xfrm>
            <a:off x="1679510" y="1028734"/>
            <a:ext cx="1298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1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3472" y="1103805"/>
            <a:ext cx="3712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/>
              <a:t>Review Questions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72" y="2119745"/>
            <a:ext cx="500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constant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Explain Identity function</a:t>
            </a:r>
          </a:p>
        </p:txBody>
      </p:sp>
    </p:spTree>
    <p:extLst>
      <p:ext uri="{BB962C8B-B14F-4D97-AF65-F5344CB8AC3E}">
        <p14:creationId xmlns:p14="http://schemas.microsoft.com/office/powerpoint/2010/main" val="195110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D464A-7C4C-4B0A-A29E-628694953A74}"/>
              </a:ext>
            </a:extLst>
          </p:cNvPr>
          <p:cNvSpPr/>
          <p:nvPr/>
        </p:nvSpPr>
        <p:spPr>
          <a:xfrm>
            <a:off x="2639617" y="932724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2400" b="1" u="sng" dirty="0">
                <a:solidFill>
                  <a:prstClr val="black"/>
                </a:solidFill>
                <a:latin typeface="Arial"/>
              </a:rPr>
              <a:t>Learning Outcomes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87138-FB51-4CE2-A7EB-EDC859D2924F}"/>
              </a:ext>
            </a:extLst>
          </p:cNvPr>
          <p:cNvSpPr/>
          <p:nvPr/>
        </p:nvSpPr>
        <p:spPr>
          <a:xfrm>
            <a:off x="3048000" y="1892830"/>
            <a:ext cx="8616619" cy="2078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Be able to specify and manipulate basic mathematical objects </a:t>
            </a:r>
          </a:p>
          <a:p>
            <a:pPr defTabSz="1219170" latinLnBrk="1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such as sets, functions, and relations and will also be able to </a:t>
            </a:r>
          </a:p>
          <a:p>
            <a:pPr defTabSz="1219170" latinLnBrk="1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verify simple mathematical properties that these objects possess.</a:t>
            </a:r>
          </a:p>
          <a:p>
            <a:pPr defTabSz="1219170" latinLnBrk="1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E3001-D1DA-48B7-91FB-FB329661FA89}"/>
              </a:ext>
            </a:extLst>
          </p:cNvPr>
          <p:cNvSpPr/>
          <p:nvPr/>
        </p:nvSpPr>
        <p:spPr>
          <a:xfrm>
            <a:off x="3048000" y="1476997"/>
            <a:ext cx="7560501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</p:txBody>
      </p:sp>
    </p:spTree>
    <p:extLst>
      <p:ext uri="{BB962C8B-B14F-4D97-AF65-F5344CB8AC3E}">
        <p14:creationId xmlns:p14="http://schemas.microsoft.com/office/powerpoint/2010/main" val="7241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4164F-773C-4E6C-8FE1-19A12269023C}"/>
              </a:ext>
            </a:extLst>
          </p:cNvPr>
          <p:cNvSpPr/>
          <p:nvPr/>
        </p:nvSpPr>
        <p:spPr>
          <a:xfrm>
            <a:off x="2559632" y="932723"/>
            <a:ext cx="2514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CONSTANT FUNCTION: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52302-D8E3-464B-8363-10D8E852EAB0}"/>
              </a:ext>
            </a:extLst>
          </p:cNvPr>
          <p:cNvSpPr/>
          <p:nvPr/>
        </p:nvSpPr>
        <p:spPr>
          <a:xfrm>
            <a:off x="2735627" y="150878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latinLnBrk="1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 function f:X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Y is a constant function if it maps (sends) all elements of X to one element of Y i.e.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X, f(x) = c,	for some c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Y</a:t>
            </a:r>
            <a:endParaRPr lang="en-US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5EF82-E141-45CE-A37F-FB09665D20C5}"/>
              </a:ext>
            </a:extLst>
          </p:cNvPr>
          <p:cNvSpPr/>
          <p:nvPr/>
        </p:nvSpPr>
        <p:spPr>
          <a:xfrm>
            <a:off x="2831637" y="233339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 latinLnBrk="1"/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The function f defined by the arrow diagram is constant.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788F5F2-0B40-4DFE-8005-937ADA43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3008346"/>
            <a:ext cx="2959100" cy="186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D14A72-9CDF-4B61-8B32-5105934A6AFD}"/>
              </a:ext>
            </a:extLst>
          </p:cNvPr>
          <p:cNvSpPr/>
          <p:nvPr/>
        </p:nvSpPr>
        <p:spPr>
          <a:xfrm>
            <a:off x="3048000" y="4967493"/>
            <a:ext cx="7560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/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REMARK: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1.  A constant function is one-to-one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iff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its domain is a singleton.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defTabSz="1219170" latinLnBrk="1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2.  A constant function is onto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iff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its co-domain is a singleton.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98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6522E-DF88-4399-866F-F615A78F3ED5}"/>
              </a:ext>
            </a:extLst>
          </p:cNvPr>
          <p:cNvSpPr/>
          <p:nvPr/>
        </p:nvSpPr>
        <p:spPr>
          <a:xfrm>
            <a:off x="3119670" y="1124744"/>
            <a:ext cx="338727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867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EQUALITY OF FUNCTIONS: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36730-2ABF-40BC-A0FD-019D432D3140}"/>
              </a:ext>
            </a:extLst>
          </p:cNvPr>
          <p:cNvSpPr/>
          <p:nvPr/>
        </p:nvSpPr>
        <p:spPr>
          <a:xfrm>
            <a:off x="3048000" y="1703129"/>
            <a:ext cx="8808640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Suppose f and g are functions from X to Y. Then f equals g, written  f = g, if, and only if, 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f(x)=g(x) for all x </a:t>
            </a:r>
            <a:r>
              <a:rPr lang="en-US" sz="1867" dirty="0" err="1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εX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1D618-7EDF-4154-8DA4-9AF33671181D}"/>
              </a:ext>
            </a:extLst>
          </p:cNvPr>
          <p:cNvSpPr/>
          <p:nvPr/>
        </p:nvSpPr>
        <p:spPr>
          <a:xfrm>
            <a:off x="3215680" y="2564904"/>
            <a:ext cx="152317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867" b="1" u="sng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BE1D7-3792-4093-A44E-E51CE6376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81" y="3160112"/>
            <a:ext cx="7342511" cy="25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BBB2A-080C-4970-B401-710D6BBD6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44" y="1316766"/>
            <a:ext cx="8183757" cy="33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161E31-425B-4A70-ACC6-6BCBBC543F95}"/>
              </a:ext>
            </a:extLst>
          </p:cNvPr>
          <p:cNvSpPr/>
          <p:nvPr/>
        </p:nvSpPr>
        <p:spPr>
          <a:xfrm>
            <a:off x="2159563" y="1124745"/>
            <a:ext cx="3377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INVERSE FUNCTION: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DA19E-846A-4B5F-9FC8-9EEE7BCE3C11}"/>
              </a:ext>
            </a:extLst>
          </p:cNvPr>
          <p:cNvSpPr/>
          <p:nvPr/>
        </p:nvSpPr>
        <p:spPr>
          <a:xfrm>
            <a:off x="2735627" y="1690740"/>
            <a:ext cx="7560501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Suppose f:X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Y is a bijective function. Then the inverse function f</a:t>
            </a:r>
            <a:r>
              <a:rPr lang="en-US" sz="1867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-1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Y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 is defined as: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y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Y,f</a:t>
            </a:r>
            <a:r>
              <a:rPr lang="en-US" sz="1867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-1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(y) = x  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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y = f(x)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That is, f</a:t>
            </a:r>
            <a:r>
              <a:rPr lang="en-US" sz="1867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-1</a:t>
            </a:r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sends each element of Y back to the element of X that it came</a:t>
            </a:r>
          </a:p>
          <a:p>
            <a:pPr defTabSz="1219170" latinLnBrk="1"/>
            <a:r>
              <a:rPr lang="en-US" sz="1867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from under f.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425989-F6EE-451F-AB22-31691D5B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3539285"/>
            <a:ext cx="6096000" cy="219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5BEB8-65D3-40FF-9713-EF1871A2505A}"/>
              </a:ext>
            </a:extLst>
          </p:cNvPr>
          <p:cNvSpPr/>
          <p:nvPr/>
        </p:nvSpPr>
        <p:spPr>
          <a:xfrm>
            <a:off x="2159563" y="836712"/>
            <a:ext cx="2741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INVERSE OF A FUNCTION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7E790BE-C872-4599-A4DD-14EF8D09E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73" y="1028735"/>
            <a:ext cx="7315200" cy="32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F69ED-C7FA-407A-9D0F-01D3ED595EDF}"/>
              </a:ext>
            </a:extLst>
          </p:cNvPr>
          <p:cNvSpPr/>
          <p:nvPr/>
        </p:nvSpPr>
        <p:spPr>
          <a:xfrm>
            <a:off x="2351585" y="932723"/>
            <a:ext cx="549541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867" b="1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Remark: </a:t>
            </a:r>
            <a:r>
              <a:rPr lang="en-US" sz="1867" b="1" i="1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Inverse of a function may not be a function.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CDB675-C581-4C51-946D-296D25CE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05" y="1658077"/>
            <a:ext cx="7315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4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 defTabSz="1219170" latinLnBrk="1"/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2A98D-61C6-488B-9F99-3094E72C0981}"/>
              </a:ext>
            </a:extLst>
          </p:cNvPr>
          <p:cNvSpPr/>
          <p:nvPr/>
        </p:nvSpPr>
        <p:spPr>
          <a:xfrm>
            <a:off x="2159564" y="1028733"/>
            <a:ext cx="613501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latinLnBrk="1"/>
            <a:r>
              <a:rPr lang="en-US" sz="1867" b="1" i="1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Note: Inverse of an injective function may not be a function.</a:t>
            </a:r>
            <a:endParaRPr lang="en-US" sz="1867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2CF8A2-CC11-4A73-A4AF-AB8D00F2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710069"/>
            <a:ext cx="6879167" cy="38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223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608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Cover and End Slide Master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Rizwan Tirmizi</dc:creator>
  <cp:lastModifiedBy>Dr Rizwan Tirmizi</cp:lastModifiedBy>
  <cp:revision>4</cp:revision>
  <dcterms:created xsi:type="dcterms:W3CDTF">2020-04-25T04:19:16Z</dcterms:created>
  <dcterms:modified xsi:type="dcterms:W3CDTF">2020-04-30T12:01:41Z</dcterms:modified>
</cp:coreProperties>
</file>