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72" r:id="rId5"/>
    <p:sldId id="286" r:id="rId6"/>
    <p:sldId id="273" r:id="rId7"/>
    <p:sldId id="274" r:id="rId8"/>
    <p:sldId id="275" r:id="rId9"/>
    <p:sldId id="277" r:id="rId10"/>
    <p:sldId id="276" r:id="rId11"/>
    <p:sldId id="278" r:id="rId12"/>
    <p:sldId id="279" r:id="rId13"/>
    <p:sldId id="280" r:id="rId14"/>
    <p:sldId id="281" r:id="rId15"/>
    <p:sldId id="282" r:id="rId16"/>
    <p:sldId id="285" r:id="rId17"/>
    <p:sldId id="271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4660"/>
  </p:normalViewPr>
  <p:slideViewPr>
    <p:cSldViewPr>
      <p:cViewPr varScale="1">
        <p:scale>
          <a:sx n="90" d="100"/>
          <a:sy n="90" d="100"/>
        </p:scale>
        <p:origin x="82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nrica.com/vustuff/MTH202/MTH202_handouts_1_45.pd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08520" y="1779662"/>
            <a:ext cx="9144000" cy="522725"/>
          </a:xfrm>
        </p:spPr>
        <p:txBody>
          <a:bodyPr/>
          <a:lstStyle/>
          <a:p>
            <a:pPr lvl="0"/>
            <a:r>
              <a:rPr lang="en-US" altLang="ko-KR" sz="2800" u="sng" dirty="0">
                <a:ea typeface="맑은 고딕" pitchFamily="50" charset="-127"/>
              </a:rPr>
              <a:t>MATHEMATICAL INDUCTION</a:t>
            </a:r>
          </a:p>
          <a:p>
            <a:pPr lvl="0" algn="l"/>
            <a:r>
              <a:rPr lang="en-US" altLang="ko-KR" sz="1600" dirty="0">
                <a:ea typeface="맑은 고딕" pitchFamily="50" charset="-127"/>
              </a:rPr>
              <a:t>                                    LECTURE 10</a:t>
            </a:r>
            <a:endParaRPr lang="en-US" altLang="ko-KR" sz="1400" dirty="0">
              <a:ea typeface="맑은 고딕" pitchFamily="50" charset="-127"/>
            </a:endParaRPr>
          </a:p>
          <a:p>
            <a:pPr lvl="0"/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A301C8-C9E9-486E-9FC7-837D35A1806D}"/>
              </a:ext>
            </a:extLst>
          </p:cNvPr>
          <p:cNvSpPr/>
          <p:nvPr/>
        </p:nvSpPr>
        <p:spPr>
          <a:xfrm>
            <a:off x="1187624" y="4299942"/>
            <a:ext cx="6048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https://www.genrica.com/vustuff/MTH202/MTH202_handouts_1_45.pdf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12B990-3045-44B0-A7F9-D440536AEC54}"/>
              </a:ext>
            </a:extLst>
          </p:cNvPr>
          <p:cNvSpPr/>
          <p:nvPr/>
        </p:nvSpPr>
        <p:spPr>
          <a:xfrm>
            <a:off x="35496" y="4299942"/>
            <a:ext cx="13580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dirty="0">
                <a:solidFill>
                  <a:prstClr val="black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Adapted from :</a:t>
            </a:r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94AD5C-7884-470F-9FEE-9C80D175D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318" y="627534"/>
            <a:ext cx="5945363" cy="1064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68DEE2-BDFA-4493-8215-4CFDCFE44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318" y="1459968"/>
            <a:ext cx="5945363" cy="1615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029D8E-C24F-4150-805F-C59C0A48F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6509" y="2562426"/>
            <a:ext cx="2279667" cy="19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94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9A3D7-6CF0-43D0-A12F-2B1D47E6B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190" y="627534"/>
            <a:ext cx="1847619" cy="1238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577DEB-7371-4CFA-A418-B5137F83D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318" y="1851670"/>
            <a:ext cx="5945363" cy="871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8E39B8-5AFA-4342-85A0-1E3B1BEDE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9318" y="2715766"/>
            <a:ext cx="5945363" cy="1929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2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12254B-CD55-4421-AC90-F20112BCC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318" y="627534"/>
            <a:ext cx="5945363" cy="26417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27AC2D-8C9A-431E-9A87-22D04388E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832" y="3273688"/>
            <a:ext cx="2571429" cy="1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4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EBE12B-0C5C-489F-B480-42BF92AAC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047" y="903219"/>
            <a:ext cx="961905" cy="20285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E722A2-7EC8-4EB5-B9CA-41DA4FC5993E}"/>
              </a:ext>
            </a:extLst>
          </p:cNvPr>
          <p:cNvSpPr/>
          <p:nvPr/>
        </p:nvSpPr>
        <p:spPr>
          <a:xfrm>
            <a:off x="2286000" y="304618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1609725" algn="l"/>
              </a:tabLst>
            </a:pP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Hence P(k+1) is also true and so by Mathematical induction the given equation is true for all integers n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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23763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49925" y="915566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Review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7864" y="1707654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down steps of Mathematical Induction</a:t>
            </a:r>
          </a:p>
        </p:txBody>
      </p:sp>
    </p:spTree>
    <p:extLst>
      <p:ext uri="{BB962C8B-B14F-4D97-AF65-F5344CB8AC3E}">
        <p14:creationId xmlns:p14="http://schemas.microsoft.com/office/powerpoint/2010/main" val="104472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2EA989-8DD9-4531-815C-183E5FE8F0C9}"/>
              </a:ext>
            </a:extLst>
          </p:cNvPr>
          <p:cNvSpPr/>
          <p:nvPr/>
        </p:nvSpPr>
        <p:spPr>
          <a:xfrm>
            <a:off x="1691680" y="62753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Learning Outcomes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83363E-D833-4576-9256-729D9823A2B6}"/>
              </a:ext>
            </a:extLst>
          </p:cNvPr>
          <p:cNvSpPr/>
          <p:nvPr/>
        </p:nvSpPr>
        <p:spPr>
          <a:xfrm>
            <a:off x="1691680" y="1295463"/>
            <a:ext cx="7254552" cy="276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completing this course satisfactorily, a student will: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Be able to construct simple mathematical proofs and possess the ability to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verify them. 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 substantial experience to comprehend formal logical arguments.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 Gain experience in using various techniques of mathematical induction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(weak, strong and structural induction) to prove simple mathematical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properties of a variety of discrete structures.</a:t>
            </a:r>
          </a:p>
        </p:txBody>
      </p:sp>
    </p:spTree>
    <p:extLst>
      <p:ext uri="{BB962C8B-B14F-4D97-AF65-F5344CB8AC3E}">
        <p14:creationId xmlns:p14="http://schemas.microsoft.com/office/powerpoint/2010/main" val="252480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D6AD68-AE62-40A4-91D6-A17B8BBCF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318" y="1059582"/>
            <a:ext cx="5945363" cy="30152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36CE44-74E8-4078-AAB2-3708E720F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318" y="4163835"/>
            <a:ext cx="5945363" cy="3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9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97D031-C7CE-45C6-9F73-7FEB77B2B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318" y="1194865"/>
            <a:ext cx="5945363" cy="28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0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9D679-BBF4-4E88-82EA-5313DC413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047" y="627534"/>
            <a:ext cx="3361905" cy="19428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2F8895-4E1D-422C-AA03-DD9AEE6B933D}"/>
              </a:ext>
            </a:extLst>
          </p:cNvPr>
          <p:cNvSpPr/>
          <p:nvPr/>
        </p:nvSpPr>
        <p:spPr>
          <a:xfrm>
            <a:off x="2286000" y="254213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Hence by principle of Mathematical Induction the given result true for all integers greater or equal to 1.</a:t>
            </a:r>
          </a:p>
        </p:txBody>
      </p:sp>
    </p:spTree>
    <p:extLst>
      <p:ext uri="{BB962C8B-B14F-4D97-AF65-F5344CB8AC3E}">
        <p14:creationId xmlns:p14="http://schemas.microsoft.com/office/powerpoint/2010/main" val="48186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A4A298-F8D5-485E-A513-97B930B41DD4}"/>
              </a:ext>
            </a:extLst>
          </p:cNvPr>
          <p:cNvSpPr/>
          <p:nvPr/>
        </p:nvSpPr>
        <p:spPr>
          <a:xfrm>
            <a:off x="2285999" y="771257"/>
            <a:ext cx="523832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EXERCISE: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 Use mathematical induction to prove that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 1+3+5+…+(2n -1) = n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for all integers n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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1.</a:t>
            </a:r>
          </a:p>
          <a:p>
            <a:r>
              <a:rPr lang="en-US" sz="12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SOLUTION: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 Let P(n) be the equation 1+3+5+…+(2n -1) = n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Basis Step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:	  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    P(1) is true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          For n = 1, L.H.S of P(1) = 1and 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                           R.H.S =2(1)-1 = 1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          Hence the equation is true for n = 1</a:t>
            </a:r>
          </a:p>
          <a:p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2.  Inductive Step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:  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           Suppose P(k) is true for some integer k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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1. That is,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1 + 3 + 5 + … + (2k - 1) = k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…………………(1)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To prove P(k+1) is true; i.e.,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        1 + 3 + 5 + … +[2(k+1)-1] = (k+1)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 2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………….……(2)</a:t>
            </a:r>
          </a:p>
        </p:txBody>
      </p:sp>
    </p:spTree>
    <p:extLst>
      <p:ext uri="{BB962C8B-B14F-4D97-AF65-F5344CB8AC3E}">
        <p14:creationId xmlns:p14="http://schemas.microsoft.com/office/powerpoint/2010/main" val="3041146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C347E3-6C0B-45CA-84D3-B07B6A1C1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981" y="411510"/>
            <a:ext cx="5945363" cy="21158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75AE46-A35E-49E7-9DA0-A5D7DA18327F}"/>
              </a:ext>
            </a:extLst>
          </p:cNvPr>
          <p:cNvSpPr/>
          <p:nvPr/>
        </p:nvSpPr>
        <p:spPr>
          <a:xfrm>
            <a:off x="1656184" y="242773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EXERCISE: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Use mathematical induction to prove that 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1+2+2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+ … + 2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n+1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- 1	for all integers n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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0</a:t>
            </a:r>
          </a:p>
          <a:p>
            <a:r>
              <a:rPr lang="en-US" sz="12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SOLUTION: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 Let P(n): 1 + 2 + 2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+ … + 2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n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n+1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- 1</a:t>
            </a:r>
          </a:p>
          <a:p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Basis Step:  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   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P(0) is true.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          For n = 0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          L.H.S of P(0) = 1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          R.H.S of P(0) =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0+1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- 1 = 2 - 1 = 1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          Hence P(0) is true.</a:t>
            </a:r>
          </a:p>
        </p:txBody>
      </p:sp>
    </p:spTree>
    <p:extLst>
      <p:ext uri="{BB962C8B-B14F-4D97-AF65-F5344CB8AC3E}">
        <p14:creationId xmlns:p14="http://schemas.microsoft.com/office/powerpoint/2010/main" val="294517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767577-1F04-4376-998D-8801AE2E17D6}"/>
              </a:ext>
            </a:extLst>
          </p:cNvPr>
          <p:cNvSpPr/>
          <p:nvPr/>
        </p:nvSpPr>
        <p:spPr>
          <a:xfrm>
            <a:off x="2286000" y="1158880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2.   Inductive Step: 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                      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Suppose P(k) is true for some integer k 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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0; i.e.,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1+2+2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+…+2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k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k+1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– 1……………………(1)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To prove P(k+1) is true, i.e.,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  1+2+2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+…+2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k+1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k+1+1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– 1…………………(2)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Consider LHS of equation (2)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1+2+2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+…+2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k+1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= (1+2+2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+…+2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k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) + 2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k+1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        = (2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k+1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- 1) +2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k+1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        = 2·2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k+1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- 1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		         = 2</a:t>
            </a:r>
            <a:r>
              <a:rPr lang="en-US" sz="12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k+1+1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 - 1 = R.H.S of (2)</a:t>
            </a:r>
          </a:p>
          <a:p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Hence P(k+1) is true and consequently by mathematical induction the given propositional function is true for all integers n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sz="1200" dirty="0">
                <a:latin typeface="Times New Roman" panose="02020603050405020304" pitchFamily="18" charset="0"/>
                <a:ea typeface="MS Mincho" panose="02020609040205080304" pitchFamily="49" charset="-128"/>
              </a:rPr>
              <a:t>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40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2EF08D-B928-4EBB-A4AD-A163DE65A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318" y="530911"/>
            <a:ext cx="5945363" cy="8887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C51793-C1A4-4B4A-A846-4DF039929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318" y="1419622"/>
            <a:ext cx="5945363" cy="315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7165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250</Words>
  <Application>Microsoft Office PowerPoint</Application>
  <PresentationFormat>On-screen Show (16:9)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Dr Rizwan Tirmizi</cp:lastModifiedBy>
  <cp:revision>114</cp:revision>
  <dcterms:created xsi:type="dcterms:W3CDTF">2016-12-05T23:26:54Z</dcterms:created>
  <dcterms:modified xsi:type="dcterms:W3CDTF">2020-04-30T12:03:28Z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3556737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S8.2.1</vt:lpwstr>
  </property>
</Properties>
</file>