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53" r:id="rId3"/>
  </p:sldMasterIdLst>
  <p:sldIdLst>
    <p:sldId id="256" r:id="rId4"/>
    <p:sldId id="272" r:id="rId5"/>
    <p:sldId id="284" r:id="rId6"/>
    <p:sldId id="273" r:id="rId7"/>
    <p:sldId id="274" r:id="rId8"/>
    <p:sldId id="275" r:id="rId9"/>
    <p:sldId id="276" r:id="rId10"/>
    <p:sldId id="277" r:id="rId11"/>
    <p:sldId id="278" r:id="rId12"/>
    <p:sldId id="279" r:id="rId13"/>
    <p:sldId id="281" r:id="rId14"/>
    <p:sldId id="280" r:id="rId15"/>
    <p:sldId id="282" r:id="rId16"/>
    <p:sldId id="271" r:id="rId17"/>
  </p:sldIdLst>
  <p:sldSz cx="9144000" cy="5143500" type="screen16x9"/>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D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47" autoAdjust="0"/>
    <p:restoredTop sz="94660"/>
  </p:normalViewPr>
  <p:slideViewPr>
    <p:cSldViewPr>
      <p:cViewPr varScale="1">
        <p:scale>
          <a:sx n="90" d="100"/>
          <a:sy n="90" d="100"/>
        </p:scale>
        <p:origin x="822"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3705210"/>
            <a:ext cx="9144000" cy="522725"/>
          </a:xfrm>
          <a:prstGeom prst="rect">
            <a:avLst/>
          </a:prstGeom>
        </p:spPr>
        <p:txBody>
          <a:bodyPr anchor="ctr"/>
          <a:lstStyle>
            <a:lvl1pPr marL="0" indent="0" algn="ctr">
              <a:lnSpc>
                <a:spcPct val="100000"/>
              </a:lnSpc>
              <a:buNone/>
              <a:defRPr sz="3600" b="1" baseline="0">
                <a:solidFill>
                  <a:schemeClr val="tx1">
                    <a:lumMod val="75000"/>
                    <a:lumOff val="25000"/>
                  </a:schemeClr>
                </a:solidFill>
                <a:latin typeface="+mj-lt"/>
                <a:cs typeface="Arial" pitchFamily="34" charset="0"/>
              </a:defRPr>
            </a:lvl1pPr>
          </a:lstStyle>
          <a:p>
            <a:pPr lvl="0"/>
            <a:r>
              <a:rPr lang="en-US" altLang="ko-KR" dirty="0">
                <a:ea typeface="맑은 고딕" pitchFamily="50" charset="-127"/>
              </a:rPr>
              <a:t>title</a:t>
            </a:r>
            <a:endParaRPr lang="en-US" altLang="ko-KR" dirty="0"/>
          </a:p>
        </p:txBody>
      </p:sp>
      <p:sp>
        <p:nvSpPr>
          <p:cNvPr id="11" name="Text Placeholder 9"/>
          <p:cNvSpPr>
            <a:spLocks noGrp="1"/>
          </p:cNvSpPr>
          <p:nvPr>
            <p:ph type="body" sz="quarter" idx="11" hasCustomPrompt="1"/>
          </p:nvPr>
        </p:nvSpPr>
        <p:spPr>
          <a:xfrm>
            <a:off x="-148" y="4227934"/>
            <a:ext cx="9144000" cy="288032"/>
          </a:xfrm>
          <a:prstGeom prst="rect">
            <a:avLst/>
          </a:prstGeom>
        </p:spPr>
        <p:txBody>
          <a:bodyPr anchor="ctr"/>
          <a:lstStyle>
            <a:lvl1pPr marL="0" indent="0" algn="ctr">
              <a:lnSpc>
                <a:spcPct val="100000"/>
              </a:lnSpc>
              <a:buNone/>
              <a:defRPr sz="1400" b="1" baseline="0">
                <a:solidFill>
                  <a:schemeClr val="tx1">
                    <a:lumMod val="75000"/>
                    <a:lumOff val="25000"/>
                  </a:schemeClr>
                </a:solidFill>
                <a:latin typeface="+mn-lt"/>
                <a:cs typeface="Arial" pitchFamily="34" charset="0"/>
              </a:defRPr>
            </a:lvl1pPr>
          </a:lstStyle>
          <a:p>
            <a:pPr lvl="0"/>
            <a:r>
              <a:rPr lang="en-US" altLang="ko-KR" dirty="0"/>
              <a:t>INSTERT THE TITLE OF YOUR PRESENTATION HERE</a:t>
            </a:r>
            <a:endParaRPr lang="ko-KR" altLang="en-US" dirty="0"/>
          </a:p>
        </p:txBody>
      </p:sp>
    </p:spTree>
    <p:extLst>
      <p:ext uri="{BB962C8B-B14F-4D97-AF65-F5344CB8AC3E}">
        <p14:creationId xmlns:p14="http://schemas.microsoft.com/office/powerpoint/2010/main" val="4162736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Images and Contents Layout">
    <p:bg>
      <p:bgPr>
        <a:solidFill>
          <a:schemeClr val="tx2">
            <a:lumMod val="75000"/>
          </a:schemeClr>
        </a:solidFill>
        <a:effectLst/>
      </p:bgPr>
    </p:bg>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3347864" y="627534"/>
            <a:ext cx="5796136" cy="1052002"/>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2" hasCustomPrompt="1"/>
          </p:nvPr>
        </p:nvSpPr>
        <p:spPr>
          <a:xfrm>
            <a:off x="4104000" y="1798321"/>
            <a:ext cx="5040000" cy="154800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9" name="Picture Placeholder 2"/>
          <p:cNvSpPr>
            <a:spLocks noGrp="1"/>
          </p:cNvSpPr>
          <p:nvPr>
            <p:ph type="pic" idx="13" hasCustomPrompt="1"/>
          </p:nvPr>
        </p:nvSpPr>
        <p:spPr>
          <a:xfrm>
            <a:off x="4824000" y="3465106"/>
            <a:ext cx="4320000" cy="105086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945812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3937417"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5" name="Picture Placeholder 2"/>
          <p:cNvSpPr>
            <a:spLocks noGrp="1"/>
          </p:cNvSpPr>
          <p:nvPr>
            <p:ph type="pic" idx="10" hasCustomPrompt="1"/>
          </p:nvPr>
        </p:nvSpPr>
        <p:spPr>
          <a:xfrm>
            <a:off x="1968708"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
        <p:nvSpPr>
          <p:cNvPr id="6" name="Picture Placeholder 2"/>
          <p:cNvSpPr>
            <a:spLocks noGrp="1"/>
          </p:cNvSpPr>
          <p:nvPr>
            <p:ph type="pic" idx="11" hasCustomPrompt="1"/>
          </p:nvPr>
        </p:nvSpPr>
        <p:spPr>
          <a:xfrm>
            <a:off x="0" y="627534"/>
            <a:ext cx="1872000" cy="3816424"/>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Insert Your Image</a:t>
            </a:r>
            <a:endParaRPr lang="ko-KR" altLang="en-US" dirty="0"/>
          </a:p>
        </p:txBody>
      </p:sp>
    </p:spTree>
    <p:extLst>
      <p:ext uri="{BB962C8B-B14F-4D97-AF65-F5344CB8AC3E}">
        <p14:creationId xmlns:p14="http://schemas.microsoft.com/office/powerpoint/2010/main" val="3416533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4" name="Picture Placeholder 2"/>
          <p:cNvSpPr>
            <a:spLocks noGrp="1"/>
          </p:cNvSpPr>
          <p:nvPr>
            <p:ph type="pic" idx="13" hasCustomPrompt="1"/>
          </p:nvPr>
        </p:nvSpPr>
        <p:spPr>
          <a:xfrm>
            <a:off x="3795621" y="627533"/>
            <a:ext cx="3294112" cy="1115553"/>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5" hasCustomPrompt="1"/>
          </p:nvPr>
        </p:nvSpPr>
        <p:spPr>
          <a:xfrm>
            <a:off x="5613166" y="3399271"/>
            <a:ext cx="3293944" cy="1116695"/>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6" hasCustomPrompt="1"/>
          </p:nvPr>
        </p:nvSpPr>
        <p:spPr>
          <a:xfrm>
            <a:off x="3795621" y="1815095"/>
            <a:ext cx="1728192" cy="2700871"/>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7" hasCustomPrompt="1"/>
          </p:nvPr>
        </p:nvSpPr>
        <p:spPr>
          <a:xfrm>
            <a:off x="5621504" y="1814524"/>
            <a:ext cx="1468228" cy="15121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12" name="Picture Placeholder 2"/>
          <p:cNvSpPr>
            <a:spLocks noGrp="1"/>
          </p:cNvSpPr>
          <p:nvPr>
            <p:ph type="pic" idx="18" hasCustomPrompt="1"/>
          </p:nvPr>
        </p:nvSpPr>
        <p:spPr>
          <a:xfrm>
            <a:off x="7178918" y="627533"/>
            <a:ext cx="1728192" cy="2699730"/>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1375891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11510"/>
            <a:ext cx="9144000" cy="576064"/>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987574"/>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4" name="Picture 3" descr="D:\Fullppt\005-PNG이미지\노트북.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7041" y="1313860"/>
            <a:ext cx="6438182" cy="3274563"/>
          </a:xfrm>
          <a:prstGeom prst="rect">
            <a:avLst/>
          </a:prstGeom>
          <a:noFill/>
          <a:extLst>
            <a:ext uri="{909E8E84-426E-40DD-AFC4-6F175D3DCCD1}">
              <a14:hiddenFill xmlns:a14="http://schemas.microsoft.com/office/drawing/2010/main">
                <a:solidFill>
                  <a:srgbClr val="FFFFFF"/>
                </a:solidFill>
              </a14:hiddenFill>
            </a:ext>
          </a:extLst>
        </p:spPr>
      </p:pic>
      <p:sp>
        <p:nvSpPr>
          <p:cNvPr id="5" name="Picture Placeholder 2"/>
          <p:cNvSpPr>
            <a:spLocks noGrp="1"/>
          </p:cNvSpPr>
          <p:nvPr>
            <p:ph type="pic" idx="1" hasCustomPrompt="1"/>
          </p:nvPr>
        </p:nvSpPr>
        <p:spPr>
          <a:xfrm>
            <a:off x="981898" y="1731279"/>
            <a:ext cx="3085597" cy="2281868"/>
          </a:xfrm>
          <a:prstGeom prst="rect">
            <a:avLst/>
          </a:prstGeom>
          <a:solidFill>
            <a:schemeClr val="bg1">
              <a:lumMod val="95000"/>
            </a:schemeClr>
          </a:solidFill>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956077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75603"/>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ICON SETS LAYOUT</a:t>
            </a:r>
          </a:p>
        </p:txBody>
      </p:sp>
      <p:grpSp>
        <p:nvGrpSpPr>
          <p:cNvPr id="5" name="Group 4"/>
          <p:cNvGrpSpPr/>
          <p:nvPr userDrawn="1"/>
        </p:nvGrpSpPr>
        <p:grpSpPr>
          <a:xfrm>
            <a:off x="354008" y="1131589"/>
            <a:ext cx="2849840" cy="3384377"/>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dirty="0"/>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bg1"/>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solidFill>
              </a:endParaRPr>
            </a:p>
          </p:txBody>
        </p:sp>
      </p:grpSp>
    </p:spTree>
    <p:extLst>
      <p:ext uri="{BB962C8B-B14F-4D97-AF65-F5344CB8AC3E}">
        <p14:creationId xmlns:p14="http://schemas.microsoft.com/office/powerpoint/2010/main" val="7381822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Break Layout">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4572000" y="2253238"/>
            <a:ext cx="4572000" cy="473576"/>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SECTION BREAK</a:t>
            </a:r>
          </a:p>
        </p:txBody>
      </p:sp>
      <p:sp>
        <p:nvSpPr>
          <p:cNvPr id="11" name="Text Placeholder 9"/>
          <p:cNvSpPr>
            <a:spLocks noGrp="1"/>
          </p:cNvSpPr>
          <p:nvPr>
            <p:ph type="body" sz="quarter" idx="11" hasCustomPrompt="1"/>
          </p:nvPr>
        </p:nvSpPr>
        <p:spPr>
          <a:xfrm>
            <a:off x="4572000" y="2726814"/>
            <a:ext cx="4572000"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738235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t="-18000" b="-18000"/>
          </a:stretch>
        </a:blipFill>
        <a:effectLst/>
      </p:bgPr>
    </p:bg>
    <p:spTree>
      <p:nvGrpSpPr>
        <p:cNvPr id="1" name=""/>
        <p:cNvGrpSpPr/>
        <p:nvPr/>
      </p:nvGrpSpPr>
      <p:grpSpPr>
        <a:xfrm>
          <a:off x="0" y="0"/>
          <a:ext cx="0" cy="0"/>
          <a:chOff x="0" y="0"/>
          <a:chExt cx="0" cy="0"/>
        </a:xfrm>
      </p:grpSpPr>
      <p:sp>
        <p:nvSpPr>
          <p:cNvPr id="2" name="Oval 1"/>
          <p:cNvSpPr/>
          <p:nvPr userDrawn="1"/>
        </p:nvSpPr>
        <p:spPr>
          <a:xfrm>
            <a:off x="2699644" y="699542"/>
            <a:ext cx="3744416" cy="3744416"/>
          </a:xfrm>
          <a:prstGeom prst="ellipse">
            <a:avLst/>
          </a:prstGeom>
          <a:solidFill>
            <a:schemeClr val="tx2">
              <a:lumMod val="75000"/>
              <a:alpha val="77000"/>
            </a:schemeClr>
          </a:solidFill>
          <a:ln w="857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Text Placeholder 9"/>
          <p:cNvSpPr>
            <a:spLocks noGrp="1"/>
          </p:cNvSpPr>
          <p:nvPr>
            <p:ph type="body" sz="quarter" idx="10" hasCustomPrompt="1"/>
          </p:nvPr>
        </p:nvSpPr>
        <p:spPr>
          <a:xfrm>
            <a:off x="2699792" y="2181230"/>
            <a:ext cx="3744416" cy="576063"/>
          </a:xfrm>
          <a:prstGeom prst="rect">
            <a:avLst/>
          </a:prstGeom>
        </p:spPr>
        <p:txBody>
          <a:bodyPr anchor="ctr"/>
          <a:lstStyle>
            <a:lvl1pPr marL="0" indent="0" algn="ctr">
              <a:buNone/>
              <a:defRPr sz="3600" b="1" baseline="0">
                <a:solidFill>
                  <a:schemeClr val="bg1"/>
                </a:solidFill>
                <a:latin typeface="+mj-lt"/>
                <a:cs typeface="Arial" pitchFamily="34" charset="0"/>
              </a:defRPr>
            </a:lvl1pPr>
          </a:lstStyle>
          <a:p>
            <a:pPr lvl="0"/>
            <a:r>
              <a:rPr lang="en-US" altLang="ko-KR" dirty="0"/>
              <a:t>Thank you</a:t>
            </a:r>
          </a:p>
        </p:txBody>
      </p:sp>
      <p:sp>
        <p:nvSpPr>
          <p:cNvPr id="11" name="Text Placeholder 9"/>
          <p:cNvSpPr>
            <a:spLocks noGrp="1"/>
          </p:cNvSpPr>
          <p:nvPr>
            <p:ph type="body" sz="quarter" idx="11" hasCustomPrompt="1"/>
          </p:nvPr>
        </p:nvSpPr>
        <p:spPr>
          <a:xfrm>
            <a:off x="2699644" y="2757294"/>
            <a:ext cx="3744416" cy="288032"/>
          </a:xfrm>
          <a:prstGeom prst="rect">
            <a:avLst/>
          </a:prstGeom>
        </p:spPr>
        <p:txBody>
          <a:bodyPr anchor="ctr"/>
          <a:lstStyle>
            <a:lvl1pPr marL="0" indent="0" algn="ctr">
              <a:buNone/>
              <a:defRPr sz="1400" b="0" baseline="0">
                <a:solidFill>
                  <a:schemeClr val="bg1"/>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922477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Layout">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57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483518"/>
            <a:ext cx="9144000" cy="576064"/>
          </a:xfrm>
          <a:prstGeom prst="rect">
            <a:avLst/>
          </a:prstGeom>
        </p:spPr>
        <p:txBody>
          <a:bodyPr anchor="ctr"/>
          <a:lstStyle>
            <a:lvl1pPr marL="0" indent="0" algn="ctr">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1059582"/>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12904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555526"/>
            <a:ext cx="8424936"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203598"/>
            <a:ext cx="8424936"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1457713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179512" y="483518"/>
            <a:ext cx="4248472" cy="576064"/>
          </a:xfrm>
          <a:prstGeom prst="rect">
            <a:avLst/>
          </a:prstGeom>
        </p:spPr>
        <p:txBody>
          <a:bodyPr anchor="ctr"/>
          <a:lstStyle>
            <a:lvl1pPr marL="0" indent="0" algn="l">
              <a:buNone/>
              <a:defRPr sz="36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179512" y="1131590"/>
            <a:ext cx="4248472" cy="288032"/>
          </a:xfrm>
          <a:prstGeom prst="rect">
            <a:avLst/>
          </a:prstGeom>
        </p:spPr>
        <p:txBody>
          <a:bodyPr anchor="ctr"/>
          <a:lstStyle>
            <a:lvl1pPr marL="0" indent="0" algn="l">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Tree>
    <p:extLst>
      <p:ext uri="{BB962C8B-B14F-4D97-AF65-F5344CB8AC3E}">
        <p14:creationId xmlns:p14="http://schemas.microsoft.com/office/powerpoint/2010/main" val="39277358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Basic Layou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10595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solidFill>
                <a:schemeClr val="tx1">
                  <a:lumMod val="75000"/>
                  <a:lumOff val="25000"/>
                </a:schemeClr>
              </a:solidFill>
            </a:endParaRPr>
          </a:p>
        </p:txBody>
      </p:sp>
      <p:sp>
        <p:nvSpPr>
          <p:cNvPr id="10" name="Text Placeholder 9"/>
          <p:cNvSpPr>
            <a:spLocks noGrp="1"/>
          </p:cNvSpPr>
          <p:nvPr>
            <p:ph type="body" sz="quarter" idx="10" hasCustomPrompt="1"/>
          </p:nvPr>
        </p:nvSpPr>
        <p:spPr>
          <a:xfrm>
            <a:off x="-42902" y="455940"/>
            <a:ext cx="9144000" cy="576064"/>
          </a:xfrm>
          <a:prstGeom prst="rect">
            <a:avLst/>
          </a:prstGeom>
        </p:spPr>
        <p:txBody>
          <a:bodyPr anchor="ctr"/>
          <a:lstStyle>
            <a:lvl1pPr marL="0" indent="0" algn="ctr">
              <a:buNone/>
              <a:defRPr sz="1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887988"/>
            <a:ext cx="9144000" cy="288032"/>
          </a:xfrm>
          <a:prstGeom prst="rect">
            <a:avLst/>
          </a:prstGeom>
        </p:spPr>
        <p:txBody>
          <a:bodyPr anchor="ctr"/>
          <a:lstStyle>
            <a:lvl1pPr marL="0" indent="0" algn="ctr">
              <a:buNone/>
              <a:defRPr sz="1400"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Picture Placeholder 2"/>
          <p:cNvSpPr>
            <a:spLocks noGrp="1"/>
          </p:cNvSpPr>
          <p:nvPr>
            <p:ph type="pic" idx="1" hasCustomPrompt="1"/>
          </p:nvPr>
        </p:nvSpPr>
        <p:spPr>
          <a:xfrm>
            <a:off x="649246"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6" name="Picture Placeholder 2"/>
          <p:cNvSpPr>
            <a:spLocks noGrp="1"/>
          </p:cNvSpPr>
          <p:nvPr>
            <p:ph type="pic" idx="12" hasCustomPrompt="1"/>
          </p:nvPr>
        </p:nvSpPr>
        <p:spPr>
          <a:xfrm>
            <a:off x="2720790"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7" name="Picture Placeholder 2"/>
          <p:cNvSpPr>
            <a:spLocks noGrp="1"/>
          </p:cNvSpPr>
          <p:nvPr>
            <p:ph type="pic" idx="13" hasCustomPrompt="1"/>
          </p:nvPr>
        </p:nvSpPr>
        <p:spPr>
          <a:xfrm>
            <a:off x="4792334"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
        <p:nvSpPr>
          <p:cNvPr id="8" name="Picture Placeholder 2"/>
          <p:cNvSpPr>
            <a:spLocks noGrp="1"/>
          </p:cNvSpPr>
          <p:nvPr>
            <p:ph type="pic" idx="14" hasCustomPrompt="1"/>
          </p:nvPr>
        </p:nvSpPr>
        <p:spPr>
          <a:xfrm>
            <a:off x="6863879" y="1275606"/>
            <a:ext cx="1648869" cy="1648869"/>
          </a:xfrm>
          <a:prstGeom prst="ellipse">
            <a:avLst/>
          </a:prstGeom>
          <a:solidFill>
            <a:schemeClr val="bg1">
              <a:lumMod val="95000"/>
            </a:schemeClr>
          </a:solidFill>
          <a:ln w="38100">
            <a:solidFill>
              <a:schemeClr val="tx2">
                <a:lumMod val="60000"/>
                <a:lumOff val="40000"/>
              </a:schemeClr>
            </a:solidFill>
          </a:ln>
        </p:spPr>
        <p:txBody>
          <a:bodyPr anchor="ctr"/>
          <a:lstStyle>
            <a:lvl1pPr marL="0" indent="0" algn="ctr">
              <a:buNone/>
              <a:defRPr sz="12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2650241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0"/>
            <a:ext cx="9144000" cy="5143500"/>
          </a:xfrm>
          <a:prstGeom prst="rect">
            <a:avLst/>
          </a:prstGeom>
          <a:noFill/>
        </p:spPr>
        <p:txBody>
          <a:bodyPr lIns="720000" anchor="ctr"/>
          <a:lstStyle>
            <a:lvl1pPr marL="0" indent="0" algn="l">
              <a:buNone/>
              <a:defRPr sz="1800" baseline="0">
                <a:solidFill>
                  <a:schemeClr val="tx1">
                    <a:lumMod val="75000"/>
                    <a:lumOff val="25000"/>
                  </a:schemeClr>
                </a:solidFill>
                <a:latin typeface="+mn-lt"/>
                <a:cs typeface="Arial"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1615967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63139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2.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theme" Target="../theme/theme3.xml"/><Relationship Id="rId1" Type="http://schemas.openxmlformats.org/officeDocument/2006/relationships/slideLayout" Target="../slideLayouts/slideLayout15.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4"/>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4"/>
          <a:stretch>
            <a:fillRect/>
          </a:stretch>
        </p:blipFill>
        <p:spPr>
          <a:xfrm rot="10800000">
            <a:off x="-23339"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5"/>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668305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14"/>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14"/>
          <a:stretch>
            <a:fillRect/>
          </a:stretch>
        </p:blipFill>
        <p:spPr>
          <a:xfrm rot="10800000">
            <a:off x="-36511"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15"/>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1737555548"/>
      </p:ext>
    </p:extLst>
  </p:cSld>
  <p:clrMap bg1="lt1" tx1="dk1" bg2="lt2" tx2="dk2" accent1="accent1" accent2="accent2" accent3="accent3" accent4="accent4" accent5="accent5" accent6="accent6" hlink="hlink" folHlink="folHlink"/>
  <p:sldLayoutIdLst>
    <p:sldLayoutId id="2147483659" r:id="rId1"/>
    <p:sldLayoutId id="2147483652" r:id="rId2"/>
    <p:sldLayoutId id="2147483661" r:id="rId3"/>
    <p:sldLayoutId id="2147483660" r:id="rId4"/>
    <p:sldLayoutId id="2147483662" r:id="rId5"/>
    <p:sldLayoutId id="2147483655" r:id="rId6"/>
    <p:sldLayoutId id="2147483663" r:id="rId7"/>
    <p:sldLayoutId id="2147483664" r:id="rId8"/>
    <p:sldLayoutId id="2147483668" r:id="rId9"/>
    <p:sldLayoutId id="2147483665" r:id="rId10"/>
    <p:sldLayoutId id="2147483670" r:id="rId11"/>
    <p:sldLayoutId id="2147483656" r:id="rId12"/>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3"/>
          <a:stretch>
            <a:fillRect/>
          </a:stretch>
        </p:blipFill>
        <p:spPr>
          <a:xfrm>
            <a:off x="3070850" y="0"/>
            <a:ext cx="6088050" cy="551250"/>
          </a:xfrm>
          <a:prstGeom prst="rect">
            <a:avLst/>
          </a:prstGeom>
        </p:spPr>
      </p:pic>
      <p:pic>
        <p:nvPicPr>
          <p:cNvPr id="3" name="Picture 2"/>
          <p:cNvPicPr>
            <a:picLocks noChangeAspect="1"/>
          </p:cNvPicPr>
          <p:nvPr userDrawn="1"/>
        </p:nvPicPr>
        <p:blipFill>
          <a:blip r:embed="rId3"/>
          <a:stretch>
            <a:fillRect/>
          </a:stretch>
        </p:blipFill>
        <p:spPr>
          <a:xfrm rot="10800000">
            <a:off x="-36511" y="4592250"/>
            <a:ext cx="6088050" cy="551250"/>
          </a:xfrm>
          <a:prstGeom prst="rect">
            <a:avLst/>
          </a:prstGeom>
        </p:spPr>
      </p:pic>
      <p:sp>
        <p:nvSpPr>
          <p:cNvPr id="4" name="TextBox 3"/>
          <p:cNvSpPr txBox="1"/>
          <p:nvPr userDrawn="1"/>
        </p:nvSpPr>
        <p:spPr>
          <a:xfrm>
            <a:off x="179512" y="123478"/>
            <a:ext cx="1440160" cy="338554"/>
          </a:xfrm>
          <a:prstGeom prst="rect">
            <a:avLst/>
          </a:prstGeom>
          <a:blipFill>
            <a:blip r:embed="rId4"/>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Tree>
    <p:extLst>
      <p:ext uri="{BB962C8B-B14F-4D97-AF65-F5344CB8AC3E}">
        <p14:creationId xmlns:p14="http://schemas.microsoft.com/office/powerpoint/2010/main" val="2754710703"/>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914400" rtl="0" eaLnBrk="1" latinLnBrk="1"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1"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hyperlink" Target="https://www.genrica.com/vustuff/MTH202/MTH202_handouts_1_45.pdf"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6.emf"/></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08520" y="1779662"/>
            <a:ext cx="9144000" cy="522725"/>
          </a:xfrm>
        </p:spPr>
        <p:txBody>
          <a:bodyPr/>
          <a:lstStyle/>
          <a:p>
            <a:r>
              <a:rPr lang="en-US" sz="2000" u="sng" dirty="0"/>
              <a:t>Recurrence Relations (Recursive Representation of Sequences)</a:t>
            </a:r>
            <a:r>
              <a:rPr lang="en-US" dirty="0"/>
              <a:t> </a:t>
            </a:r>
            <a:r>
              <a:rPr lang="en-US" altLang="ko-KR" sz="1600" dirty="0">
                <a:ea typeface="맑은 고딕" pitchFamily="50" charset="-127"/>
              </a:rPr>
              <a:t>                                                          LECTURE 11</a:t>
            </a:r>
            <a:endParaRPr lang="en-US" altLang="ko-KR" sz="1400" dirty="0">
              <a:ea typeface="맑은 고딕" pitchFamily="50" charset="-127"/>
            </a:endParaRPr>
          </a:p>
          <a:p>
            <a:pPr lvl="0"/>
            <a:endParaRPr lang="en-US" altLang="ko-KR" sz="2400" dirty="0"/>
          </a:p>
        </p:txBody>
      </p:sp>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7" name="Rectangle 6">
            <a:extLst>
              <a:ext uri="{FF2B5EF4-FFF2-40B4-BE49-F238E27FC236}">
                <a16:creationId xmlns:a16="http://schemas.microsoft.com/office/drawing/2014/main" id="{464B8937-AF60-4FFA-B5A7-C28CA0F5AD47}"/>
              </a:ext>
            </a:extLst>
          </p:cNvPr>
          <p:cNvSpPr/>
          <p:nvPr/>
        </p:nvSpPr>
        <p:spPr>
          <a:xfrm>
            <a:off x="-36512" y="4299942"/>
            <a:ext cx="1358064" cy="307777"/>
          </a:xfrm>
          <a:prstGeom prst="rect">
            <a:avLst/>
          </a:prstGeom>
        </p:spPr>
        <p:txBody>
          <a:bodyPr wrap="none">
            <a:spAutoFit/>
          </a:bodyPr>
          <a:lstStyle/>
          <a:p>
            <a:pPr lvl="0"/>
            <a:r>
              <a:rPr lang="en-US" sz="1400" dirty="0">
                <a:solidFill>
                  <a:prstClr val="black"/>
                </a:solidFill>
                <a:hlinkClick r:id="rId4">
                  <a:extLst>
                    <a:ext uri="{A12FA001-AC4F-418D-AE19-62706E023703}">
                      <ahyp:hlinkClr xmlns:ahyp="http://schemas.microsoft.com/office/drawing/2018/hyperlinkcolor" val="tx"/>
                    </a:ext>
                  </a:extLst>
                </a:hlinkClick>
              </a:rPr>
              <a:t>Adapted from :</a:t>
            </a:r>
            <a:endParaRPr lang="en-US" sz="1400" dirty="0">
              <a:solidFill>
                <a:prstClr val="black"/>
              </a:solidFill>
            </a:endParaRPr>
          </a:p>
        </p:txBody>
      </p:sp>
      <p:sp>
        <p:nvSpPr>
          <p:cNvPr id="8" name="Rectangle 7">
            <a:extLst>
              <a:ext uri="{FF2B5EF4-FFF2-40B4-BE49-F238E27FC236}">
                <a16:creationId xmlns:a16="http://schemas.microsoft.com/office/drawing/2014/main" id="{7A15C5A2-5627-43E7-887E-5A80A146D087}"/>
              </a:ext>
            </a:extLst>
          </p:cNvPr>
          <p:cNvSpPr/>
          <p:nvPr/>
        </p:nvSpPr>
        <p:spPr>
          <a:xfrm>
            <a:off x="1187624" y="4299942"/>
            <a:ext cx="6048672" cy="307777"/>
          </a:xfrm>
          <a:prstGeom prst="rect">
            <a:avLst/>
          </a:prstGeom>
        </p:spPr>
        <p:txBody>
          <a:bodyPr wrap="square">
            <a:spAutoFit/>
          </a:bodyPr>
          <a:lstStyle/>
          <a:p>
            <a:pPr lvl="0"/>
            <a:r>
              <a:rPr lang="en-US" sz="1400" dirty="0">
                <a:solidFill>
                  <a:prstClr val="black"/>
                </a:solidFill>
                <a:hlinkClick r:id="rId4">
                  <a:extLst>
                    <a:ext uri="{A12FA001-AC4F-418D-AE19-62706E023703}">
                      <ahyp:hlinkClr xmlns:ahyp="http://schemas.microsoft.com/office/drawing/2018/hyperlinkcolor" val="tx"/>
                    </a:ext>
                  </a:extLst>
                </a:hlinkClick>
              </a:rPr>
              <a:t>https://www.genrica.com/vustuff/MTH202/MTH202_handouts_1_45.pdf</a:t>
            </a:r>
            <a:endParaRPr lang="en-US" sz="1400" dirty="0">
              <a:solidFill>
                <a:prstClr val="black"/>
              </a:solidFill>
            </a:endParaRPr>
          </a:p>
        </p:txBody>
      </p:sp>
    </p:spTree>
    <p:extLst>
      <p:ext uri="{BB962C8B-B14F-4D97-AF65-F5344CB8AC3E}">
        <p14:creationId xmlns:p14="http://schemas.microsoft.com/office/powerpoint/2010/main" val="29718413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2" name="Rectangle 1">
            <a:extLst>
              <a:ext uri="{FF2B5EF4-FFF2-40B4-BE49-F238E27FC236}">
                <a16:creationId xmlns:a16="http://schemas.microsoft.com/office/drawing/2014/main" id="{66ED4349-B12B-4528-909F-2209B31DB9E2}"/>
              </a:ext>
            </a:extLst>
          </p:cNvPr>
          <p:cNvSpPr/>
          <p:nvPr/>
        </p:nvSpPr>
        <p:spPr>
          <a:xfrm>
            <a:off x="2286000" y="627534"/>
            <a:ext cx="4572000" cy="830997"/>
          </a:xfrm>
          <a:prstGeom prst="rect">
            <a:avLst/>
          </a:prstGeom>
        </p:spPr>
        <p:txBody>
          <a:bodyPr>
            <a:spAutoFit/>
          </a:bodyPr>
          <a:lstStyle/>
          <a:p>
            <a:r>
              <a:rPr lang="en-US" sz="1200" b="1" u="sng" dirty="0">
                <a:solidFill>
                  <a:srgbClr val="000000"/>
                </a:solidFill>
                <a:latin typeface="Times New Roman" panose="02020603050405020304" pitchFamily="18" charset="0"/>
                <a:ea typeface="MS Mincho" panose="02020609040205080304" pitchFamily="49" charset="-128"/>
              </a:rPr>
              <a:t>THE FIBONACCI SEQUENCE:</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The Fibonacci sequence is defined as follows.</a:t>
            </a:r>
            <a:br>
              <a:rPr lang="en-US" sz="1200" dirty="0">
                <a:solidFill>
                  <a:srgbClr val="000000"/>
                </a:solidFill>
                <a:latin typeface="Times New Roman" panose="02020603050405020304" pitchFamily="18" charset="0"/>
                <a:ea typeface="MS Mincho" panose="02020609040205080304" pitchFamily="49" charset="-128"/>
              </a:rPr>
            </a:br>
            <a:r>
              <a:rPr lang="en-US" sz="1200" dirty="0">
                <a:solidFill>
                  <a:srgbClr val="000000"/>
                </a:solidFill>
                <a:latin typeface="Times New Roman" panose="02020603050405020304" pitchFamily="18" charset="0"/>
                <a:ea typeface="MS Mincho" panose="02020609040205080304" pitchFamily="49" charset="-128"/>
              </a:rPr>
              <a:t>F</a:t>
            </a:r>
            <a:r>
              <a:rPr lang="en-US" sz="1200" baseline="-25000" dirty="0">
                <a:solidFill>
                  <a:srgbClr val="000000"/>
                </a:solidFill>
                <a:latin typeface="Times New Roman" panose="02020603050405020304" pitchFamily="18" charset="0"/>
                <a:ea typeface="MS Mincho" panose="02020609040205080304" pitchFamily="49" charset="-128"/>
              </a:rPr>
              <a:t>0</a:t>
            </a:r>
            <a:r>
              <a:rPr lang="en-US" sz="1200" dirty="0">
                <a:solidFill>
                  <a:srgbClr val="000000"/>
                </a:solidFill>
                <a:latin typeface="Times New Roman" panose="02020603050405020304" pitchFamily="18" charset="0"/>
                <a:ea typeface="MS Mincho" panose="02020609040205080304" pitchFamily="49" charset="-128"/>
              </a:rPr>
              <a:t> = 1, F</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 1</a:t>
            </a:r>
            <a:br>
              <a:rPr lang="en-US" sz="1200" dirty="0">
                <a:solidFill>
                  <a:srgbClr val="000000"/>
                </a:solidFill>
                <a:latin typeface="Times New Roman" panose="02020603050405020304" pitchFamily="18" charset="0"/>
                <a:ea typeface="MS Mincho" panose="02020609040205080304" pitchFamily="49" charset="-128"/>
              </a:rPr>
            </a:br>
            <a:r>
              <a:rPr lang="en-US" sz="1200" dirty="0" err="1">
                <a:solidFill>
                  <a:srgbClr val="000000"/>
                </a:solidFill>
                <a:latin typeface="Times New Roman" panose="02020603050405020304" pitchFamily="18" charset="0"/>
                <a:ea typeface="MS Mincho" panose="02020609040205080304" pitchFamily="49" charset="-128"/>
              </a:rPr>
              <a:t>F</a:t>
            </a:r>
            <a:r>
              <a:rPr lang="en-US" sz="1200" baseline="-25000" dirty="0" err="1">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 F</a:t>
            </a:r>
            <a:r>
              <a:rPr lang="en-US" sz="1200" baseline="-25000" dirty="0">
                <a:solidFill>
                  <a:srgbClr val="000000"/>
                </a:solidFill>
                <a:latin typeface="Times New Roman" panose="02020603050405020304" pitchFamily="18" charset="0"/>
                <a:ea typeface="MS Mincho" panose="02020609040205080304" pitchFamily="49" charset="-128"/>
              </a:rPr>
              <a:t>k-1</a:t>
            </a:r>
            <a:r>
              <a:rPr lang="en-US" sz="1200" dirty="0">
                <a:solidFill>
                  <a:srgbClr val="000000"/>
                </a:solidFill>
                <a:latin typeface="Times New Roman" panose="02020603050405020304" pitchFamily="18" charset="0"/>
                <a:ea typeface="MS Mincho" panose="02020609040205080304" pitchFamily="49" charset="-128"/>
              </a:rPr>
              <a:t> + F</a:t>
            </a:r>
            <a:r>
              <a:rPr lang="en-US" sz="1200" baseline="-25000" dirty="0">
                <a:solidFill>
                  <a:srgbClr val="000000"/>
                </a:solidFill>
                <a:latin typeface="Times New Roman" panose="02020603050405020304" pitchFamily="18" charset="0"/>
                <a:ea typeface="MS Mincho" panose="02020609040205080304" pitchFamily="49" charset="-128"/>
              </a:rPr>
              <a:t>k-2</a:t>
            </a:r>
            <a:r>
              <a:rPr lang="en-US" sz="1200" dirty="0">
                <a:solidFill>
                  <a:srgbClr val="000000"/>
                </a:solidFill>
                <a:latin typeface="Times New Roman" panose="02020603050405020304" pitchFamily="18" charset="0"/>
                <a:ea typeface="MS Mincho" panose="02020609040205080304" pitchFamily="49" charset="-128"/>
              </a:rPr>
              <a:t> 	for all integers k </a:t>
            </a:r>
            <a:r>
              <a:rPr lang="en-US" sz="1200" dirty="0">
                <a:solidFill>
                  <a:srgbClr val="000000"/>
                </a:solidFill>
                <a:latin typeface="Times New Roman" panose="02020603050405020304" pitchFamily="18" charset="0"/>
                <a:ea typeface="MS Mincho" panose="02020609040205080304" pitchFamily="49" charset="-128"/>
                <a:cs typeface="Times New Roman" panose="02020603050405020304" pitchFamily="18" charset="0"/>
                <a:sym typeface="Symbol" panose="05050102010706020507" pitchFamily="18" charset="2"/>
              </a:rPr>
              <a:t></a:t>
            </a:r>
            <a:r>
              <a:rPr lang="en-US" sz="1200" dirty="0">
                <a:solidFill>
                  <a:srgbClr val="000000"/>
                </a:solidFill>
                <a:latin typeface="Times New Roman" panose="02020603050405020304" pitchFamily="18" charset="0"/>
                <a:ea typeface="MS Mincho" panose="02020609040205080304" pitchFamily="49" charset="-128"/>
              </a:rPr>
              <a:t> 2</a:t>
            </a:r>
            <a:endParaRPr lang="en-US" dirty="0"/>
          </a:p>
        </p:txBody>
      </p:sp>
      <p:sp>
        <p:nvSpPr>
          <p:cNvPr id="3" name="Rectangle 2">
            <a:extLst>
              <a:ext uri="{FF2B5EF4-FFF2-40B4-BE49-F238E27FC236}">
                <a16:creationId xmlns:a16="http://schemas.microsoft.com/office/drawing/2014/main" id="{3EE00D4C-5238-492D-BA22-91A2B1972950}"/>
              </a:ext>
            </a:extLst>
          </p:cNvPr>
          <p:cNvSpPr/>
          <p:nvPr/>
        </p:nvSpPr>
        <p:spPr>
          <a:xfrm>
            <a:off x="2286000" y="1419622"/>
            <a:ext cx="4572000" cy="1107996"/>
          </a:xfrm>
          <a:prstGeom prst="rect">
            <a:avLst/>
          </a:prstGeom>
        </p:spPr>
        <p:txBody>
          <a:bodyPr>
            <a:spAutoFit/>
          </a:bodyPr>
          <a:lstStyle/>
          <a:p>
            <a:r>
              <a:rPr lang="en-US" sz="1200" dirty="0">
                <a:solidFill>
                  <a:srgbClr val="000000"/>
                </a:solidFill>
                <a:latin typeface="Times New Roman" panose="02020603050405020304" pitchFamily="18" charset="0"/>
                <a:ea typeface="MS Mincho" panose="02020609040205080304" pitchFamily="49" charset="-128"/>
              </a:rPr>
              <a:t>F</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F</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 F</a:t>
            </a:r>
            <a:r>
              <a:rPr lang="en-US" sz="1200" baseline="-25000" dirty="0">
                <a:solidFill>
                  <a:srgbClr val="000000"/>
                </a:solidFill>
                <a:latin typeface="Times New Roman" panose="02020603050405020304" pitchFamily="18" charset="0"/>
                <a:ea typeface="MS Mincho" panose="02020609040205080304" pitchFamily="49" charset="-128"/>
              </a:rPr>
              <a:t>0</a:t>
            </a:r>
            <a:r>
              <a:rPr lang="en-US" sz="1200" dirty="0">
                <a:solidFill>
                  <a:srgbClr val="000000"/>
                </a:solidFill>
                <a:latin typeface="Times New Roman" panose="02020603050405020304" pitchFamily="18" charset="0"/>
                <a:ea typeface="MS Mincho" panose="02020609040205080304" pitchFamily="49" charset="-128"/>
              </a:rPr>
              <a:t> = 1 + 1 = 2</a:t>
            </a:r>
            <a:br>
              <a:rPr lang="en-US" sz="1200" dirty="0">
                <a:solidFill>
                  <a:srgbClr val="000000"/>
                </a:solidFill>
                <a:latin typeface="Times New Roman" panose="02020603050405020304" pitchFamily="18" charset="0"/>
                <a:ea typeface="MS Mincho" panose="02020609040205080304" pitchFamily="49" charset="-128"/>
              </a:rPr>
            </a:br>
            <a:r>
              <a:rPr lang="en-US" sz="1200" dirty="0">
                <a:solidFill>
                  <a:srgbClr val="000000"/>
                </a:solidFill>
                <a:latin typeface="Times New Roman" panose="02020603050405020304" pitchFamily="18" charset="0"/>
                <a:ea typeface="MS Mincho" panose="02020609040205080304" pitchFamily="49" charset="-128"/>
              </a:rPr>
              <a:t>	F</a:t>
            </a:r>
            <a:r>
              <a:rPr lang="en-US" sz="1200" baseline="-25000" dirty="0">
                <a:solidFill>
                  <a:srgbClr val="000000"/>
                </a:solidFill>
                <a:latin typeface="Times New Roman" panose="02020603050405020304" pitchFamily="18" charset="0"/>
                <a:ea typeface="MS Mincho" panose="02020609040205080304" pitchFamily="49" charset="-128"/>
              </a:rPr>
              <a:t>3</a:t>
            </a:r>
            <a:r>
              <a:rPr lang="en-US" sz="1200" dirty="0">
                <a:solidFill>
                  <a:srgbClr val="000000"/>
                </a:solidFill>
                <a:latin typeface="Times New Roman" panose="02020603050405020304" pitchFamily="18" charset="0"/>
                <a:ea typeface="MS Mincho" panose="02020609040205080304" pitchFamily="49" charset="-128"/>
              </a:rPr>
              <a:t> = F</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F</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 2 + 1 = 3</a:t>
            </a:r>
            <a:br>
              <a:rPr lang="en-US" sz="1200" dirty="0">
                <a:solidFill>
                  <a:srgbClr val="000000"/>
                </a:solidFill>
                <a:latin typeface="Times New Roman" panose="02020603050405020304" pitchFamily="18" charset="0"/>
                <a:ea typeface="MS Mincho" panose="02020609040205080304" pitchFamily="49" charset="-128"/>
              </a:rPr>
            </a:br>
            <a:r>
              <a:rPr lang="en-US" sz="1200" dirty="0">
                <a:solidFill>
                  <a:srgbClr val="000000"/>
                </a:solidFill>
                <a:latin typeface="Times New Roman" panose="02020603050405020304" pitchFamily="18" charset="0"/>
                <a:ea typeface="MS Mincho" panose="02020609040205080304" pitchFamily="49" charset="-128"/>
              </a:rPr>
              <a:t>	F</a:t>
            </a:r>
            <a:r>
              <a:rPr lang="en-US" sz="1200" baseline="-25000" dirty="0">
                <a:solidFill>
                  <a:srgbClr val="000000"/>
                </a:solidFill>
                <a:latin typeface="Times New Roman" panose="02020603050405020304" pitchFamily="18" charset="0"/>
                <a:ea typeface="MS Mincho" panose="02020609040205080304" pitchFamily="49" charset="-128"/>
              </a:rPr>
              <a:t>4</a:t>
            </a:r>
            <a:r>
              <a:rPr lang="en-US" sz="1200" dirty="0">
                <a:solidFill>
                  <a:srgbClr val="000000"/>
                </a:solidFill>
                <a:latin typeface="Times New Roman" panose="02020603050405020304" pitchFamily="18" charset="0"/>
                <a:ea typeface="MS Mincho" panose="02020609040205080304" pitchFamily="49" charset="-128"/>
              </a:rPr>
              <a:t> = F</a:t>
            </a:r>
            <a:r>
              <a:rPr lang="en-US" sz="1200" baseline="-25000" dirty="0">
                <a:solidFill>
                  <a:srgbClr val="000000"/>
                </a:solidFill>
                <a:latin typeface="Times New Roman" panose="02020603050405020304" pitchFamily="18" charset="0"/>
                <a:ea typeface="MS Mincho" panose="02020609040205080304" pitchFamily="49" charset="-128"/>
              </a:rPr>
              <a:t>3</a:t>
            </a:r>
            <a:r>
              <a:rPr lang="en-US" sz="1200" dirty="0">
                <a:solidFill>
                  <a:srgbClr val="000000"/>
                </a:solidFill>
                <a:latin typeface="Times New Roman" panose="02020603050405020304" pitchFamily="18" charset="0"/>
                <a:ea typeface="MS Mincho" panose="02020609040205080304" pitchFamily="49" charset="-128"/>
              </a:rPr>
              <a:t> + F</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3 + 2 = 5</a:t>
            </a:r>
            <a:br>
              <a:rPr lang="en-US" sz="1200" dirty="0">
                <a:solidFill>
                  <a:srgbClr val="000000"/>
                </a:solidFill>
                <a:latin typeface="Times New Roman" panose="02020603050405020304" pitchFamily="18" charset="0"/>
                <a:ea typeface="MS Mincho" panose="02020609040205080304" pitchFamily="49" charset="-128"/>
              </a:rPr>
            </a:br>
            <a:r>
              <a:rPr lang="en-US" sz="1200" dirty="0">
                <a:solidFill>
                  <a:srgbClr val="000000"/>
                </a:solidFill>
                <a:latin typeface="Times New Roman" panose="02020603050405020304" pitchFamily="18" charset="0"/>
                <a:ea typeface="MS Mincho" panose="02020609040205080304" pitchFamily="49" charset="-128"/>
              </a:rPr>
              <a:t>	F</a:t>
            </a:r>
            <a:r>
              <a:rPr lang="en-US" sz="1200" baseline="-25000" dirty="0">
                <a:solidFill>
                  <a:srgbClr val="000000"/>
                </a:solidFill>
                <a:latin typeface="Times New Roman" panose="02020603050405020304" pitchFamily="18" charset="0"/>
                <a:ea typeface="MS Mincho" panose="02020609040205080304" pitchFamily="49" charset="-128"/>
              </a:rPr>
              <a:t>5</a:t>
            </a:r>
            <a:r>
              <a:rPr lang="en-US" sz="1200" dirty="0">
                <a:solidFill>
                  <a:srgbClr val="000000"/>
                </a:solidFill>
                <a:latin typeface="Times New Roman" panose="02020603050405020304" pitchFamily="18" charset="0"/>
                <a:ea typeface="MS Mincho" panose="02020609040205080304" pitchFamily="49" charset="-128"/>
              </a:rPr>
              <a:t> = F</a:t>
            </a:r>
            <a:r>
              <a:rPr lang="en-US" sz="1200" baseline="-25000" dirty="0">
                <a:solidFill>
                  <a:srgbClr val="000000"/>
                </a:solidFill>
                <a:latin typeface="Times New Roman" panose="02020603050405020304" pitchFamily="18" charset="0"/>
                <a:ea typeface="MS Mincho" panose="02020609040205080304" pitchFamily="49" charset="-128"/>
              </a:rPr>
              <a:t>4</a:t>
            </a:r>
            <a:r>
              <a:rPr lang="en-US" sz="1200" dirty="0">
                <a:solidFill>
                  <a:srgbClr val="000000"/>
                </a:solidFill>
                <a:latin typeface="Times New Roman" panose="02020603050405020304" pitchFamily="18" charset="0"/>
                <a:ea typeface="MS Mincho" panose="02020609040205080304" pitchFamily="49" charset="-128"/>
              </a:rPr>
              <a:t> + F</a:t>
            </a:r>
            <a:r>
              <a:rPr lang="en-US" sz="1200" baseline="-25000" dirty="0">
                <a:solidFill>
                  <a:srgbClr val="000000"/>
                </a:solidFill>
                <a:latin typeface="Times New Roman" panose="02020603050405020304" pitchFamily="18" charset="0"/>
                <a:ea typeface="MS Mincho" panose="02020609040205080304" pitchFamily="49" charset="-128"/>
              </a:rPr>
              <a:t>3</a:t>
            </a:r>
            <a:r>
              <a:rPr lang="en-US" sz="1200" dirty="0">
                <a:solidFill>
                  <a:srgbClr val="000000"/>
                </a:solidFill>
                <a:latin typeface="Times New Roman" panose="02020603050405020304" pitchFamily="18" charset="0"/>
                <a:ea typeface="MS Mincho" panose="02020609040205080304" pitchFamily="49" charset="-128"/>
              </a:rPr>
              <a:t> = 5 + 3 = 8</a:t>
            </a:r>
            <a:br>
              <a:rPr lang="en-US" sz="1200" dirty="0">
                <a:solidFill>
                  <a:srgbClr val="000000"/>
                </a:solidFill>
                <a:latin typeface="Times New Roman" panose="02020603050405020304" pitchFamily="18" charset="0"/>
                <a:ea typeface="MS Mincho" panose="02020609040205080304" pitchFamily="49" charset="-128"/>
              </a:rPr>
            </a:br>
            <a:endParaRPr lang="en-US" dirty="0"/>
          </a:p>
        </p:txBody>
      </p:sp>
      <p:sp>
        <p:nvSpPr>
          <p:cNvPr id="6" name="Rectangle 5">
            <a:extLst>
              <a:ext uri="{FF2B5EF4-FFF2-40B4-BE49-F238E27FC236}">
                <a16:creationId xmlns:a16="http://schemas.microsoft.com/office/drawing/2014/main" id="{19FA42B4-07F1-4FBD-94CD-1F30AA5118D0}"/>
              </a:ext>
            </a:extLst>
          </p:cNvPr>
          <p:cNvSpPr/>
          <p:nvPr/>
        </p:nvSpPr>
        <p:spPr>
          <a:xfrm>
            <a:off x="2286000" y="2355726"/>
            <a:ext cx="4572000" cy="1384995"/>
          </a:xfrm>
          <a:prstGeom prst="rect">
            <a:avLst/>
          </a:prstGeom>
        </p:spPr>
        <p:txBody>
          <a:bodyPr>
            <a:spAutoFit/>
          </a:bodyPr>
          <a:lstStyle/>
          <a:p>
            <a:r>
              <a:rPr lang="en-US" sz="1200" b="1" u="sng" dirty="0">
                <a:solidFill>
                  <a:srgbClr val="000000"/>
                </a:solidFill>
                <a:latin typeface="Times New Roman" panose="02020603050405020304" pitchFamily="18" charset="0"/>
                <a:ea typeface="MS Mincho" panose="02020609040205080304" pitchFamily="49" charset="-128"/>
              </a:rPr>
              <a:t>RECURRENCE RELATION:</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A recurrence relation for a sequence a</a:t>
            </a:r>
            <a:r>
              <a:rPr lang="en-US" sz="1200" baseline="-25000" dirty="0">
                <a:solidFill>
                  <a:srgbClr val="000000"/>
                </a:solidFill>
                <a:latin typeface="Times New Roman" panose="02020603050405020304" pitchFamily="18" charset="0"/>
                <a:ea typeface="MS Mincho" panose="02020609040205080304" pitchFamily="49" charset="-128"/>
              </a:rPr>
              <a:t>0</a:t>
            </a:r>
            <a:r>
              <a:rPr lang="en-US" sz="1200" dirty="0">
                <a:solidFill>
                  <a:srgbClr val="000000"/>
                </a:solidFill>
                <a:latin typeface="Times New Roman" panose="02020603050405020304" pitchFamily="18" charset="0"/>
                <a:ea typeface="MS Mincho" panose="02020609040205080304" pitchFamily="49" charset="-128"/>
              </a:rPr>
              <a:t>, a</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a</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 . , is a formula that relates each term </a:t>
            </a:r>
            <a:r>
              <a:rPr lang="en-US" sz="1200" dirty="0" err="1">
                <a:solidFill>
                  <a:srgbClr val="000000"/>
                </a:solidFill>
                <a:latin typeface="Times New Roman" panose="02020603050405020304" pitchFamily="18" charset="0"/>
                <a:ea typeface="MS Mincho" panose="02020609040205080304" pitchFamily="49" charset="-128"/>
              </a:rPr>
              <a:t>a</a:t>
            </a:r>
            <a:r>
              <a:rPr lang="en-US" sz="1200" baseline="-25000" dirty="0" err="1">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to certain of its predecessors a</a:t>
            </a:r>
            <a:r>
              <a:rPr lang="en-US" sz="1200" baseline="-25000" dirty="0">
                <a:solidFill>
                  <a:srgbClr val="000000"/>
                </a:solidFill>
                <a:latin typeface="Times New Roman" panose="02020603050405020304" pitchFamily="18" charset="0"/>
                <a:ea typeface="MS Mincho" panose="02020609040205080304" pitchFamily="49" charset="-128"/>
              </a:rPr>
              <a:t>k-1</a:t>
            </a:r>
            <a:r>
              <a:rPr lang="en-US" sz="1200" dirty="0">
                <a:solidFill>
                  <a:srgbClr val="000000"/>
                </a:solidFill>
                <a:latin typeface="Times New Roman" panose="02020603050405020304" pitchFamily="18" charset="0"/>
                <a:ea typeface="MS Mincho" panose="02020609040205080304" pitchFamily="49" charset="-128"/>
              </a:rPr>
              <a:t>, a</a:t>
            </a:r>
            <a:r>
              <a:rPr lang="en-US" sz="1200" baseline="-25000" dirty="0">
                <a:solidFill>
                  <a:srgbClr val="000000"/>
                </a:solidFill>
                <a:latin typeface="Times New Roman" panose="02020603050405020304" pitchFamily="18" charset="0"/>
                <a:ea typeface="MS Mincho" panose="02020609040205080304" pitchFamily="49" charset="-128"/>
              </a:rPr>
              <a:t>k-2</a:t>
            </a:r>
            <a:r>
              <a:rPr lang="en-US" sz="1200" dirty="0">
                <a:solidFill>
                  <a:srgbClr val="000000"/>
                </a:solidFill>
                <a:latin typeface="Times New Roman" panose="02020603050405020304" pitchFamily="18" charset="0"/>
                <a:ea typeface="MS Mincho" panose="02020609040205080304" pitchFamily="49" charset="-128"/>
              </a:rPr>
              <a:t>, . . . , </a:t>
            </a:r>
            <a:r>
              <a:rPr lang="en-US" sz="1200" dirty="0" err="1">
                <a:solidFill>
                  <a:srgbClr val="000000"/>
                </a:solidFill>
                <a:latin typeface="Times New Roman" panose="02020603050405020304" pitchFamily="18" charset="0"/>
                <a:ea typeface="MS Mincho" panose="02020609040205080304" pitchFamily="49" charset="-128"/>
              </a:rPr>
              <a:t>a</a:t>
            </a:r>
            <a:r>
              <a:rPr lang="en-US" sz="1200" baseline="-25000" dirty="0" err="1">
                <a:solidFill>
                  <a:srgbClr val="000000"/>
                </a:solidFill>
                <a:latin typeface="Times New Roman" panose="02020603050405020304" pitchFamily="18" charset="0"/>
                <a:ea typeface="MS Mincho" panose="02020609040205080304" pitchFamily="49" charset="-128"/>
              </a:rPr>
              <a:t>k-i</a:t>
            </a:r>
            <a:r>
              <a:rPr lang="en-US" sz="1200" dirty="0">
                <a:solidFill>
                  <a:srgbClr val="000000"/>
                </a:solidFill>
                <a:latin typeface="Times New Roman" panose="02020603050405020304" pitchFamily="18" charset="0"/>
                <a:ea typeface="MS Mincho" panose="02020609040205080304" pitchFamily="49" charset="-128"/>
              </a:rPr>
              <a:t> , </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where </a:t>
            </a:r>
            <a:r>
              <a:rPr lang="en-US" sz="1200" dirty="0" err="1">
                <a:solidFill>
                  <a:srgbClr val="000000"/>
                </a:solidFill>
                <a:latin typeface="Times New Roman" panose="02020603050405020304" pitchFamily="18" charset="0"/>
                <a:ea typeface="MS Mincho" panose="02020609040205080304" pitchFamily="49" charset="-128"/>
              </a:rPr>
              <a:t>i</a:t>
            </a:r>
            <a:r>
              <a:rPr lang="en-US" sz="1200" dirty="0">
                <a:solidFill>
                  <a:srgbClr val="000000"/>
                </a:solidFill>
                <a:latin typeface="Times New Roman" panose="02020603050405020304" pitchFamily="18" charset="0"/>
                <a:ea typeface="MS Mincho" panose="02020609040205080304" pitchFamily="49" charset="-128"/>
              </a:rPr>
              <a:t> is a fixed integer and k is any integer greater than or equal to </a:t>
            </a:r>
            <a:r>
              <a:rPr lang="en-US" sz="1200" dirty="0" err="1">
                <a:solidFill>
                  <a:srgbClr val="000000"/>
                </a:solidFill>
                <a:latin typeface="Times New Roman" panose="02020603050405020304" pitchFamily="18" charset="0"/>
                <a:ea typeface="MS Mincho" panose="02020609040205080304" pitchFamily="49" charset="-128"/>
              </a:rPr>
              <a:t>i</a:t>
            </a:r>
            <a:r>
              <a:rPr lang="en-US" sz="1200" dirty="0">
                <a:solidFill>
                  <a:srgbClr val="000000"/>
                </a:solidFill>
                <a:latin typeface="Times New Roman" panose="02020603050405020304" pitchFamily="18" charset="0"/>
                <a:ea typeface="MS Mincho" panose="02020609040205080304" pitchFamily="49" charset="-128"/>
              </a:rPr>
              <a:t>. The initial conditions for such a recurrence relation specify the values of </a:t>
            </a:r>
            <a:br>
              <a:rPr lang="en-US" sz="1200" dirty="0">
                <a:solidFill>
                  <a:srgbClr val="000000"/>
                </a:solidFill>
                <a:latin typeface="Times New Roman" panose="02020603050405020304" pitchFamily="18" charset="0"/>
                <a:ea typeface="MS Mincho" panose="02020609040205080304" pitchFamily="49" charset="-128"/>
              </a:rPr>
            </a:br>
            <a:r>
              <a:rPr lang="en-US" sz="1200" dirty="0">
                <a:solidFill>
                  <a:srgbClr val="000000"/>
                </a:solidFill>
                <a:latin typeface="Times New Roman" panose="02020603050405020304" pitchFamily="18" charset="0"/>
                <a:ea typeface="MS Mincho" panose="02020609040205080304" pitchFamily="49" charset="-128"/>
              </a:rPr>
              <a:t>a</a:t>
            </a:r>
            <a:r>
              <a:rPr lang="en-US" sz="1200" baseline="-25000" dirty="0">
                <a:solidFill>
                  <a:srgbClr val="000000"/>
                </a:solidFill>
                <a:latin typeface="Times New Roman" panose="02020603050405020304" pitchFamily="18" charset="0"/>
                <a:ea typeface="MS Mincho" panose="02020609040205080304" pitchFamily="49" charset="-128"/>
              </a:rPr>
              <a:t>0</a:t>
            </a:r>
            <a:r>
              <a:rPr lang="en-US" sz="1200" dirty="0">
                <a:solidFill>
                  <a:srgbClr val="000000"/>
                </a:solidFill>
                <a:latin typeface="Times New Roman" panose="02020603050405020304" pitchFamily="18" charset="0"/>
                <a:ea typeface="MS Mincho" panose="02020609040205080304" pitchFamily="49" charset="-128"/>
              </a:rPr>
              <a:t>, a</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a</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 . , a</a:t>
            </a:r>
            <a:r>
              <a:rPr lang="en-US" sz="1200" baseline="-25000" dirty="0">
                <a:solidFill>
                  <a:srgbClr val="000000"/>
                </a:solidFill>
                <a:latin typeface="Times New Roman" panose="02020603050405020304" pitchFamily="18" charset="0"/>
                <a:ea typeface="MS Mincho" panose="02020609040205080304" pitchFamily="49" charset="-128"/>
              </a:rPr>
              <a:t>i-1</a:t>
            </a:r>
            <a:r>
              <a:rPr lang="en-US" sz="1200" dirty="0">
                <a:solidFill>
                  <a:srgbClr val="000000"/>
                </a:solidFill>
                <a:latin typeface="Times New Roman" panose="02020603050405020304" pitchFamily="18" charset="0"/>
                <a:ea typeface="MS Mincho" panose="02020609040205080304" pitchFamily="49" charset="-128"/>
              </a:rPr>
              <a:t>.</a:t>
            </a:r>
            <a:endParaRPr lang="en-US" sz="12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30293118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2" name="Rectangle 1">
            <a:extLst>
              <a:ext uri="{FF2B5EF4-FFF2-40B4-BE49-F238E27FC236}">
                <a16:creationId xmlns:a16="http://schemas.microsoft.com/office/drawing/2014/main" id="{8E779A94-5D06-4731-89CA-ACACFCCD1495}"/>
              </a:ext>
            </a:extLst>
          </p:cNvPr>
          <p:cNvSpPr/>
          <p:nvPr/>
        </p:nvSpPr>
        <p:spPr>
          <a:xfrm>
            <a:off x="2286000" y="678924"/>
            <a:ext cx="4572000" cy="3785652"/>
          </a:xfrm>
          <a:prstGeom prst="rect">
            <a:avLst/>
          </a:prstGeom>
        </p:spPr>
        <p:txBody>
          <a:bodyPr>
            <a:spAutoFit/>
          </a:bodyPr>
          <a:lstStyle/>
          <a:p>
            <a:r>
              <a:rPr lang="en-US" sz="1200" b="1" u="sng" dirty="0">
                <a:solidFill>
                  <a:srgbClr val="000000"/>
                </a:solidFill>
                <a:latin typeface="Times New Roman" panose="02020603050405020304" pitchFamily="18" charset="0"/>
                <a:ea typeface="MS Mincho" panose="02020609040205080304" pitchFamily="49" charset="-128"/>
              </a:rPr>
              <a:t>EXERCISE:</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Find the first four terms of the following recursively defined sequence.</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b</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 2</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b</a:t>
            </a:r>
            <a:r>
              <a:rPr lang="en-US" sz="1200" baseline="-25000" dirty="0">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 b</a:t>
            </a:r>
            <a:r>
              <a:rPr lang="en-US" sz="1200" baseline="-25000" dirty="0">
                <a:solidFill>
                  <a:srgbClr val="000000"/>
                </a:solidFill>
                <a:latin typeface="Times New Roman" panose="02020603050405020304" pitchFamily="18" charset="0"/>
                <a:ea typeface="MS Mincho" panose="02020609040205080304" pitchFamily="49" charset="-128"/>
              </a:rPr>
              <a:t>k-1</a:t>
            </a:r>
            <a:r>
              <a:rPr lang="en-US" sz="1200" dirty="0">
                <a:solidFill>
                  <a:srgbClr val="000000"/>
                </a:solidFill>
                <a:latin typeface="Times New Roman" panose="02020603050405020304" pitchFamily="18" charset="0"/>
                <a:ea typeface="MS Mincho" panose="02020609040205080304" pitchFamily="49" charset="-128"/>
              </a:rPr>
              <a:t> + 2 · k, 	for all integers k </a:t>
            </a:r>
            <a:r>
              <a:rPr lang="en-US" sz="1200" dirty="0">
                <a:solidFill>
                  <a:srgbClr val="000000"/>
                </a:solidFill>
                <a:latin typeface="Times New Roman" panose="02020603050405020304" pitchFamily="18" charset="0"/>
                <a:ea typeface="MS Mincho" panose="02020609040205080304" pitchFamily="49" charset="-128"/>
                <a:sym typeface="Symbol" panose="05050102010706020507" pitchFamily="18" charset="2"/>
              </a:rPr>
              <a:t></a:t>
            </a:r>
            <a:r>
              <a:rPr lang="en-US" sz="1200" dirty="0">
                <a:solidFill>
                  <a:srgbClr val="000000"/>
                </a:solidFill>
                <a:latin typeface="Times New Roman" panose="02020603050405020304" pitchFamily="18" charset="0"/>
                <a:ea typeface="MS Mincho" panose="02020609040205080304" pitchFamily="49" charset="-128"/>
              </a:rPr>
              <a:t> 2</a:t>
            </a:r>
            <a:endParaRPr lang="en-US" sz="1200" dirty="0">
              <a:latin typeface="Times New Roman" panose="02020603050405020304" pitchFamily="18" charset="0"/>
              <a:ea typeface="MS Mincho" panose="02020609040205080304" pitchFamily="49" charset="-128"/>
            </a:endParaRPr>
          </a:p>
          <a:p>
            <a:r>
              <a:rPr lang="en-US" sz="1200" b="1" u="sng" dirty="0">
                <a:solidFill>
                  <a:srgbClr val="000000"/>
                </a:solidFill>
                <a:latin typeface="Times New Roman" panose="02020603050405020304" pitchFamily="18" charset="0"/>
                <a:ea typeface="MS Mincho" panose="02020609040205080304" pitchFamily="49" charset="-128"/>
              </a:rPr>
              <a:t>SOLUTION:</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b</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 2		(given in base step)</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b</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b</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+ 2 · 2 = 2 + 4 = 6</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b</a:t>
            </a:r>
            <a:r>
              <a:rPr lang="en-US" sz="1200" baseline="-25000" dirty="0">
                <a:solidFill>
                  <a:srgbClr val="000000"/>
                </a:solidFill>
                <a:latin typeface="Times New Roman" panose="02020603050405020304" pitchFamily="18" charset="0"/>
                <a:ea typeface="MS Mincho" panose="02020609040205080304" pitchFamily="49" charset="-128"/>
              </a:rPr>
              <a:t>3</a:t>
            </a:r>
            <a:r>
              <a:rPr lang="en-US" sz="1200" dirty="0">
                <a:solidFill>
                  <a:srgbClr val="000000"/>
                </a:solidFill>
                <a:latin typeface="Times New Roman" panose="02020603050405020304" pitchFamily="18" charset="0"/>
                <a:ea typeface="MS Mincho" panose="02020609040205080304" pitchFamily="49" charset="-128"/>
              </a:rPr>
              <a:t> = b</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+ 2 · 3 = 6 + 6 = 12</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b</a:t>
            </a:r>
            <a:r>
              <a:rPr lang="en-US" sz="1200" baseline="-25000" dirty="0">
                <a:solidFill>
                  <a:srgbClr val="000000"/>
                </a:solidFill>
                <a:latin typeface="Times New Roman" panose="02020603050405020304" pitchFamily="18" charset="0"/>
                <a:ea typeface="MS Mincho" panose="02020609040205080304" pitchFamily="49" charset="-128"/>
              </a:rPr>
              <a:t>4</a:t>
            </a:r>
            <a:r>
              <a:rPr lang="en-US" sz="1200" dirty="0">
                <a:solidFill>
                  <a:srgbClr val="000000"/>
                </a:solidFill>
                <a:latin typeface="Times New Roman" panose="02020603050405020304" pitchFamily="18" charset="0"/>
                <a:ea typeface="MS Mincho" panose="02020609040205080304" pitchFamily="49" charset="-128"/>
              </a:rPr>
              <a:t> = b</a:t>
            </a:r>
            <a:r>
              <a:rPr lang="en-US" sz="1200" baseline="-25000" dirty="0">
                <a:solidFill>
                  <a:srgbClr val="000000"/>
                </a:solidFill>
                <a:latin typeface="Times New Roman" panose="02020603050405020304" pitchFamily="18" charset="0"/>
                <a:ea typeface="MS Mincho" panose="02020609040205080304" pitchFamily="49" charset="-128"/>
              </a:rPr>
              <a:t>3</a:t>
            </a:r>
            <a:r>
              <a:rPr lang="en-US" sz="1200" dirty="0">
                <a:solidFill>
                  <a:srgbClr val="000000"/>
                </a:solidFill>
                <a:latin typeface="Times New Roman" panose="02020603050405020304" pitchFamily="18" charset="0"/>
                <a:ea typeface="MS Mincho" panose="02020609040205080304" pitchFamily="49" charset="-128"/>
              </a:rPr>
              <a:t> + 2 · 4 = 12 + 8 = 20</a:t>
            </a:r>
            <a:endParaRPr lang="en-US" sz="1200" dirty="0">
              <a:latin typeface="Times New Roman" panose="02020603050405020304" pitchFamily="18" charset="0"/>
              <a:ea typeface="MS Mincho" panose="02020609040205080304" pitchFamily="49" charset="-128"/>
            </a:endParaRPr>
          </a:p>
          <a:p>
            <a:r>
              <a:rPr lang="en-US" sz="1200" b="1" u="sng" dirty="0">
                <a:solidFill>
                  <a:srgbClr val="000000"/>
                </a:solidFill>
                <a:latin typeface="Times New Roman" panose="02020603050405020304" pitchFamily="18" charset="0"/>
                <a:ea typeface="MS Mincho" panose="02020609040205080304" pitchFamily="49" charset="-128"/>
              </a:rPr>
              <a:t>EXERCISE:</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Find the first five terms of the following recursively defined sequence.</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t</a:t>
            </a:r>
            <a:r>
              <a:rPr lang="en-US" sz="1200" baseline="-25000" dirty="0">
                <a:solidFill>
                  <a:srgbClr val="000000"/>
                </a:solidFill>
                <a:latin typeface="Times New Roman" panose="02020603050405020304" pitchFamily="18" charset="0"/>
                <a:ea typeface="MS Mincho" panose="02020609040205080304" pitchFamily="49" charset="-128"/>
              </a:rPr>
              <a:t>0</a:t>
            </a:r>
            <a:r>
              <a:rPr lang="en-US" sz="1200" dirty="0">
                <a:solidFill>
                  <a:srgbClr val="000000"/>
                </a:solidFill>
                <a:latin typeface="Times New Roman" panose="02020603050405020304" pitchFamily="18" charset="0"/>
                <a:ea typeface="MS Mincho" panose="02020609040205080304" pitchFamily="49" charset="-128"/>
              </a:rPr>
              <a:t> =  – 1,	t</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 1</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a:t>
            </a:r>
            <a:r>
              <a:rPr lang="en-US" sz="1200" dirty="0" err="1">
                <a:solidFill>
                  <a:srgbClr val="000000"/>
                </a:solidFill>
                <a:latin typeface="Times New Roman" panose="02020603050405020304" pitchFamily="18" charset="0"/>
                <a:ea typeface="MS Mincho" panose="02020609040205080304" pitchFamily="49" charset="-128"/>
              </a:rPr>
              <a:t>t</a:t>
            </a:r>
            <a:r>
              <a:rPr lang="en-US" sz="1200" baseline="-25000" dirty="0" err="1">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 t</a:t>
            </a:r>
            <a:r>
              <a:rPr lang="en-US" sz="1200" baseline="-25000" dirty="0">
                <a:solidFill>
                  <a:srgbClr val="000000"/>
                </a:solidFill>
                <a:latin typeface="Times New Roman" panose="02020603050405020304" pitchFamily="18" charset="0"/>
                <a:ea typeface="MS Mincho" panose="02020609040205080304" pitchFamily="49" charset="-128"/>
              </a:rPr>
              <a:t>k-1</a:t>
            </a:r>
            <a:r>
              <a:rPr lang="en-US" sz="1200" dirty="0">
                <a:solidFill>
                  <a:srgbClr val="000000"/>
                </a:solidFill>
                <a:latin typeface="Times New Roman" panose="02020603050405020304" pitchFamily="18" charset="0"/>
                <a:ea typeface="MS Mincho" panose="02020609040205080304" pitchFamily="49" charset="-128"/>
              </a:rPr>
              <a:t> + 2 · t</a:t>
            </a:r>
            <a:r>
              <a:rPr lang="en-US" sz="1200" baseline="-25000" dirty="0">
                <a:solidFill>
                  <a:srgbClr val="000000"/>
                </a:solidFill>
                <a:latin typeface="Times New Roman" panose="02020603050405020304" pitchFamily="18" charset="0"/>
                <a:ea typeface="MS Mincho" panose="02020609040205080304" pitchFamily="49" charset="-128"/>
              </a:rPr>
              <a:t>k-2</a:t>
            </a:r>
            <a:r>
              <a:rPr lang="en-US" sz="1200" dirty="0">
                <a:solidFill>
                  <a:srgbClr val="000000"/>
                </a:solidFill>
                <a:latin typeface="Times New Roman" panose="02020603050405020304" pitchFamily="18" charset="0"/>
                <a:ea typeface="MS Mincho" panose="02020609040205080304" pitchFamily="49" charset="-128"/>
              </a:rPr>
              <a:t>, 	for all integers k </a:t>
            </a:r>
            <a:r>
              <a:rPr lang="en-US" sz="1200" dirty="0">
                <a:solidFill>
                  <a:srgbClr val="000000"/>
                </a:solidFill>
                <a:latin typeface="Times New Roman" panose="02020603050405020304" pitchFamily="18" charset="0"/>
                <a:ea typeface="MS Mincho" panose="02020609040205080304" pitchFamily="49" charset="-128"/>
                <a:sym typeface="Symbol" panose="05050102010706020507" pitchFamily="18" charset="2"/>
              </a:rPr>
              <a:t></a:t>
            </a:r>
            <a:r>
              <a:rPr lang="en-US" sz="1200" dirty="0">
                <a:solidFill>
                  <a:srgbClr val="000000"/>
                </a:solidFill>
                <a:latin typeface="Times New Roman" panose="02020603050405020304" pitchFamily="18" charset="0"/>
                <a:ea typeface="MS Mincho" panose="02020609040205080304" pitchFamily="49" charset="-128"/>
              </a:rPr>
              <a:t> 2</a:t>
            </a:r>
            <a:endParaRPr lang="en-US" sz="1200" dirty="0">
              <a:latin typeface="Times New Roman" panose="02020603050405020304" pitchFamily="18" charset="0"/>
              <a:ea typeface="MS Mincho" panose="02020609040205080304" pitchFamily="49" charset="-128"/>
            </a:endParaRPr>
          </a:p>
          <a:p>
            <a:r>
              <a:rPr lang="en-US" sz="1200" b="1" u="sng" dirty="0">
                <a:solidFill>
                  <a:srgbClr val="000000"/>
                </a:solidFill>
                <a:latin typeface="Times New Roman" panose="02020603050405020304" pitchFamily="18" charset="0"/>
                <a:ea typeface="MS Mincho" panose="02020609040205080304" pitchFamily="49" charset="-128"/>
              </a:rPr>
              <a:t>SOLUTION:</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t</a:t>
            </a:r>
            <a:r>
              <a:rPr lang="en-US" sz="1200" baseline="-25000" dirty="0">
                <a:solidFill>
                  <a:srgbClr val="000000"/>
                </a:solidFill>
                <a:latin typeface="Times New Roman" panose="02020603050405020304" pitchFamily="18" charset="0"/>
                <a:ea typeface="MS Mincho" panose="02020609040205080304" pitchFamily="49" charset="-128"/>
              </a:rPr>
              <a:t>0</a:t>
            </a:r>
            <a:r>
              <a:rPr lang="en-US" sz="1200" dirty="0">
                <a:solidFill>
                  <a:srgbClr val="000000"/>
                </a:solidFill>
                <a:latin typeface="Times New Roman" panose="02020603050405020304" pitchFamily="18" charset="0"/>
                <a:ea typeface="MS Mincho" panose="02020609040205080304" pitchFamily="49" charset="-128"/>
              </a:rPr>
              <a:t> =  – 1,		(given in base step)</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t</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 1		(given in base step)</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t</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t</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+ 2 · t</a:t>
            </a:r>
            <a:r>
              <a:rPr lang="en-US" sz="1200" baseline="-25000" dirty="0">
                <a:solidFill>
                  <a:srgbClr val="000000"/>
                </a:solidFill>
                <a:latin typeface="Times New Roman" panose="02020603050405020304" pitchFamily="18" charset="0"/>
                <a:ea typeface="MS Mincho" panose="02020609040205080304" pitchFamily="49" charset="-128"/>
              </a:rPr>
              <a:t>0</a:t>
            </a:r>
            <a:r>
              <a:rPr lang="en-US" sz="1200" dirty="0">
                <a:solidFill>
                  <a:srgbClr val="000000"/>
                </a:solidFill>
                <a:latin typeface="Times New Roman" panose="02020603050405020304" pitchFamily="18" charset="0"/>
                <a:ea typeface="MS Mincho" panose="02020609040205080304" pitchFamily="49" charset="-128"/>
              </a:rPr>
              <a:t> =   1 + 2 · (–1) = 1 – 2    = –1</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t</a:t>
            </a:r>
            <a:r>
              <a:rPr lang="en-US" sz="1200" baseline="-25000" dirty="0">
                <a:solidFill>
                  <a:srgbClr val="000000"/>
                </a:solidFill>
                <a:latin typeface="Times New Roman" panose="02020603050405020304" pitchFamily="18" charset="0"/>
                <a:ea typeface="MS Mincho" panose="02020609040205080304" pitchFamily="49" charset="-128"/>
              </a:rPr>
              <a:t>3</a:t>
            </a:r>
            <a:r>
              <a:rPr lang="en-US" sz="1200" dirty="0">
                <a:solidFill>
                  <a:srgbClr val="000000"/>
                </a:solidFill>
                <a:latin typeface="Times New Roman" panose="02020603050405020304" pitchFamily="18" charset="0"/>
                <a:ea typeface="MS Mincho" panose="02020609040205080304" pitchFamily="49" charset="-128"/>
              </a:rPr>
              <a:t> = t</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+ 2 · t</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 –1 + 2 · 1      = –1 + 2 = 1</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t</a:t>
            </a:r>
            <a:r>
              <a:rPr lang="en-US" sz="1200" baseline="-25000" dirty="0">
                <a:solidFill>
                  <a:srgbClr val="000000"/>
                </a:solidFill>
                <a:latin typeface="Times New Roman" panose="02020603050405020304" pitchFamily="18" charset="0"/>
                <a:ea typeface="MS Mincho" panose="02020609040205080304" pitchFamily="49" charset="-128"/>
              </a:rPr>
              <a:t>4</a:t>
            </a:r>
            <a:r>
              <a:rPr lang="en-US" sz="1200" dirty="0">
                <a:solidFill>
                  <a:srgbClr val="000000"/>
                </a:solidFill>
                <a:latin typeface="Times New Roman" panose="02020603050405020304" pitchFamily="18" charset="0"/>
                <a:ea typeface="MS Mincho" panose="02020609040205080304" pitchFamily="49" charset="-128"/>
              </a:rPr>
              <a:t> = t3 + 2 · t</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1 + 2 · (–1) = 1 – 2    = –1 </a:t>
            </a:r>
            <a:endParaRPr lang="en-US" sz="12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1528577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2" name="Rectangle 1">
            <a:extLst>
              <a:ext uri="{FF2B5EF4-FFF2-40B4-BE49-F238E27FC236}">
                <a16:creationId xmlns:a16="http://schemas.microsoft.com/office/drawing/2014/main" id="{6E1B070D-843B-4AAB-BCFC-4086E5C7AFAA}"/>
              </a:ext>
            </a:extLst>
          </p:cNvPr>
          <p:cNvSpPr/>
          <p:nvPr/>
        </p:nvSpPr>
        <p:spPr>
          <a:xfrm>
            <a:off x="2286000" y="555526"/>
            <a:ext cx="4572000" cy="1938992"/>
          </a:xfrm>
          <a:prstGeom prst="rect">
            <a:avLst/>
          </a:prstGeom>
        </p:spPr>
        <p:txBody>
          <a:bodyPr>
            <a:spAutoFit/>
          </a:bodyPr>
          <a:lstStyle/>
          <a:p>
            <a:r>
              <a:rPr lang="en-US" sz="1200" b="1" u="sng" dirty="0">
                <a:solidFill>
                  <a:srgbClr val="000000"/>
                </a:solidFill>
                <a:latin typeface="Times New Roman" panose="02020603050405020304" pitchFamily="18" charset="0"/>
                <a:ea typeface="MS Mincho" panose="02020609040205080304" pitchFamily="49" charset="-128"/>
              </a:rPr>
              <a:t>EXERCISE:</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Define a sequence b</a:t>
            </a:r>
            <a:r>
              <a:rPr lang="en-US" sz="1200" baseline="-25000" dirty="0">
                <a:solidFill>
                  <a:srgbClr val="000000"/>
                </a:solidFill>
                <a:latin typeface="Times New Roman" panose="02020603050405020304" pitchFamily="18" charset="0"/>
                <a:ea typeface="MS Mincho" panose="02020609040205080304" pitchFamily="49" charset="-128"/>
              </a:rPr>
              <a:t>0</a:t>
            </a:r>
            <a:r>
              <a:rPr lang="en-US" sz="1200" dirty="0">
                <a:solidFill>
                  <a:srgbClr val="000000"/>
                </a:solidFill>
                <a:latin typeface="Times New Roman" panose="02020603050405020304" pitchFamily="18" charset="0"/>
                <a:ea typeface="MS Mincho" panose="02020609040205080304" pitchFamily="49" charset="-128"/>
              </a:rPr>
              <a:t>, b</a:t>
            </a:r>
            <a:r>
              <a:rPr lang="en-US" sz="1200" baseline="-25000" dirty="0">
                <a:solidFill>
                  <a:srgbClr val="000000"/>
                </a:solidFill>
                <a:latin typeface="Times New Roman" panose="02020603050405020304" pitchFamily="18" charset="0"/>
                <a:ea typeface="MS Mincho" panose="02020609040205080304" pitchFamily="49" charset="-128"/>
              </a:rPr>
              <a:t>1</a:t>
            </a:r>
            <a:r>
              <a:rPr lang="en-US" sz="1200" dirty="0">
                <a:solidFill>
                  <a:srgbClr val="000000"/>
                </a:solidFill>
                <a:latin typeface="Times New Roman" panose="02020603050405020304" pitchFamily="18" charset="0"/>
                <a:ea typeface="MS Mincho" panose="02020609040205080304" pitchFamily="49" charset="-128"/>
              </a:rPr>
              <a:t>, b</a:t>
            </a:r>
            <a:r>
              <a:rPr lang="en-US" sz="1200" baseline="-25000" dirty="0">
                <a:solidFill>
                  <a:srgbClr val="000000"/>
                </a:solidFill>
                <a:latin typeface="Times New Roman" panose="02020603050405020304" pitchFamily="18" charset="0"/>
                <a:ea typeface="MS Mincho" panose="02020609040205080304" pitchFamily="49" charset="-128"/>
              </a:rPr>
              <a:t>2</a:t>
            </a:r>
            <a:r>
              <a:rPr lang="en-US" sz="1200" dirty="0">
                <a:solidFill>
                  <a:srgbClr val="000000"/>
                </a:solidFill>
                <a:latin typeface="Times New Roman" panose="02020603050405020304" pitchFamily="18" charset="0"/>
                <a:ea typeface="MS Mincho" panose="02020609040205080304" pitchFamily="49" charset="-128"/>
              </a:rPr>
              <a:t>, . . . by the formula </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bn = 5</a:t>
            </a:r>
            <a:r>
              <a:rPr lang="en-US" sz="1200" baseline="30000" dirty="0">
                <a:solidFill>
                  <a:srgbClr val="000000"/>
                </a:solidFill>
                <a:latin typeface="Times New Roman" panose="02020603050405020304" pitchFamily="18" charset="0"/>
                <a:ea typeface="MS Mincho" panose="02020609040205080304" pitchFamily="49" charset="-128"/>
              </a:rPr>
              <a:t> n</a:t>
            </a:r>
            <a:r>
              <a:rPr lang="en-US" sz="1200" dirty="0">
                <a:solidFill>
                  <a:srgbClr val="000000"/>
                </a:solidFill>
                <a:latin typeface="Times New Roman" panose="02020603050405020304" pitchFamily="18" charset="0"/>
                <a:ea typeface="MS Mincho" panose="02020609040205080304" pitchFamily="49" charset="-128"/>
              </a:rPr>
              <a:t> ,    for all integers n </a:t>
            </a:r>
            <a:r>
              <a:rPr lang="en-US" sz="1200" dirty="0">
                <a:solidFill>
                  <a:srgbClr val="000000"/>
                </a:solidFill>
                <a:latin typeface="Times New Roman" panose="02020603050405020304" pitchFamily="18" charset="0"/>
                <a:ea typeface="MS Mincho" panose="02020609040205080304" pitchFamily="49" charset="-128"/>
                <a:sym typeface="Symbol" panose="05050102010706020507" pitchFamily="18" charset="2"/>
              </a:rPr>
              <a:t></a:t>
            </a:r>
            <a:r>
              <a:rPr lang="en-US" sz="1200" dirty="0">
                <a:solidFill>
                  <a:srgbClr val="000000"/>
                </a:solidFill>
                <a:latin typeface="Times New Roman" panose="02020603050405020304" pitchFamily="18" charset="0"/>
                <a:ea typeface="MS Mincho" panose="02020609040205080304" pitchFamily="49" charset="-128"/>
              </a:rPr>
              <a:t> 0. </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Show that this sequence satisfies the recurrence relation b</a:t>
            </a:r>
            <a:r>
              <a:rPr lang="en-US" sz="1200" baseline="-25000" dirty="0">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 5b</a:t>
            </a:r>
            <a:r>
              <a:rPr lang="en-US" sz="1200" baseline="-25000" dirty="0">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 1, for all integers </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k </a:t>
            </a:r>
            <a:r>
              <a:rPr lang="en-US" sz="1200" dirty="0">
                <a:solidFill>
                  <a:srgbClr val="000000"/>
                </a:solidFill>
                <a:latin typeface="Times New Roman" panose="02020603050405020304" pitchFamily="18" charset="0"/>
                <a:ea typeface="MS Mincho" panose="02020609040205080304" pitchFamily="49" charset="-128"/>
                <a:sym typeface="Symbol" panose="05050102010706020507" pitchFamily="18" charset="2"/>
              </a:rPr>
              <a:t></a:t>
            </a:r>
            <a:r>
              <a:rPr lang="en-US" sz="1200" dirty="0">
                <a:solidFill>
                  <a:srgbClr val="000000"/>
                </a:solidFill>
                <a:latin typeface="Times New Roman" panose="02020603050405020304" pitchFamily="18" charset="0"/>
                <a:ea typeface="MS Mincho" panose="02020609040205080304" pitchFamily="49" charset="-128"/>
              </a:rPr>
              <a:t> 1.</a:t>
            </a:r>
            <a:endParaRPr lang="en-US" sz="1200" dirty="0">
              <a:latin typeface="Times New Roman" panose="02020603050405020304" pitchFamily="18" charset="0"/>
              <a:ea typeface="MS Mincho" panose="02020609040205080304" pitchFamily="49" charset="-128"/>
            </a:endParaRPr>
          </a:p>
          <a:p>
            <a:r>
              <a:rPr lang="en-US" sz="1200" b="1" u="sng" dirty="0">
                <a:solidFill>
                  <a:srgbClr val="000000"/>
                </a:solidFill>
                <a:latin typeface="Times New Roman" panose="02020603050405020304" pitchFamily="18" charset="0"/>
                <a:ea typeface="MS Mincho" panose="02020609040205080304" pitchFamily="49" charset="-128"/>
              </a:rPr>
              <a:t>SOLUTION:</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The sequence is given by the formula</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bn = 5</a:t>
            </a:r>
            <a:r>
              <a:rPr lang="en-US" sz="1200" baseline="30000" dirty="0">
                <a:solidFill>
                  <a:srgbClr val="000000"/>
                </a:solidFill>
                <a:latin typeface="Times New Roman" panose="02020603050405020304" pitchFamily="18" charset="0"/>
                <a:ea typeface="MS Mincho" panose="02020609040205080304" pitchFamily="49" charset="-128"/>
              </a:rPr>
              <a:t> n</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Substituting k for n we get</a:t>
            </a:r>
            <a:endParaRPr lang="en-US" sz="1200" dirty="0">
              <a:latin typeface="Times New Roman" panose="02020603050405020304" pitchFamily="18" charset="0"/>
              <a:ea typeface="MS Mincho" panose="02020609040205080304" pitchFamily="49" charset="-128"/>
            </a:endParaRPr>
          </a:p>
        </p:txBody>
      </p:sp>
      <p:sp>
        <p:nvSpPr>
          <p:cNvPr id="3" name="Rectangle 2">
            <a:extLst>
              <a:ext uri="{FF2B5EF4-FFF2-40B4-BE49-F238E27FC236}">
                <a16:creationId xmlns:a16="http://schemas.microsoft.com/office/drawing/2014/main" id="{3B63EF49-4AB3-458C-B4D9-09BD735E25B4}"/>
              </a:ext>
            </a:extLst>
          </p:cNvPr>
          <p:cNvSpPr/>
          <p:nvPr/>
        </p:nvSpPr>
        <p:spPr>
          <a:xfrm>
            <a:off x="2286000" y="2571750"/>
            <a:ext cx="4572000" cy="1569660"/>
          </a:xfrm>
          <a:prstGeom prst="rect">
            <a:avLst/>
          </a:prstGeom>
        </p:spPr>
        <p:txBody>
          <a:bodyPr>
            <a:spAutoFit/>
          </a:bodyPr>
          <a:lstStyle/>
          <a:p>
            <a:r>
              <a:rPr lang="en-US" sz="1200" dirty="0">
                <a:solidFill>
                  <a:srgbClr val="000000"/>
                </a:solidFill>
                <a:latin typeface="Times New Roman" panose="02020603050405020304" pitchFamily="18" charset="0"/>
                <a:ea typeface="MS Mincho" panose="02020609040205080304" pitchFamily="49" charset="-128"/>
              </a:rPr>
              <a:t>			b</a:t>
            </a:r>
            <a:r>
              <a:rPr lang="en-US" sz="1200" baseline="-25000" dirty="0">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 5</a:t>
            </a:r>
            <a:r>
              <a:rPr lang="en-US" sz="1200" baseline="30000" dirty="0">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 . . . . (1)</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Substituting k – 1 for n we get</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b</a:t>
            </a:r>
            <a:r>
              <a:rPr lang="en-US" sz="1200" baseline="-25000" dirty="0">
                <a:solidFill>
                  <a:srgbClr val="000000"/>
                </a:solidFill>
                <a:latin typeface="Times New Roman" panose="02020603050405020304" pitchFamily="18" charset="0"/>
                <a:ea typeface="MS Mincho" panose="02020609040205080304" pitchFamily="49" charset="-128"/>
              </a:rPr>
              <a:t>k-1</a:t>
            </a:r>
            <a:r>
              <a:rPr lang="en-US" sz="1200" dirty="0">
                <a:solidFill>
                  <a:srgbClr val="000000"/>
                </a:solidFill>
                <a:latin typeface="Times New Roman" panose="02020603050405020304" pitchFamily="18" charset="0"/>
                <a:ea typeface="MS Mincho" panose="02020609040205080304" pitchFamily="49" charset="-128"/>
              </a:rPr>
              <a:t> = 5</a:t>
            </a:r>
            <a:r>
              <a:rPr lang="en-US" sz="1200" baseline="30000" dirty="0">
                <a:solidFill>
                  <a:srgbClr val="000000"/>
                </a:solidFill>
                <a:latin typeface="Times New Roman" panose="02020603050405020304" pitchFamily="18" charset="0"/>
                <a:ea typeface="MS Mincho" panose="02020609040205080304" pitchFamily="49" charset="-128"/>
              </a:rPr>
              <a:t> k-1</a:t>
            </a:r>
            <a:r>
              <a:rPr lang="en-US" sz="1200" dirty="0">
                <a:solidFill>
                  <a:srgbClr val="000000"/>
                </a:solidFill>
                <a:latin typeface="Times New Roman" panose="02020603050405020304" pitchFamily="18" charset="0"/>
                <a:ea typeface="MS Mincho" panose="02020609040205080304" pitchFamily="49" charset="-128"/>
              </a:rPr>
              <a:t>	. . . . . (2)</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Multiplying both sides of (2) by 5 we obtain</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5 · b</a:t>
            </a:r>
            <a:r>
              <a:rPr lang="en-US" sz="1200" baseline="-25000" dirty="0">
                <a:solidFill>
                  <a:srgbClr val="000000"/>
                </a:solidFill>
                <a:latin typeface="Times New Roman" panose="02020603050405020304" pitchFamily="18" charset="0"/>
                <a:ea typeface="MS Mincho" panose="02020609040205080304" pitchFamily="49" charset="-128"/>
              </a:rPr>
              <a:t>k-1</a:t>
            </a:r>
            <a:r>
              <a:rPr lang="en-US" sz="1200" dirty="0">
                <a:solidFill>
                  <a:srgbClr val="000000"/>
                </a:solidFill>
                <a:latin typeface="Times New Roman" panose="02020603050405020304" pitchFamily="18" charset="0"/>
                <a:ea typeface="MS Mincho" panose="02020609040205080304" pitchFamily="49" charset="-128"/>
              </a:rPr>
              <a:t> = 5 · 5</a:t>
            </a:r>
            <a:r>
              <a:rPr lang="en-US" sz="1200" baseline="30000" dirty="0">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 1 </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 5</a:t>
            </a:r>
            <a:r>
              <a:rPr lang="en-US" sz="1200" baseline="30000" dirty="0">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  b</a:t>
            </a:r>
            <a:r>
              <a:rPr lang="en-US" sz="1200" baseline="-25000" dirty="0">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using (1)</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Hence		b</a:t>
            </a:r>
            <a:r>
              <a:rPr lang="en-US" sz="1200" baseline="-25000" dirty="0">
                <a:solidFill>
                  <a:srgbClr val="000000"/>
                </a:solidFill>
                <a:latin typeface="Times New Roman" panose="02020603050405020304" pitchFamily="18" charset="0"/>
                <a:ea typeface="MS Mincho" panose="02020609040205080304" pitchFamily="49" charset="-128"/>
              </a:rPr>
              <a:t>k</a:t>
            </a:r>
            <a:r>
              <a:rPr lang="en-US" sz="1200" dirty="0">
                <a:solidFill>
                  <a:srgbClr val="000000"/>
                </a:solidFill>
                <a:latin typeface="Times New Roman" panose="02020603050405020304" pitchFamily="18" charset="0"/>
                <a:ea typeface="MS Mincho" panose="02020609040205080304" pitchFamily="49" charset="-128"/>
              </a:rPr>
              <a:t> = 5b</a:t>
            </a:r>
            <a:r>
              <a:rPr lang="en-US" sz="1200" baseline="-25000" dirty="0">
                <a:solidFill>
                  <a:srgbClr val="000000"/>
                </a:solidFill>
                <a:latin typeface="Times New Roman" panose="02020603050405020304" pitchFamily="18" charset="0"/>
                <a:ea typeface="MS Mincho" panose="02020609040205080304" pitchFamily="49" charset="-128"/>
              </a:rPr>
              <a:t>k-1</a:t>
            </a:r>
            <a:r>
              <a:rPr lang="en-US" sz="1200" dirty="0">
                <a:solidFill>
                  <a:srgbClr val="000000"/>
                </a:solidFill>
                <a:latin typeface="Times New Roman" panose="02020603050405020304" pitchFamily="18" charset="0"/>
                <a:ea typeface="MS Mincho" panose="02020609040205080304" pitchFamily="49" charset="-128"/>
              </a:rPr>
              <a:t>		as required</a:t>
            </a:r>
            <a:endParaRPr lang="en-US" sz="12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2349167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2" name="Rectangle 1"/>
          <p:cNvSpPr/>
          <p:nvPr/>
        </p:nvSpPr>
        <p:spPr>
          <a:xfrm>
            <a:off x="3549925" y="1059582"/>
            <a:ext cx="2044149" cy="369332"/>
          </a:xfrm>
          <a:prstGeom prst="rect">
            <a:avLst/>
          </a:prstGeom>
        </p:spPr>
        <p:txBody>
          <a:bodyPr wrap="none">
            <a:spAutoFit/>
          </a:bodyPr>
          <a:lstStyle/>
          <a:p>
            <a:pPr lvl="0" algn="ctr"/>
            <a:r>
              <a:rPr lang="en-US" u="sng" dirty="0">
                <a:solidFill>
                  <a:prstClr val="black"/>
                </a:solidFill>
              </a:rPr>
              <a:t>Review Questions</a:t>
            </a:r>
          </a:p>
        </p:txBody>
      </p:sp>
      <p:sp>
        <p:nvSpPr>
          <p:cNvPr id="3" name="TextBox 2"/>
          <p:cNvSpPr txBox="1"/>
          <p:nvPr/>
        </p:nvSpPr>
        <p:spPr>
          <a:xfrm>
            <a:off x="3275856" y="1779662"/>
            <a:ext cx="4752528" cy="646331"/>
          </a:xfrm>
          <a:prstGeom prst="rect">
            <a:avLst/>
          </a:prstGeom>
          <a:noFill/>
        </p:spPr>
        <p:txBody>
          <a:bodyPr wrap="square" rtlCol="0">
            <a:spAutoFit/>
          </a:bodyPr>
          <a:lstStyle/>
          <a:p>
            <a:pPr marL="285750" indent="-285750">
              <a:buFont typeface="Arial" panose="020B0604020202020204" pitchFamily="34" charset="0"/>
              <a:buChar char="•"/>
            </a:pPr>
            <a:r>
              <a:rPr lang="en-US" dirty="0"/>
              <a:t>What is Recurrence relation</a:t>
            </a:r>
          </a:p>
          <a:p>
            <a:pPr marL="285750" indent="-285750">
              <a:buFont typeface="Arial" panose="020B0604020202020204" pitchFamily="34" charset="0"/>
              <a:buChar char="•"/>
            </a:pPr>
            <a:r>
              <a:rPr lang="en-US" dirty="0"/>
              <a:t>Define recursive defined functions</a:t>
            </a:r>
          </a:p>
        </p:txBody>
      </p:sp>
    </p:spTree>
    <p:extLst>
      <p:ext uri="{BB962C8B-B14F-4D97-AF65-F5344CB8AC3E}">
        <p14:creationId xmlns:p14="http://schemas.microsoft.com/office/powerpoint/2010/main" val="40260860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r>
              <a:rPr lang="en-US" altLang="ko-KR" dirty="0"/>
              <a:t>Thank you</a:t>
            </a:r>
            <a:endParaRPr lang="ko-KR" altLang="en-US" dirty="0"/>
          </a:p>
        </p:txBody>
      </p:sp>
      <p:sp>
        <p:nvSpPr>
          <p:cNvPr id="3" name="Text Placeholder 2"/>
          <p:cNvSpPr>
            <a:spLocks noGrp="1"/>
          </p:cNvSpPr>
          <p:nvPr>
            <p:ph type="body" sz="quarter" idx="11"/>
          </p:nvPr>
        </p:nvSpPr>
        <p:spPr/>
        <p:txBody>
          <a:bodyPr/>
          <a:lstStyle/>
          <a:p>
            <a:pPr lvl="0"/>
            <a:r>
              <a:rPr lang="en-US" altLang="ko-KR" dirty="0"/>
              <a:t>Insert the title of your subtitle Here</a:t>
            </a:r>
          </a:p>
        </p:txBody>
      </p:sp>
    </p:spTree>
    <p:extLst>
      <p:ext uri="{BB962C8B-B14F-4D97-AF65-F5344CB8AC3E}">
        <p14:creationId xmlns:p14="http://schemas.microsoft.com/office/powerpoint/2010/main" val="40130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4" name="Rectangle 3">
            <a:extLst>
              <a:ext uri="{FF2B5EF4-FFF2-40B4-BE49-F238E27FC236}">
                <a16:creationId xmlns:a16="http://schemas.microsoft.com/office/drawing/2014/main" id="{D6F07FBA-1753-49AD-9CC9-55F87F142ED9}"/>
              </a:ext>
            </a:extLst>
          </p:cNvPr>
          <p:cNvSpPr/>
          <p:nvPr/>
        </p:nvSpPr>
        <p:spPr>
          <a:xfrm>
            <a:off x="1860034" y="762258"/>
            <a:ext cx="2351926" cy="369332"/>
          </a:xfrm>
          <a:prstGeom prst="rect">
            <a:avLst/>
          </a:prstGeom>
        </p:spPr>
        <p:txBody>
          <a:bodyPr wrap="none">
            <a:spAutoFit/>
          </a:bodyPr>
          <a:lstStyle/>
          <a:p>
            <a:r>
              <a:rPr lang="en-US" b="1" u="sng" dirty="0"/>
              <a:t>Learning Outcomes</a:t>
            </a:r>
          </a:p>
        </p:txBody>
      </p:sp>
      <p:sp>
        <p:nvSpPr>
          <p:cNvPr id="6" name="Rectangle 5">
            <a:extLst>
              <a:ext uri="{FF2B5EF4-FFF2-40B4-BE49-F238E27FC236}">
                <a16:creationId xmlns:a16="http://schemas.microsoft.com/office/drawing/2014/main" id="{6F657D91-7F36-4FE1-8B19-08FC29DD8CBC}"/>
              </a:ext>
            </a:extLst>
          </p:cNvPr>
          <p:cNvSpPr/>
          <p:nvPr/>
        </p:nvSpPr>
        <p:spPr>
          <a:xfrm>
            <a:off x="1691680" y="1295463"/>
            <a:ext cx="7254552" cy="2769284"/>
          </a:xfrm>
          <a:prstGeom prst="rect">
            <a:avLst/>
          </a:prstGeom>
        </p:spPr>
        <p:txBody>
          <a:bodyPr wrap="square">
            <a:spAutoFit/>
          </a:bodyPr>
          <a:lstStyle/>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After completing this lecture satisfactorily, a student will: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Be able to construct simple mathematical proofs and possess the ability to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verify them.  </a:t>
            </a:r>
          </a:p>
          <a:p>
            <a:pPr marL="342900" marR="0" lvl="0" indent="-342900">
              <a:lnSpc>
                <a:spcPct val="107000"/>
              </a:lnSpc>
              <a:spcBef>
                <a:spcPts val="0"/>
              </a:spcBef>
              <a:spcAft>
                <a:spcPts val="800"/>
              </a:spcAft>
              <a:buFont typeface="Symbol" panose="05050102010706020507" pitchFamily="18" charset="2"/>
              <a:buChar char=""/>
            </a:pPr>
            <a:r>
              <a:rPr lang="en-US" dirty="0">
                <a:latin typeface="Calibri" panose="020F0502020204030204" pitchFamily="34" charset="0"/>
                <a:ea typeface="Calibri" panose="020F0502020204030204" pitchFamily="34" charset="0"/>
                <a:cs typeface="Times New Roman" panose="02020603050405020304" pitchFamily="18" charset="0"/>
              </a:rPr>
              <a:t>Have substantial experience to comprehend formal logical arguments.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Gain experience in using various techniques of mathematical induction</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(weak, strong and structural induction) to prove simple mathematical </a:t>
            </a:r>
          </a:p>
          <a:p>
            <a:pPr>
              <a:lnSpc>
                <a:spcPct val="107000"/>
              </a:lnSpc>
              <a:spcAft>
                <a:spcPts val="800"/>
              </a:spcAft>
            </a:pPr>
            <a:r>
              <a:rPr lang="en-US" dirty="0">
                <a:latin typeface="Calibri" panose="020F0502020204030204" pitchFamily="34" charset="0"/>
                <a:ea typeface="Calibri" panose="020F0502020204030204" pitchFamily="34" charset="0"/>
                <a:cs typeface="Times New Roman" panose="02020603050405020304" pitchFamily="18" charset="0"/>
              </a:rPr>
              <a:t>       properties of a variety of discrete structures.</a:t>
            </a:r>
          </a:p>
        </p:txBody>
      </p:sp>
    </p:spTree>
    <p:extLst>
      <p:ext uri="{BB962C8B-B14F-4D97-AF65-F5344CB8AC3E}">
        <p14:creationId xmlns:p14="http://schemas.microsoft.com/office/powerpoint/2010/main" val="1463902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10" name="Rectangle 9">
            <a:extLst>
              <a:ext uri="{FF2B5EF4-FFF2-40B4-BE49-F238E27FC236}">
                <a16:creationId xmlns:a16="http://schemas.microsoft.com/office/drawing/2014/main" id="{A89D6190-8934-44BB-BED0-4E6E6A1E9AAE}"/>
              </a:ext>
            </a:extLst>
          </p:cNvPr>
          <p:cNvSpPr/>
          <p:nvPr/>
        </p:nvSpPr>
        <p:spPr>
          <a:xfrm>
            <a:off x="1331640" y="1029020"/>
            <a:ext cx="6858000" cy="3147015"/>
          </a:xfrm>
          <a:prstGeom prst="rect">
            <a:avLst/>
          </a:prstGeom>
        </p:spPr>
        <p:txBody>
          <a:bodyPr wrap="square">
            <a:spAutoFit/>
          </a:bodyPr>
          <a:lstStyle/>
          <a:p>
            <a:pPr>
              <a:spcBef>
                <a:spcPts val="1200"/>
              </a:spcBef>
              <a:spcAft>
                <a:spcPts val="300"/>
              </a:spcAft>
            </a:pPr>
            <a:r>
              <a:rPr lang="en-US" sz="1400" b="1" kern="1600" dirty="0">
                <a:latin typeface="Times New Roman" panose="02020603050405020304" pitchFamily="18" charset="0"/>
                <a:ea typeface="MS Mincho" panose="02020609040205080304" pitchFamily="49" charset="-128"/>
              </a:rPr>
              <a:t>Recursion</a:t>
            </a:r>
            <a:endParaRPr lang="en-US" b="1" kern="1600" dirty="0">
              <a:latin typeface="Arial" panose="020B0604020202020204" pitchFamily="34"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First of all instead of giving the definition of Recursion we give you an example, you already know the Set of Odd numbers Here we give the new definition of the same set that is the set of Odd numbers.</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Definition for odd positive integers may be given as:</a:t>
            </a:r>
            <a:endParaRPr lang="en-US" sz="1400" dirty="0">
              <a:latin typeface="Times New Roman" panose="02020603050405020304" pitchFamily="18" charset="0"/>
              <a:ea typeface="MS Mincho" panose="02020609040205080304" pitchFamily="49" charset="-128"/>
            </a:endParaRPr>
          </a:p>
          <a:p>
            <a:r>
              <a:rPr lang="en-US" sz="1400" b="1" u="sng" dirty="0">
                <a:solidFill>
                  <a:srgbClr val="000000"/>
                </a:solidFill>
                <a:latin typeface="Times New Roman" panose="02020603050405020304" pitchFamily="18" charset="0"/>
                <a:ea typeface="MS Mincho" panose="02020609040205080304" pitchFamily="49" charset="-128"/>
              </a:rPr>
              <a:t>BASE:</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1 is an odd positive integer.</a:t>
            </a:r>
            <a:endParaRPr lang="en-US" sz="1400" dirty="0">
              <a:latin typeface="Times New Roman" panose="02020603050405020304" pitchFamily="18" charset="0"/>
              <a:ea typeface="MS Mincho" panose="02020609040205080304" pitchFamily="49" charset="-128"/>
            </a:endParaRPr>
          </a:p>
          <a:p>
            <a:r>
              <a:rPr lang="en-US" sz="1400" b="1" u="sng" dirty="0">
                <a:solidFill>
                  <a:srgbClr val="000000"/>
                </a:solidFill>
                <a:latin typeface="Times New Roman" panose="02020603050405020304" pitchFamily="18" charset="0"/>
                <a:ea typeface="MS Mincho" panose="02020609040205080304" pitchFamily="49" charset="-128"/>
              </a:rPr>
              <a:t>RECURSION:</a:t>
            </a:r>
            <a:endParaRPr lang="en-US" sz="1400" dirty="0">
              <a:latin typeface="Times New Roman" panose="02020603050405020304" pitchFamily="18" charset="0"/>
              <a:ea typeface="MS Mincho" panose="02020609040205080304" pitchFamily="49" charset="-128"/>
            </a:endParaRPr>
          </a:p>
          <a:p>
            <a:r>
              <a:rPr lang="en-US" sz="1400" b="1" dirty="0">
                <a:solidFill>
                  <a:srgbClr val="000000"/>
                </a:solidFill>
                <a:latin typeface="Times New Roman" panose="02020603050405020304" pitchFamily="18" charset="0"/>
                <a:ea typeface="MS Mincho" panose="02020609040205080304" pitchFamily="49" charset="-128"/>
              </a:rPr>
              <a:t>	      </a:t>
            </a:r>
            <a:r>
              <a:rPr lang="en-US" sz="1400" dirty="0">
                <a:solidFill>
                  <a:srgbClr val="000000"/>
                </a:solidFill>
                <a:latin typeface="Times New Roman" panose="02020603050405020304" pitchFamily="18" charset="0"/>
                <a:ea typeface="MS Mincho" panose="02020609040205080304" pitchFamily="49" charset="-128"/>
              </a:rPr>
              <a:t>If k is an odd positive integer, then k + 2 is an odd positive integer.</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Now, 1 is an odd positive integer by the definition base.</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With k = 1, 1 + 2 = 3, so 3 is an odd positive integer.</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With k = 3, 3 + 2 = 5, so 5 is an odd positive integer</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and so, 7, 9, 11, … are odd positive integers.</a:t>
            </a:r>
            <a:endParaRPr lang="en-US" sz="1400" dirty="0">
              <a:latin typeface="Times New Roman" panose="02020603050405020304" pitchFamily="18" charset="0"/>
              <a:ea typeface="MS Mincho" panose="02020609040205080304" pitchFamily="49" charset="-128"/>
            </a:endParaRPr>
          </a:p>
          <a:p>
            <a:r>
              <a:rPr lang="en-US" sz="1400" b="1" dirty="0">
                <a:solidFill>
                  <a:srgbClr val="000000"/>
                </a:solidFill>
                <a:latin typeface="Times New Roman" panose="02020603050405020304" pitchFamily="18" charset="0"/>
                <a:ea typeface="MS Mincho" panose="02020609040205080304" pitchFamily="49" charset="-128"/>
              </a:rPr>
              <a:t>REMARK:</a:t>
            </a:r>
            <a:r>
              <a:rPr lang="en-US" sz="1400" dirty="0">
                <a:solidFill>
                  <a:srgbClr val="000000"/>
                </a:solidFill>
                <a:latin typeface="Times New Roman" panose="02020603050405020304" pitchFamily="18" charset="0"/>
                <a:ea typeface="MS Mincho" panose="02020609040205080304" pitchFamily="49" charset="-128"/>
              </a:rPr>
              <a:t> Recursive definitions can be used in a “generative” manner.</a:t>
            </a:r>
            <a:endParaRPr lang="en-US" sz="14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31977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2" name="Rectangle 1">
            <a:extLst>
              <a:ext uri="{FF2B5EF4-FFF2-40B4-BE49-F238E27FC236}">
                <a16:creationId xmlns:a16="http://schemas.microsoft.com/office/drawing/2014/main" id="{09A8E5A8-73A0-4555-BE2A-7493EF3D6207}"/>
              </a:ext>
            </a:extLst>
          </p:cNvPr>
          <p:cNvSpPr/>
          <p:nvPr/>
        </p:nvSpPr>
        <p:spPr>
          <a:xfrm>
            <a:off x="1547664" y="915566"/>
            <a:ext cx="7056784" cy="3323987"/>
          </a:xfrm>
          <a:prstGeom prst="rect">
            <a:avLst/>
          </a:prstGeom>
        </p:spPr>
        <p:txBody>
          <a:bodyPr wrap="square">
            <a:spAutoFit/>
          </a:bodyPr>
          <a:lstStyle/>
          <a:p>
            <a:r>
              <a:rPr lang="en-US" sz="1400" b="1" u="sng" dirty="0">
                <a:solidFill>
                  <a:srgbClr val="000000"/>
                </a:solidFill>
                <a:latin typeface="Times New Roman" panose="02020603050405020304" pitchFamily="18" charset="0"/>
                <a:ea typeface="MS Mincho" panose="02020609040205080304" pitchFamily="49" charset="-128"/>
              </a:rPr>
              <a:t>RECURSION:</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The process of defining an object in terms of smaller versions of itself is called recursion.</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A recursive definition has two parts:</a:t>
            </a:r>
            <a:endParaRPr lang="en-US" sz="1400" dirty="0">
              <a:latin typeface="Times New Roman" panose="02020603050405020304" pitchFamily="18" charset="0"/>
              <a:ea typeface="MS Mincho" panose="02020609040205080304" pitchFamily="49" charset="-128"/>
            </a:endParaRPr>
          </a:p>
          <a:p>
            <a:r>
              <a:rPr lang="en-US" sz="1400" u="sng" dirty="0">
                <a:solidFill>
                  <a:srgbClr val="000000"/>
                </a:solidFill>
                <a:latin typeface="Times New Roman" panose="02020603050405020304" pitchFamily="18" charset="0"/>
                <a:ea typeface="MS Mincho" panose="02020609040205080304" pitchFamily="49" charset="-128"/>
              </a:rPr>
              <a:t>1.</a:t>
            </a:r>
            <a:r>
              <a:rPr lang="en-US" sz="1400" b="1" u="sng" dirty="0">
                <a:solidFill>
                  <a:srgbClr val="000000"/>
                </a:solidFill>
                <a:latin typeface="Times New Roman" panose="02020603050405020304" pitchFamily="18" charset="0"/>
                <a:ea typeface="MS Mincho" panose="02020609040205080304" pitchFamily="49" charset="-128"/>
              </a:rPr>
              <a:t>BASE:</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An initial simple definition which </a:t>
            </a:r>
            <a:r>
              <a:rPr lang="en-US" sz="1400" b="1" dirty="0">
                <a:solidFill>
                  <a:srgbClr val="000000"/>
                </a:solidFill>
                <a:latin typeface="Times New Roman" panose="02020603050405020304" pitchFamily="18" charset="0"/>
                <a:ea typeface="MS Mincho" panose="02020609040205080304" pitchFamily="49" charset="-128"/>
              </a:rPr>
              <a:t>cannot</a:t>
            </a:r>
            <a:r>
              <a:rPr lang="en-US" sz="1400" dirty="0">
                <a:solidFill>
                  <a:srgbClr val="000000"/>
                </a:solidFill>
                <a:latin typeface="Times New Roman" panose="02020603050405020304" pitchFamily="18" charset="0"/>
                <a:ea typeface="MS Mincho" panose="02020609040205080304" pitchFamily="49" charset="-128"/>
              </a:rPr>
              <a:t> be expressed in terms of smaller versions   	of  itself.</a:t>
            </a:r>
            <a:endParaRPr lang="en-US" sz="1400" dirty="0">
              <a:latin typeface="Times New Roman" panose="02020603050405020304" pitchFamily="18" charset="0"/>
              <a:ea typeface="MS Mincho" panose="02020609040205080304" pitchFamily="49" charset="-128"/>
            </a:endParaRPr>
          </a:p>
          <a:p>
            <a:r>
              <a:rPr lang="en-US" sz="1400" u="sng" dirty="0">
                <a:solidFill>
                  <a:srgbClr val="000000"/>
                </a:solidFill>
                <a:latin typeface="Times New Roman" panose="02020603050405020304" pitchFamily="18" charset="0"/>
                <a:ea typeface="MS Mincho" panose="02020609040205080304" pitchFamily="49" charset="-128"/>
              </a:rPr>
              <a:t>2. </a:t>
            </a:r>
            <a:r>
              <a:rPr lang="en-US" sz="1400" b="1" u="sng" dirty="0">
                <a:solidFill>
                  <a:srgbClr val="000000"/>
                </a:solidFill>
                <a:latin typeface="Times New Roman" panose="02020603050405020304" pitchFamily="18" charset="0"/>
                <a:ea typeface="MS Mincho" panose="02020609040205080304" pitchFamily="49" charset="-128"/>
              </a:rPr>
              <a:t>RECURSION:</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The part of definition which </a:t>
            </a:r>
            <a:r>
              <a:rPr lang="en-US" sz="1400" b="1" dirty="0">
                <a:solidFill>
                  <a:srgbClr val="000000"/>
                </a:solidFill>
                <a:latin typeface="Times New Roman" panose="02020603050405020304" pitchFamily="18" charset="0"/>
                <a:ea typeface="MS Mincho" panose="02020609040205080304" pitchFamily="49" charset="-128"/>
              </a:rPr>
              <a:t>can</a:t>
            </a:r>
            <a:r>
              <a:rPr lang="en-US" sz="1400" dirty="0">
                <a:solidFill>
                  <a:srgbClr val="000000"/>
                </a:solidFill>
                <a:latin typeface="Times New Roman" panose="02020603050405020304" pitchFamily="18" charset="0"/>
                <a:ea typeface="MS Mincho" panose="02020609040205080304" pitchFamily="49" charset="-128"/>
              </a:rPr>
              <a:t> be expressed in terms of  smaller versions of itself.</a:t>
            </a:r>
            <a:endParaRPr lang="en-US" sz="1400" dirty="0">
              <a:latin typeface="Times New Roman" panose="02020603050405020304" pitchFamily="18" charset="0"/>
              <a:ea typeface="MS Mincho" panose="02020609040205080304" pitchFamily="49" charset="-128"/>
            </a:endParaRPr>
          </a:p>
          <a:p>
            <a:r>
              <a:rPr lang="en-US" sz="1400" b="1" u="sng" dirty="0">
                <a:solidFill>
                  <a:srgbClr val="000000"/>
                </a:solidFill>
                <a:latin typeface="Times New Roman" panose="02020603050405020304" pitchFamily="18" charset="0"/>
                <a:ea typeface="MS Mincho" panose="02020609040205080304" pitchFamily="49" charset="-128"/>
              </a:rPr>
              <a:t>RECURSIVELY DEFINED FUNCTIONS:</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A function is said to be recursively defined if the function refers to itself such that </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1. There are certain arguments, called base values, for which  the function does not refer to itself.</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2. Each time the function does refer to itself, the argument of the function must be closer to a </a:t>
            </a:r>
          </a:p>
          <a:p>
            <a:r>
              <a:rPr lang="en-US" sz="1400" dirty="0">
                <a:solidFill>
                  <a:srgbClr val="000000"/>
                </a:solidFill>
                <a:latin typeface="Times New Roman" panose="02020603050405020304" pitchFamily="18" charset="0"/>
                <a:ea typeface="MS Mincho" panose="02020609040205080304" pitchFamily="49" charset="-128"/>
              </a:rPr>
              <a:t>    base value.</a:t>
            </a:r>
            <a:endParaRPr lang="en-US" sz="14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6947813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2" name="Rectangle 1">
            <a:extLst>
              <a:ext uri="{FF2B5EF4-FFF2-40B4-BE49-F238E27FC236}">
                <a16:creationId xmlns:a16="http://schemas.microsoft.com/office/drawing/2014/main" id="{F021C4C7-BB2B-4223-91F1-2BABA2CC4D8D}"/>
              </a:ext>
            </a:extLst>
          </p:cNvPr>
          <p:cNvSpPr/>
          <p:nvPr/>
        </p:nvSpPr>
        <p:spPr>
          <a:xfrm>
            <a:off x="1835696" y="843558"/>
            <a:ext cx="6606480" cy="3323987"/>
          </a:xfrm>
          <a:prstGeom prst="rect">
            <a:avLst/>
          </a:prstGeom>
        </p:spPr>
        <p:txBody>
          <a:bodyPr wrap="square">
            <a:spAutoFit/>
          </a:bodyPr>
          <a:lstStyle/>
          <a:p>
            <a:r>
              <a:rPr lang="en-US" sz="1400" b="1" u="sng" dirty="0">
                <a:solidFill>
                  <a:srgbClr val="000000"/>
                </a:solidFill>
                <a:latin typeface="Times New Roman" panose="02020603050405020304" pitchFamily="18" charset="0"/>
                <a:ea typeface="MS Mincho" panose="02020609040205080304" pitchFamily="49" charset="-128"/>
              </a:rPr>
              <a:t>EXAMPLE:</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Suppose that f is defined recursively by</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f(0) = 3</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f(n + 1) = 2 f (n) + 3</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Find	f(1), f(2), f(3) and f(4)</a:t>
            </a:r>
            <a:endParaRPr lang="en-US" sz="1400" dirty="0">
              <a:latin typeface="Times New Roman" panose="02020603050405020304" pitchFamily="18" charset="0"/>
              <a:ea typeface="MS Mincho" panose="02020609040205080304" pitchFamily="49" charset="-128"/>
            </a:endParaRPr>
          </a:p>
          <a:p>
            <a:r>
              <a:rPr lang="en-US" sz="1400" b="1" u="sng" dirty="0">
                <a:solidFill>
                  <a:srgbClr val="000000"/>
                </a:solidFill>
                <a:latin typeface="Times New Roman" panose="02020603050405020304" pitchFamily="18" charset="0"/>
                <a:ea typeface="MS Mincho" panose="02020609040205080304" pitchFamily="49" charset="-128"/>
              </a:rPr>
              <a:t>SOLUTION:</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From the recursive definition it follows that</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f(1) = 2 f(0) + 3 = 2(3) + 3 = 6 + 3 = 9</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In evaluating of f(1) we use the formula given in the example and we note that it involves f(0) and we are also given the value of that which we use to find out the functional value at 1. Similarly we will use the preceding value </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In evaluating the next values of the functions as we did below. </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f(2) = 2 f(1) + 3 = 2(9) + 3 = 18 + 3 = 21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f(3) = 2 f(2) + 3 = 2(21) + 3 = 42 + 3 = 45</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f(4) = 2 f(3) + 3 = 2(45) + 3 = 90 + 3 = 93</a:t>
            </a:r>
            <a:endParaRPr lang="en-US" sz="14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01053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2" name="Rectangle 1">
            <a:extLst>
              <a:ext uri="{FF2B5EF4-FFF2-40B4-BE49-F238E27FC236}">
                <a16:creationId xmlns:a16="http://schemas.microsoft.com/office/drawing/2014/main" id="{6773F70E-D9B7-438F-93F5-A9DA5C3D4A20}"/>
              </a:ext>
            </a:extLst>
          </p:cNvPr>
          <p:cNvSpPr/>
          <p:nvPr/>
        </p:nvSpPr>
        <p:spPr>
          <a:xfrm>
            <a:off x="1907704" y="483518"/>
            <a:ext cx="6534472" cy="4185761"/>
          </a:xfrm>
          <a:prstGeom prst="rect">
            <a:avLst/>
          </a:prstGeom>
        </p:spPr>
        <p:txBody>
          <a:bodyPr wrap="square">
            <a:spAutoFit/>
          </a:bodyPr>
          <a:lstStyle/>
          <a:p>
            <a:r>
              <a:rPr lang="en-US" sz="1400" b="1" u="sng" dirty="0">
                <a:solidFill>
                  <a:srgbClr val="000000"/>
                </a:solidFill>
                <a:latin typeface="Times New Roman" panose="02020603050405020304" pitchFamily="18" charset="0"/>
                <a:ea typeface="MS Mincho" panose="02020609040205080304" pitchFamily="49" charset="-128"/>
              </a:rPr>
              <a:t>EXERCISE:</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Find f(2) and f(3), if f is defined recursively by 	        </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f(0) = -1, f(1)=2 and for n = 1, 2, 3, …</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f(n+1) = f(n) + 3 f(n - 1) </a:t>
            </a:r>
            <a:endParaRPr lang="en-US" sz="1400" dirty="0">
              <a:latin typeface="Times New Roman" panose="02020603050405020304" pitchFamily="18" charset="0"/>
              <a:ea typeface="MS Mincho" panose="02020609040205080304" pitchFamily="49" charset="-128"/>
            </a:endParaRPr>
          </a:p>
          <a:p>
            <a:r>
              <a:rPr lang="en-US" sz="1400" b="1" u="sng" dirty="0">
                <a:solidFill>
                  <a:srgbClr val="000000"/>
                </a:solidFill>
                <a:latin typeface="Times New Roman" panose="02020603050405020304" pitchFamily="18" charset="0"/>
                <a:ea typeface="MS Mincho" panose="02020609040205080304" pitchFamily="49" charset="-128"/>
              </a:rPr>
              <a:t>SOLUTION:</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From the recursive definition it follows that</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f(2)   = f(1) + 3 f (1-1)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 f(1) + 3 f (0)</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 2 + 3 (-1) </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 -1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Now in order to find out the other values we will need the values of the preceding .So we write these values here again</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f(0) = -1, f(1)=2        f(n+1) = f(n) + 3 f(n - 1) </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f(2) = -1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By recursive formula we have</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f(3) = f(2) + 3 f (2-1)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 f(2) + 3 f (1)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 (-1) + 3 (2) </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 5</a:t>
            </a:r>
            <a:endParaRPr lang="en-US" sz="12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3849213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3" name="Rectangle 2">
            <a:extLst>
              <a:ext uri="{FF2B5EF4-FFF2-40B4-BE49-F238E27FC236}">
                <a16:creationId xmlns:a16="http://schemas.microsoft.com/office/drawing/2014/main" id="{1D35B0E4-2F0F-42E6-A2D1-F11B02208656}"/>
              </a:ext>
            </a:extLst>
          </p:cNvPr>
          <p:cNvSpPr/>
          <p:nvPr/>
        </p:nvSpPr>
        <p:spPr>
          <a:xfrm>
            <a:off x="1619672" y="689084"/>
            <a:ext cx="6462464" cy="3754874"/>
          </a:xfrm>
          <a:prstGeom prst="rect">
            <a:avLst/>
          </a:prstGeom>
        </p:spPr>
        <p:txBody>
          <a:bodyPr wrap="square">
            <a:spAutoFit/>
          </a:bodyPr>
          <a:lstStyle/>
          <a:p>
            <a:r>
              <a:rPr lang="en-US" sz="1400" b="1" u="sng" dirty="0">
                <a:solidFill>
                  <a:srgbClr val="000000"/>
                </a:solidFill>
                <a:latin typeface="Times New Roman" panose="02020603050405020304" pitchFamily="18" charset="0"/>
                <a:ea typeface="MS Mincho" panose="02020609040205080304" pitchFamily="49" charset="-128"/>
              </a:rPr>
              <a:t>THE FACTORIAL OF A POSITIVE INTEGER:</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For each positive integer n, the factorial of n denoted n! is defined to be the product of all the integers from 1 to n:</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n! = n·(n - 1)·(n - 2) · · · 3 · 2 · 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Zero factorial is defined to be 1		</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0! = 1</a:t>
            </a:r>
            <a:endParaRPr lang="en-US" sz="1400" dirty="0">
              <a:latin typeface="Times New Roman" panose="02020603050405020304" pitchFamily="18" charset="0"/>
              <a:ea typeface="MS Mincho" panose="02020609040205080304" pitchFamily="49" charset="-128"/>
            </a:endParaRPr>
          </a:p>
          <a:p>
            <a:r>
              <a:rPr lang="en-US" sz="1400" b="1" u="sng" dirty="0">
                <a:solidFill>
                  <a:srgbClr val="000000"/>
                </a:solidFill>
                <a:latin typeface="Times New Roman" panose="02020603050405020304" pitchFamily="18" charset="0"/>
                <a:ea typeface="MS Mincho" panose="02020609040205080304" pitchFamily="49" charset="-128"/>
              </a:rPr>
              <a:t>EXAMPLE:</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0! = 1			1! = 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2! = 2·1 = 2			3! = 3·2·1 = 6</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4! = 4·3·2·1 = 24		5! = 5·4·3·2·1 = 120</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6! = 6·5·4·3·2·1= 720		7! = 7·6·5·4·3·2·1= 5040</a:t>
            </a:r>
            <a:endParaRPr lang="en-US" sz="1400" dirty="0">
              <a:latin typeface="Times New Roman" panose="02020603050405020304" pitchFamily="18" charset="0"/>
              <a:ea typeface="MS Mincho" panose="02020609040205080304" pitchFamily="49" charset="-128"/>
            </a:endParaRPr>
          </a:p>
          <a:p>
            <a:r>
              <a:rPr lang="en-US" sz="1400" b="1" u="sng" dirty="0">
                <a:solidFill>
                  <a:srgbClr val="000000"/>
                </a:solidFill>
                <a:latin typeface="Times New Roman" panose="02020603050405020304" pitchFamily="18" charset="0"/>
                <a:ea typeface="MS Mincho" panose="02020609040205080304" pitchFamily="49" charset="-128"/>
              </a:rPr>
              <a:t>REMARK:</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5! = 5 · 4 · 3 · 2 · 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 5 ·(4 · 3 · 2 · 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 5 · 4!</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In general, </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		</a:t>
            </a:r>
            <a:r>
              <a:rPr lang="pt-BR" sz="1400" dirty="0">
                <a:solidFill>
                  <a:srgbClr val="000000"/>
                </a:solidFill>
                <a:latin typeface="Times New Roman" panose="02020603050405020304" pitchFamily="18" charset="0"/>
                <a:ea typeface="MS Mincho" panose="02020609040205080304" pitchFamily="49" charset="-128"/>
              </a:rPr>
              <a:t>n! = n(n-1)! 	for each positive integer n.</a:t>
            </a:r>
            <a:endParaRPr lang="en-US" sz="12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2554482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sp>
        <p:nvSpPr>
          <p:cNvPr id="2" name="Rectangle 1">
            <a:extLst>
              <a:ext uri="{FF2B5EF4-FFF2-40B4-BE49-F238E27FC236}">
                <a16:creationId xmlns:a16="http://schemas.microsoft.com/office/drawing/2014/main" id="{743648A6-572D-4ED0-8534-67FAAFE1F9BA}"/>
              </a:ext>
            </a:extLst>
          </p:cNvPr>
          <p:cNvSpPr/>
          <p:nvPr/>
        </p:nvSpPr>
        <p:spPr>
          <a:xfrm>
            <a:off x="1691680" y="555526"/>
            <a:ext cx="6534472" cy="1600438"/>
          </a:xfrm>
          <a:prstGeom prst="rect">
            <a:avLst/>
          </a:prstGeom>
        </p:spPr>
        <p:txBody>
          <a:bodyPr wrap="square">
            <a:spAutoFit/>
          </a:bodyPr>
          <a:lstStyle/>
          <a:p>
            <a:r>
              <a:rPr lang="en-US" sz="1400" b="1" u="sng" dirty="0">
                <a:solidFill>
                  <a:srgbClr val="000000"/>
                </a:solidFill>
                <a:latin typeface="Times New Roman" panose="02020603050405020304" pitchFamily="18" charset="0"/>
                <a:ea typeface="MS Mincho" panose="02020609040205080304" pitchFamily="49" charset="-128"/>
              </a:rPr>
              <a:t>THE FACTORIAL FUNCTION DEFINED RECURSIVELY:</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We can define the factorial function F(n) = n! recursively by specifying the initial value of this function, namely, F(0) = 1, and giving a rule for finding F(n) from</a:t>
            </a:r>
          </a:p>
          <a:p>
            <a:r>
              <a:rPr lang="en-US" sz="1400" dirty="0">
                <a:solidFill>
                  <a:srgbClr val="000000"/>
                </a:solidFill>
                <a:latin typeface="Times New Roman" panose="02020603050405020304" pitchFamily="18" charset="0"/>
                <a:ea typeface="MS Mincho" panose="02020609040205080304" pitchFamily="49" charset="-128"/>
              </a:rPr>
              <a:t> F(n-1).{(n! = n(n-1)!}</a:t>
            </a:r>
            <a:endParaRPr lang="en-US" sz="1400" dirty="0">
              <a:latin typeface="Times New Roman" panose="02020603050405020304" pitchFamily="18" charset="0"/>
              <a:ea typeface="MS Mincho" panose="02020609040205080304" pitchFamily="49" charset="-128"/>
            </a:endParaRPr>
          </a:p>
          <a:p>
            <a:r>
              <a:rPr lang="en-US" sz="1400" dirty="0">
                <a:solidFill>
                  <a:srgbClr val="000000"/>
                </a:solidFill>
                <a:latin typeface="Times New Roman" panose="02020603050405020304" pitchFamily="18" charset="0"/>
                <a:ea typeface="MS Mincho" panose="02020609040205080304" pitchFamily="49" charset="-128"/>
              </a:rPr>
              <a:t>Thus, the recursive definition of factorial function F(n) is:</a:t>
            </a:r>
            <a:endParaRPr lang="en-US" sz="1400" dirty="0">
              <a:latin typeface="Times New Roman" panose="02020603050405020304" pitchFamily="18" charset="0"/>
              <a:ea typeface="MS Mincho" panose="02020609040205080304" pitchFamily="49" charset="-128"/>
            </a:endParaRPr>
          </a:p>
          <a:p>
            <a:r>
              <a:rPr lang="pt-BR" sz="1400" dirty="0">
                <a:solidFill>
                  <a:srgbClr val="000000"/>
                </a:solidFill>
                <a:latin typeface="Times New Roman" panose="02020603050405020304" pitchFamily="18" charset="0"/>
                <a:ea typeface="MS Mincho" panose="02020609040205080304" pitchFamily="49" charset="-128"/>
              </a:rPr>
              <a:t>1.  F(0) = 1</a:t>
            </a:r>
            <a:endParaRPr lang="en-US" sz="1400" dirty="0">
              <a:latin typeface="Times New Roman" panose="02020603050405020304" pitchFamily="18" charset="0"/>
              <a:ea typeface="MS Mincho" panose="02020609040205080304" pitchFamily="49" charset="-128"/>
            </a:endParaRPr>
          </a:p>
          <a:p>
            <a:r>
              <a:rPr lang="pt-BR" sz="1400" dirty="0">
                <a:solidFill>
                  <a:srgbClr val="000000"/>
                </a:solidFill>
                <a:latin typeface="Times New Roman" panose="02020603050405020304" pitchFamily="18" charset="0"/>
                <a:ea typeface="MS Mincho" panose="02020609040205080304" pitchFamily="49" charset="-128"/>
              </a:rPr>
              <a:t>2.  F(n) = n F(n-1)</a:t>
            </a:r>
            <a:endParaRPr lang="en-US" sz="1400" dirty="0">
              <a:latin typeface="Times New Roman" panose="02020603050405020304" pitchFamily="18" charset="0"/>
              <a:ea typeface="MS Mincho" panose="02020609040205080304" pitchFamily="49" charset="-128"/>
            </a:endParaRPr>
          </a:p>
        </p:txBody>
      </p:sp>
      <p:sp>
        <p:nvSpPr>
          <p:cNvPr id="3" name="Rectangle 2">
            <a:extLst>
              <a:ext uri="{FF2B5EF4-FFF2-40B4-BE49-F238E27FC236}">
                <a16:creationId xmlns:a16="http://schemas.microsoft.com/office/drawing/2014/main" id="{959CBD43-1878-4553-BBA6-37DE84A56BDA}"/>
              </a:ext>
            </a:extLst>
          </p:cNvPr>
          <p:cNvSpPr/>
          <p:nvPr/>
        </p:nvSpPr>
        <p:spPr>
          <a:xfrm>
            <a:off x="1709936" y="2166992"/>
            <a:ext cx="6606480" cy="2492990"/>
          </a:xfrm>
          <a:prstGeom prst="rect">
            <a:avLst/>
          </a:prstGeom>
        </p:spPr>
        <p:txBody>
          <a:bodyPr wrap="square">
            <a:spAutoFit/>
          </a:bodyPr>
          <a:lstStyle/>
          <a:p>
            <a:r>
              <a:rPr lang="pt-BR" sz="1200" b="1" u="sng" dirty="0">
                <a:solidFill>
                  <a:srgbClr val="000000"/>
                </a:solidFill>
                <a:latin typeface="Times New Roman" panose="02020603050405020304" pitchFamily="18" charset="0"/>
                <a:ea typeface="MS Mincho" panose="02020609040205080304" pitchFamily="49" charset="-128"/>
              </a:rPr>
              <a:t>EXERCISE:</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Let S be the function such that S(n) is the sum of the first n positive integers. Give a recursive definition of S(n).</a:t>
            </a:r>
            <a:endParaRPr lang="en-US" sz="1200" dirty="0">
              <a:latin typeface="Times New Roman" panose="02020603050405020304" pitchFamily="18" charset="0"/>
              <a:ea typeface="MS Mincho" panose="02020609040205080304" pitchFamily="49" charset="-128"/>
            </a:endParaRPr>
          </a:p>
          <a:p>
            <a:r>
              <a:rPr lang="en-US" sz="1200" b="1" u="sng" dirty="0">
                <a:solidFill>
                  <a:srgbClr val="000000"/>
                </a:solidFill>
                <a:latin typeface="Times New Roman" panose="02020603050405020304" pitchFamily="18" charset="0"/>
                <a:ea typeface="MS Mincho" panose="02020609040205080304" pitchFamily="49" charset="-128"/>
              </a:rPr>
              <a:t>SOLUTION:</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The initial value of this function may be specified as S(0) = 0</a:t>
            </a:r>
            <a:endParaRPr lang="en-US" sz="1200" dirty="0">
              <a:latin typeface="Times New Roman" panose="02020603050405020304" pitchFamily="18" charset="0"/>
              <a:ea typeface="MS Mincho" panose="02020609040205080304" pitchFamily="49" charset="-128"/>
            </a:endParaRPr>
          </a:p>
          <a:p>
            <a:r>
              <a:rPr lang="pt-BR" sz="1200" dirty="0">
                <a:solidFill>
                  <a:srgbClr val="000000"/>
                </a:solidFill>
                <a:latin typeface="Times New Roman" panose="02020603050405020304" pitchFamily="18" charset="0"/>
                <a:ea typeface="MS Mincho" panose="02020609040205080304" pitchFamily="49" charset="-128"/>
              </a:rPr>
              <a:t>Since </a:t>
            </a:r>
            <a:endParaRPr lang="en-US" sz="1200" dirty="0">
              <a:latin typeface="Times New Roman" panose="02020603050405020304" pitchFamily="18" charset="0"/>
              <a:ea typeface="MS Mincho" panose="02020609040205080304" pitchFamily="49" charset="-128"/>
            </a:endParaRPr>
          </a:p>
          <a:p>
            <a:r>
              <a:rPr lang="pt-BR" sz="1200" dirty="0">
                <a:solidFill>
                  <a:srgbClr val="000000"/>
                </a:solidFill>
                <a:latin typeface="Times New Roman" panose="02020603050405020304" pitchFamily="18" charset="0"/>
                <a:ea typeface="MS Mincho" panose="02020609040205080304" pitchFamily="49" charset="-128"/>
              </a:rPr>
              <a:t>		S(n) = n + (n - 1) + (n - 2) + … </a:t>
            </a:r>
            <a:r>
              <a:rPr lang="en-US" sz="1200" dirty="0">
                <a:solidFill>
                  <a:srgbClr val="000000"/>
                </a:solidFill>
                <a:latin typeface="Times New Roman" panose="02020603050405020304" pitchFamily="18" charset="0"/>
                <a:ea typeface="MS Mincho" panose="02020609040205080304" pitchFamily="49" charset="-128"/>
              </a:rPr>
              <a:t>+ 3 + 2 + 1</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 n + [(n - 1) + (n - 2) + … + 3 + 2 + 1]</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		        = n + S(n-1)</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which defines the recursive step.</a:t>
            </a:r>
            <a:endParaRPr lang="en-US" sz="1200" dirty="0">
              <a:latin typeface="Times New Roman" panose="02020603050405020304" pitchFamily="18" charset="0"/>
              <a:ea typeface="MS Mincho" panose="02020609040205080304" pitchFamily="49" charset="-128"/>
            </a:endParaRPr>
          </a:p>
          <a:p>
            <a:r>
              <a:rPr lang="en-US" sz="1200" dirty="0">
                <a:solidFill>
                  <a:srgbClr val="000000"/>
                </a:solidFill>
                <a:latin typeface="Times New Roman" panose="02020603050405020304" pitchFamily="18" charset="0"/>
                <a:ea typeface="MS Mincho" panose="02020609040205080304" pitchFamily="49" charset="-128"/>
              </a:rPr>
              <a:t>Accordingly S may be defined as:</a:t>
            </a:r>
            <a:endParaRPr lang="en-US" sz="1200" dirty="0">
              <a:latin typeface="Times New Roman" panose="02020603050405020304" pitchFamily="18" charset="0"/>
              <a:ea typeface="MS Mincho" panose="02020609040205080304" pitchFamily="49" charset="-128"/>
            </a:endParaRPr>
          </a:p>
          <a:p>
            <a:r>
              <a:rPr lang="pt-BR" sz="1200" dirty="0">
                <a:solidFill>
                  <a:srgbClr val="000000"/>
                </a:solidFill>
                <a:latin typeface="Times New Roman" panose="02020603050405020304" pitchFamily="18" charset="0"/>
                <a:ea typeface="MS Mincho" panose="02020609040205080304" pitchFamily="49" charset="-128"/>
              </a:rPr>
              <a:t>1.  S(0)= 0		</a:t>
            </a:r>
            <a:endParaRPr lang="en-US" sz="1200" dirty="0">
              <a:latin typeface="Times New Roman" panose="02020603050405020304" pitchFamily="18" charset="0"/>
              <a:ea typeface="MS Mincho" panose="02020609040205080304" pitchFamily="49" charset="-128"/>
            </a:endParaRPr>
          </a:p>
          <a:p>
            <a:r>
              <a:rPr lang="pt-BR" sz="1200" dirty="0">
                <a:solidFill>
                  <a:srgbClr val="000000"/>
                </a:solidFill>
                <a:latin typeface="Times New Roman" panose="02020603050405020304" pitchFamily="18" charset="0"/>
                <a:ea typeface="MS Mincho" panose="02020609040205080304" pitchFamily="49" charset="-128"/>
              </a:rPr>
              <a:t>2.  S(n) = n + S(n - 1) 	for n </a:t>
            </a:r>
            <a:r>
              <a:rPr lang="en-US" sz="1200" dirty="0">
                <a:solidFill>
                  <a:srgbClr val="000000"/>
                </a:solidFill>
                <a:latin typeface="Times New Roman" panose="02020603050405020304" pitchFamily="18" charset="0"/>
                <a:ea typeface="MS Mincho" panose="02020609040205080304" pitchFamily="49" charset="-128"/>
                <a:sym typeface="Symbol" panose="05050102010706020507" pitchFamily="18" charset="2"/>
              </a:rPr>
              <a:t></a:t>
            </a:r>
            <a:r>
              <a:rPr lang="pt-BR" sz="1200" dirty="0">
                <a:solidFill>
                  <a:srgbClr val="000000"/>
                </a:solidFill>
                <a:latin typeface="Times New Roman" panose="02020603050405020304" pitchFamily="18" charset="0"/>
                <a:ea typeface="MS Mincho" panose="02020609040205080304" pitchFamily="49" charset="-128"/>
              </a:rPr>
              <a:t> 1</a:t>
            </a:r>
            <a:endParaRPr lang="en-US" sz="1200" dirty="0">
              <a:latin typeface="Times New Roman" panose="02020603050405020304" pitchFamily="18" charset="0"/>
              <a:ea typeface="MS Mincho" panose="02020609040205080304" pitchFamily="49" charset="-128"/>
            </a:endParaRPr>
          </a:p>
        </p:txBody>
      </p:sp>
    </p:spTree>
    <p:extLst>
      <p:ext uri="{BB962C8B-B14F-4D97-AF65-F5344CB8AC3E}">
        <p14:creationId xmlns:p14="http://schemas.microsoft.com/office/powerpoint/2010/main" val="940287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3000"/>
            <a:lum/>
          </a:blip>
          <a:srcRect/>
          <a:stretch>
            <a:fillRect t="-18000" b="-18000"/>
          </a:stretch>
        </a:blipFill>
        <a:effectLst/>
      </p:bgPr>
    </p:bg>
    <p:spTree>
      <p:nvGrpSpPr>
        <p:cNvPr id="1" name=""/>
        <p:cNvGrpSpPr/>
        <p:nvPr/>
      </p:nvGrpSpPr>
      <p:grpSpPr>
        <a:xfrm>
          <a:off x="0" y="0"/>
          <a:ext cx="0" cy="0"/>
          <a:chOff x="0" y="0"/>
          <a:chExt cx="0" cy="0"/>
        </a:xfrm>
      </p:grpSpPr>
      <p:sp>
        <p:nvSpPr>
          <p:cNvPr id="5" name="TextBox 4"/>
          <p:cNvSpPr txBox="1"/>
          <p:nvPr/>
        </p:nvSpPr>
        <p:spPr>
          <a:xfrm>
            <a:off x="179512" y="123478"/>
            <a:ext cx="1440160" cy="338554"/>
          </a:xfrm>
          <a:prstGeom prst="rect">
            <a:avLst/>
          </a:prstGeom>
          <a:blipFill>
            <a:blip r:embed="rId3"/>
            <a:stretch>
              <a:fillRect/>
            </a:stretch>
          </a:blipFill>
        </p:spPr>
        <p:txBody>
          <a:bodyPr wrap="square" rtlCol="0">
            <a:spAutoFit/>
          </a:bodyPr>
          <a:lstStyle/>
          <a:p>
            <a:pPr algn="ctr"/>
            <a:endParaRPr lang="ko-KR" altLang="en-US" sz="1600" dirty="0">
              <a:solidFill>
                <a:schemeClr val="tx1">
                  <a:lumMod val="75000"/>
                  <a:lumOff val="25000"/>
                </a:schemeClr>
              </a:solidFill>
              <a:cs typeface="Arial" pitchFamily="34" charset="0"/>
            </a:endParaRPr>
          </a:p>
        </p:txBody>
      </p:sp>
      <p:pic>
        <p:nvPicPr>
          <p:cNvPr id="8" name="Picture 7">
            <a:extLst>
              <a:ext uri="{FF2B5EF4-FFF2-40B4-BE49-F238E27FC236}">
                <a16:creationId xmlns:a16="http://schemas.microsoft.com/office/drawing/2014/main" id="{9D122FCF-9819-4640-954F-A82D059026B1}"/>
              </a:ext>
            </a:extLst>
          </p:cNvPr>
          <p:cNvPicPr>
            <a:picLocks noChangeAspect="1"/>
          </p:cNvPicPr>
          <p:nvPr/>
        </p:nvPicPr>
        <p:blipFill>
          <a:blip r:embed="rId4"/>
          <a:stretch>
            <a:fillRect/>
          </a:stretch>
        </p:blipFill>
        <p:spPr>
          <a:xfrm>
            <a:off x="1794989" y="357833"/>
            <a:ext cx="5945363" cy="4230141"/>
          </a:xfrm>
          <a:prstGeom prst="rect">
            <a:avLst/>
          </a:prstGeom>
        </p:spPr>
      </p:pic>
    </p:spTree>
    <p:extLst>
      <p:ext uri="{BB962C8B-B14F-4D97-AF65-F5344CB8AC3E}">
        <p14:creationId xmlns:p14="http://schemas.microsoft.com/office/powerpoint/2010/main" val="3043545477"/>
      </p:ext>
    </p:extLst>
  </p:cSld>
  <p:clrMapOvr>
    <a:masterClrMapping/>
  </p:clrMapOvr>
</p:sld>
</file>

<file path=ppt/theme/theme1.xml><?xml version="1.0" encoding="utf-8"?>
<a:theme xmlns:a="http://schemas.openxmlformats.org/drawingml/2006/main" name="Cover and End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COLOR-A30">
      <a:dk1>
        <a:sysClr val="windowText" lastClr="000000"/>
      </a:dk1>
      <a:lt1>
        <a:sysClr val="window" lastClr="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ection Break Slide Maste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1821</TotalTime>
  <Words>550</Words>
  <Application>Microsoft Office PowerPoint</Application>
  <PresentationFormat>On-screen Show (16:9)</PresentationFormat>
  <Paragraphs>146</Paragraphs>
  <Slides>14</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14</vt:i4>
      </vt:variant>
    </vt:vector>
  </HeadingPairs>
  <TitlesOfParts>
    <vt:vector size="21" baseType="lpstr">
      <vt:lpstr>Arial</vt:lpstr>
      <vt:lpstr>Calibri</vt:lpstr>
      <vt:lpstr>Symbol</vt:lpstr>
      <vt:lpstr>Times New Roman</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GoogleSlidesPPT.com;Allppt.com</dc:creator>
  <cp:lastModifiedBy>Dr Rizwan Tirmizi</cp:lastModifiedBy>
  <cp:revision>121</cp:revision>
  <dcterms:created xsi:type="dcterms:W3CDTF">2016-12-05T23:26:54Z</dcterms:created>
  <dcterms:modified xsi:type="dcterms:W3CDTF">2020-04-30T12:03:56Z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3556737</vt:lpwstr>
  </property>
  <property fmtid="{D5CDD505-2E9C-101B-9397-08002B2CF9AE}" pid="3" name="NXPowerLiteSettings">
    <vt:lpwstr>C7000400038000</vt:lpwstr>
  </property>
  <property fmtid="{D5CDD505-2E9C-101B-9397-08002B2CF9AE}" pid="4" name="NXPowerLiteVersion">
    <vt:lpwstr>S8.2.1</vt:lpwstr>
  </property>
</Properties>
</file>