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72" r:id="rId5"/>
    <p:sldId id="286" r:id="rId6"/>
    <p:sldId id="273" r:id="rId7"/>
    <p:sldId id="274" r:id="rId8"/>
    <p:sldId id="279" r:id="rId9"/>
    <p:sldId id="276" r:id="rId10"/>
    <p:sldId id="277" r:id="rId11"/>
    <p:sldId id="278" r:id="rId12"/>
    <p:sldId id="280" r:id="rId13"/>
    <p:sldId id="281" r:id="rId14"/>
    <p:sldId id="282" r:id="rId15"/>
    <p:sldId id="283" r:id="rId16"/>
    <p:sldId id="284" r:id="rId17"/>
    <p:sldId id="285" r:id="rId18"/>
    <p:sldId id="287" r:id="rId19"/>
    <p:sldId id="271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4660"/>
  </p:normalViewPr>
  <p:slideViewPr>
    <p:cSldViewPr>
      <p:cViewPr varScale="1">
        <p:scale>
          <a:sx n="90" d="100"/>
          <a:sy n="90" d="100"/>
        </p:scale>
        <p:origin x="82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15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875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5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chemeClr val="tx2">
              <a:lumMod val="75000"/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5958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55552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203598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83518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42902" y="45594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8798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0800000">
            <a:off x="-23339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5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nrica.com/vustuff/MTH202/MTH202_handouts_1_45.pd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08520" y="1779662"/>
            <a:ext cx="9144000" cy="522725"/>
          </a:xfrm>
        </p:spPr>
        <p:txBody>
          <a:bodyPr/>
          <a:lstStyle/>
          <a:p>
            <a:r>
              <a:rPr lang="en-US" dirty="0"/>
              <a:t>Recurrence Relations </a:t>
            </a:r>
          </a:p>
          <a:p>
            <a:pPr algn="l"/>
            <a:r>
              <a:rPr lang="en-US" altLang="ko-KR" sz="1600" dirty="0">
                <a:ea typeface="맑은 고딕" pitchFamily="50" charset="-127"/>
              </a:rPr>
              <a:t>                                                           LECTURE 12</a:t>
            </a:r>
            <a:endParaRPr lang="en-US" altLang="ko-KR" sz="1400" dirty="0">
              <a:ea typeface="맑은 고딕" pitchFamily="50" charset="-127"/>
            </a:endParaRPr>
          </a:p>
          <a:p>
            <a:pPr lvl="0"/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ACC5DF-7C62-4179-A10E-C724F58F710C}"/>
              </a:ext>
            </a:extLst>
          </p:cNvPr>
          <p:cNvSpPr/>
          <p:nvPr/>
        </p:nvSpPr>
        <p:spPr>
          <a:xfrm>
            <a:off x="1187624" y="4299942"/>
            <a:ext cx="6048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https://www.genrica.com/vustuff/MTH202/MTH202_handouts_1_45.pdf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47B4F4-9CDE-4296-9DE4-F57C5CA7A6E7}"/>
              </a:ext>
            </a:extLst>
          </p:cNvPr>
          <p:cNvSpPr/>
          <p:nvPr/>
        </p:nvSpPr>
        <p:spPr>
          <a:xfrm>
            <a:off x="-36512" y="4299942"/>
            <a:ext cx="13580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Adapted from :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C6CFF8-AE29-4DFA-B236-6802D85EFF12}"/>
              </a:ext>
            </a:extLst>
          </p:cNvPr>
          <p:cNvSpPr/>
          <p:nvPr/>
        </p:nvSpPr>
        <p:spPr>
          <a:xfrm>
            <a:off x="1875273" y="771550"/>
            <a:ext cx="1104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14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EXERCISE</a:t>
            </a:r>
            <a:endParaRPr lang="en-US" sz="1400" b="1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105AF9-5B22-4359-A156-861325722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558" y="1275606"/>
            <a:ext cx="5506883" cy="227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3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CB8B83-5C84-4620-B8A9-D357850888C7}"/>
              </a:ext>
            </a:extLst>
          </p:cNvPr>
          <p:cNvSpPr/>
          <p:nvPr/>
        </p:nvSpPr>
        <p:spPr>
          <a:xfrm>
            <a:off x="1691680" y="1214631"/>
            <a:ext cx="28752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1200" b="1" i="1" u="sng" dirty="0">
                <a:latin typeface="Arial" panose="020B0604020202020204" pitchFamily="34" charset="0"/>
                <a:ea typeface="MS Mincho" panose="02020609040205080304" pitchFamily="49" charset="-128"/>
              </a:rPr>
              <a:t>SET OF ARITHMETIC EXPRESSIONS</a:t>
            </a:r>
            <a:endParaRPr lang="en-US" sz="1400" b="1" i="1" dirty="0"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F0355-5070-4CB5-9C6E-130C03641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558" y="1825669"/>
            <a:ext cx="5506883" cy="182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9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A4A8CC-EA4C-40EF-A2F8-7E4F2EF07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558" y="1139838"/>
            <a:ext cx="5506883" cy="34481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CB77F1-8BBC-41F6-B058-0EABA53CB768}"/>
              </a:ext>
            </a:extLst>
          </p:cNvPr>
          <p:cNvSpPr/>
          <p:nvPr/>
        </p:nvSpPr>
        <p:spPr>
          <a:xfrm>
            <a:off x="2339752" y="627534"/>
            <a:ext cx="9685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12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EXERCISE</a:t>
            </a:r>
            <a:endParaRPr lang="en-US" sz="1400" b="1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592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51845D-99E3-4FFE-8A19-5217BAF62156}"/>
              </a:ext>
            </a:extLst>
          </p:cNvPr>
          <p:cNvSpPr/>
          <p:nvPr/>
        </p:nvSpPr>
        <p:spPr>
          <a:xfrm>
            <a:off x="1763688" y="699542"/>
            <a:ext cx="30973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u="sng" dirty="0">
                <a:latin typeface="Arial" panose="020B0604020202020204" pitchFamily="34" charset="0"/>
                <a:ea typeface="MS Mincho" panose="02020609040205080304" pitchFamily="49" charset="-128"/>
              </a:rPr>
              <a:t> RECURSIVE DEFINITION OF SUM</a:t>
            </a:r>
            <a:endParaRPr lang="en-US" sz="20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6A0A8-36F1-417E-88C6-F914B71C7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558" y="1066542"/>
            <a:ext cx="5777778" cy="107316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048DD99-F18E-4DF5-8545-A1A581E0C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2417861"/>
            <a:ext cx="52565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RECURSIVE DEFINITION OF UNION OF SETS</a:t>
            </a: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EABE6F-6A8B-4E45-9949-88EE2683AB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797" y="3033275"/>
            <a:ext cx="6866667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9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5B8A0C-C841-4A26-8E9D-821D9D4AF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43" y="699542"/>
            <a:ext cx="2285714" cy="11142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561CDB-04B5-465F-B624-D2DE4BC31A16}"/>
              </a:ext>
            </a:extLst>
          </p:cNvPr>
          <p:cNvSpPr/>
          <p:nvPr/>
        </p:nvSpPr>
        <p:spPr>
          <a:xfrm>
            <a:off x="1331640" y="1995686"/>
            <a:ext cx="52645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>
              <a:spcBef>
                <a:spcPts val="1200"/>
              </a:spcBef>
              <a:spcAft>
                <a:spcPts val="300"/>
              </a:spcAft>
            </a:pPr>
            <a:r>
              <a:rPr lang="en-US" sz="1400" b="1" i="1" u="sng" dirty="0">
                <a:latin typeface="Arial" panose="020B0604020202020204" pitchFamily="34" charset="0"/>
                <a:ea typeface="MS Mincho" panose="02020609040205080304" pitchFamily="49" charset="-128"/>
              </a:rPr>
              <a:t>RECURSIVE DEFINITION OF INTERSECTION OF SETS</a:t>
            </a:r>
            <a:endParaRPr lang="en-US" sz="1600" b="1" i="1" u="sng" dirty="0"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099EC-2B5F-4795-A482-AB186E765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558" y="2643758"/>
            <a:ext cx="5506883" cy="112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D8E5D-E5EF-47F0-9331-F774D171A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1131590"/>
            <a:ext cx="2342857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49925" y="843558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Review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5856" y="1563638"/>
            <a:ext cx="54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latin typeface="Arial" panose="020B0604020202020204" pitchFamily="34" charset="0"/>
                <a:ea typeface="MS Mincho" panose="02020609040205080304" pitchFamily="49" charset="-128"/>
              </a:rPr>
              <a:t>What is RECURSIVE DEFINITION OF THE SET OF STRINGS OVER AN ALPHABET.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31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994428-961D-4ADA-AC11-C33CFFE00CB8}"/>
              </a:ext>
            </a:extLst>
          </p:cNvPr>
          <p:cNvSpPr/>
          <p:nvPr/>
        </p:nvSpPr>
        <p:spPr>
          <a:xfrm>
            <a:off x="1907704" y="699542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Learning Outcomes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3AC46-6184-4437-94FA-DF64AFF00CEB}"/>
              </a:ext>
            </a:extLst>
          </p:cNvPr>
          <p:cNvSpPr/>
          <p:nvPr/>
        </p:nvSpPr>
        <p:spPr>
          <a:xfrm>
            <a:off x="1691680" y="1295463"/>
            <a:ext cx="7254552" cy="2769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completing this lecture satisfactorily, a student will: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Be able to construct simple mathematical proofs and possess the ability to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verify them. 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substantial experience to comprehend formal logical arguments.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 Gain experience in using various techniques of mathematical induction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(weak, strong and structural induction) to prove simple mathematical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properties of a variety of discrete structures.</a:t>
            </a:r>
          </a:p>
        </p:txBody>
      </p:sp>
    </p:spTree>
    <p:extLst>
      <p:ext uri="{BB962C8B-B14F-4D97-AF65-F5344CB8AC3E}">
        <p14:creationId xmlns:p14="http://schemas.microsoft.com/office/powerpoint/2010/main" val="216336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B5E6F9-0FA2-4730-B8F5-FD7DA54227F0}"/>
              </a:ext>
            </a:extLst>
          </p:cNvPr>
          <p:cNvSpPr/>
          <p:nvPr/>
        </p:nvSpPr>
        <p:spPr>
          <a:xfrm>
            <a:off x="1979712" y="1338322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b="1" u="sng" kern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Recursion</a:t>
            </a:r>
            <a:endParaRPr lang="en-US" sz="2400" b="1" u="sng" kern="1600" dirty="0"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F49C06-6E73-48C3-B330-F0C0F046D8DE}"/>
              </a:ext>
            </a:extLst>
          </p:cNvPr>
          <p:cNvSpPr/>
          <p:nvPr/>
        </p:nvSpPr>
        <p:spPr>
          <a:xfrm>
            <a:off x="2051720" y="1851670"/>
            <a:ext cx="669674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6145" marR="0" indent="-906145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A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recursive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definition (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i.e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to build the new set elements from  the previous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one,s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) for a set	consists of the following three rules: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906145" marR="0" indent="-906145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906145" marR="0" indent="-906145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	I.      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   BASE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: A statement that certain objects belong to the set.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1828800" marR="0" indent="-906145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II.      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  RECURSION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: A collection of rules indicating how to form new set </a:t>
            </a:r>
          </a:p>
          <a:p>
            <a:pPr marL="1828800" marR="0" indent="-906145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          objects from those  already known to be in the set.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906145" marR="0" indent="-906145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	III.  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    RESTRICTION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: A statement that no objects belong to the set other         </a:t>
            </a:r>
          </a:p>
          <a:p>
            <a:pPr marL="906145" marR="0" indent="-906145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             than those coming from I and II.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660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BF3B84-71E6-47CB-8873-3E519A76CFD3}"/>
              </a:ext>
            </a:extLst>
          </p:cNvPr>
          <p:cNvSpPr/>
          <p:nvPr/>
        </p:nvSpPr>
        <p:spPr>
          <a:xfrm>
            <a:off x="1907704" y="771550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b="1" i="1" u="sng" dirty="0">
                <a:latin typeface="Arial" panose="020B0604020202020204" pitchFamily="34" charset="0"/>
                <a:ea typeface="MS Mincho" panose="02020609040205080304" pitchFamily="49" charset="-128"/>
              </a:rPr>
              <a:t>EXERCISE</a:t>
            </a:r>
            <a:endParaRPr lang="en-US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5DCC9-9267-4DC0-AF1D-531FEEEFE3B6}"/>
              </a:ext>
            </a:extLst>
          </p:cNvPr>
          <p:cNvSpPr/>
          <p:nvPr/>
        </p:nvSpPr>
        <p:spPr>
          <a:xfrm>
            <a:off x="2286000" y="1203598"/>
            <a:ext cx="46622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Let S be a set defined recursively by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         I.        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 BASE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: 5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S.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         II.        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RECURSION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: If x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S and y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S, then x + y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S.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         III.      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RESTRICTION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: S contains no elements other than those obtained from rules I and II.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 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        Show that S is the subset of all positive integers divisible by 5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62B060-1167-41C6-97CA-7F6E7272D1C9}"/>
              </a:ext>
            </a:extLst>
          </p:cNvPr>
          <p:cNvSpPr/>
          <p:nvPr/>
        </p:nvSpPr>
        <p:spPr>
          <a:xfrm>
            <a:off x="2123728" y="2510775"/>
            <a:ext cx="981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1200" b="1" i="1" dirty="0">
                <a:latin typeface="Arial" panose="020B0604020202020204" pitchFamily="34" charset="0"/>
                <a:ea typeface="MS Mincho" panose="02020609040205080304" pitchFamily="49" charset="-128"/>
              </a:rPr>
              <a:t>SOLUTION</a:t>
            </a:r>
            <a:endParaRPr lang="en-US" sz="1400" b="1" i="1" dirty="0"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F31F7-B74E-4C96-9CDD-27D266F98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757" y="2723625"/>
            <a:ext cx="6866667" cy="20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9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3FF390-B0F3-4D3D-96AE-3A6A366175B1}"/>
              </a:ext>
            </a:extLst>
          </p:cNvPr>
          <p:cNvSpPr/>
          <p:nvPr/>
        </p:nvSpPr>
        <p:spPr>
          <a:xfrm>
            <a:off x="1763688" y="771550"/>
            <a:ext cx="55583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RECURSIVE DEFINITION OF BOOLEAN EXPRESSIONS</a:t>
            </a:r>
            <a:endParaRPr lang="en-US" sz="1600" u="sng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B2AFE6-1172-44CF-942A-6C85F97795CE}"/>
              </a:ext>
            </a:extLst>
          </p:cNvPr>
          <p:cNvSpPr/>
          <p:nvPr/>
        </p:nvSpPr>
        <p:spPr>
          <a:xfrm>
            <a:off x="2286000" y="1559570"/>
            <a:ext cx="48062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0445" marR="0" indent="-1020445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I. 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BASE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: 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1020445" marR="0" indent="-1020445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	Each symbol of the alphabet is a Boolean expression.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1020445" marR="0" indent="-1020445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1020445" marR="0" indent="-1020445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 II. 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RECURSION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: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1134745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If P and Q are Boolean Expressions, then so are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1317625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	(a)   (P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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Q)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1317625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	(b)   (P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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Q) and 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1317625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	(c)   ~ P.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          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1020445" algn="l"/>
              </a:tabLs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   III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RESTRICTION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: 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  <a:tabLst>
                <a:tab pos="1020445" algn="l"/>
              </a:tabLst>
            </a:pP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      There are no Boolean expressions over the alphabet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  <a:tabLst>
                <a:tab pos="1020445" algn="l"/>
              </a:tabLst>
            </a:pP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	other than those obtained from I and II.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7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705059-277B-4B02-8AC8-EF8CD8EA9B33}"/>
              </a:ext>
            </a:extLst>
          </p:cNvPr>
          <p:cNvSpPr/>
          <p:nvPr/>
        </p:nvSpPr>
        <p:spPr>
          <a:xfrm>
            <a:off x="1979712" y="683717"/>
            <a:ext cx="4572000" cy="8694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1600" b="1" i="1" u="sng" dirty="0">
                <a:latin typeface="Arial" panose="020B0604020202020204" pitchFamily="34" charset="0"/>
                <a:ea typeface="MS Mincho" panose="02020609040205080304" pitchFamily="49" charset="-128"/>
              </a:rPr>
              <a:t>EXERCISE</a:t>
            </a:r>
            <a:endParaRPr lang="en-US" sz="1400" b="1" i="1" u="sng" dirty="0">
              <a:latin typeface="Arial" panose="020B0604020202020204" pitchFamily="34" charset="0"/>
              <a:ea typeface="MS Mincho" panose="02020609040205080304" pitchFamily="49" charset="-128"/>
            </a:endParaRP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 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 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42766B-1037-4BC6-B516-9C842E543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666" y="1120149"/>
            <a:ext cx="6866667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0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63E2FD-B738-4250-BD3E-18B8A2A4A7FB}"/>
              </a:ext>
            </a:extLst>
          </p:cNvPr>
          <p:cNvSpPr/>
          <p:nvPr/>
        </p:nvSpPr>
        <p:spPr>
          <a:xfrm>
            <a:off x="1403648" y="771550"/>
            <a:ext cx="6480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u="sng" dirty="0">
                <a:latin typeface="Arial" panose="020B0604020202020204" pitchFamily="34" charset="0"/>
                <a:ea typeface="MS Mincho" panose="02020609040205080304" pitchFamily="49" charset="-128"/>
              </a:rPr>
              <a:t> RECURSIVE DEFINITION OF THE SET OF STRINGS OVER AN ALPHABET</a:t>
            </a:r>
            <a:endParaRPr lang="en-US" sz="20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52FE42-144B-4A64-9775-562124668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666" y="1481274"/>
            <a:ext cx="7249758" cy="267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0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F9B5FC-E1F1-4038-99A5-06A4DB402490}"/>
              </a:ext>
            </a:extLst>
          </p:cNvPr>
          <p:cNvSpPr/>
          <p:nvPr/>
        </p:nvSpPr>
        <p:spPr>
          <a:xfrm>
            <a:off x="1907704" y="69954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b="1" i="1" dirty="0">
                <a:latin typeface="Arial" panose="020B0604020202020204" pitchFamily="34" charset="0"/>
                <a:ea typeface="MS Mincho" panose="02020609040205080304" pitchFamily="49" charset="-128"/>
              </a:rPr>
              <a:t>EXERCISE</a:t>
            </a:r>
            <a:endParaRPr lang="en-US" sz="2000" b="1" i="1" dirty="0">
              <a:effectLst/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814D94-449B-496C-A455-4A6245DD0749}"/>
              </a:ext>
            </a:extLst>
          </p:cNvPr>
          <p:cNvSpPr/>
          <p:nvPr/>
        </p:nvSpPr>
        <p:spPr>
          <a:xfrm>
            <a:off x="1763688" y="987574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Give derivations showing that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abb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is in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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*.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 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  SOLUTION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 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  (1)  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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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* by I.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  (2)   a =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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a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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* by (1) and II(a).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  (3)   ab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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* by (2) and II(b).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  (4)  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abb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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* by (3) and II(b).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328611-B303-4978-BE18-6DA2DF473159}"/>
              </a:ext>
            </a:extLst>
          </p:cNvPr>
          <p:cNvSpPr/>
          <p:nvPr/>
        </p:nvSpPr>
        <p:spPr>
          <a:xfrm>
            <a:off x="1907704" y="2654791"/>
            <a:ext cx="1218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1600" b="1" i="1" u="sng" dirty="0">
                <a:latin typeface="Arial" panose="020B0604020202020204" pitchFamily="34" charset="0"/>
                <a:ea typeface="MS Mincho" panose="02020609040205080304" pitchFamily="49" charset="-128"/>
              </a:rPr>
              <a:t>EXERCISE</a:t>
            </a:r>
            <a:endParaRPr lang="en-US" b="1" i="1" u="sng" dirty="0"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CD75A9-8502-44CB-AF7A-865908646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733" y="2876006"/>
            <a:ext cx="6866667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1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96085E-943F-40EE-BB55-E61618BB4B14}"/>
              </a:ext>
            </a:extLst>
          </p:cNvPr>
          <p:cNvSpPr/>
          <p:nvPr/>
        </p:nvSpPr>
        <p:spPr>
          <a:xfrm>
            <a:off x="1763688" y="1255861"/>
            <a:ext cx="2607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1400" b="1" i="1" u="sng" dirty="0">
                <a:latin typeface="Arial" panose="020B0604020202020204" pitchFamily="34" charset="0"/>
                <a:ea typeface="MS Mincho" panose="02020609040205080304" pitchFamily="49" charset="-128"/>
              </a:rPr>
              <a:t>PARENTHESIS STRUCTURE</a:t>
            </a:r>
            <a:endParaRPr lang="en-US" sz="1600" b="1" i="1" u="sng" dirty="0"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C53E3B-4DE7-40B3-BA78-4043F0829E4B}"/>
              </a:ext>
            </a:extLst>
          </p:cNvPr>
          <p:cNvSpPr/>
          <p:nvPr/>
        </p:nvSpPr>
        <p:spPr>
          <a:xfrm>
            <a:off x="2051720" y="192890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Let P be the set of grammatical configurations of parentheses. The following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is a recursive definition of P.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I.       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   BASE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: ( ) is in P.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II.       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RECURSION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: 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(a)   If E is in P, so is (E).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(b)   If E and F are in P, so is EF.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romanUcPeriod" startAt="3"/>
              <a:tabLst>
                <a:tab pos="914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RESTRICTION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: No configurations of parentheses are in P other than those 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derived from I  and II above.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563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233</Words>
  <Application>Microsoft Office PowerPoint</Application>
  <PresentationFormat>On-screen Show (16:9)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Symbol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Dr Rizwan Tirmizi</cp:lastModifiedBy>
  <cp:revision>123</cp:revision>
  <dcterms:created xsi:type="dcterms:W3CDTF">2016-12-05T23:26:54Z</dcterms:created>
  <dcterms:modified xsi:type="dcterms:W3CDTF">2020-04-30T12:04:26Z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3556737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S8.2.1</vt:lpwstr>
  </property>
</Properties>
</file>