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285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7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u="sng" dirty="0"/>
              <a:t>Sequence and Series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               LECTURE 9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2A58E-93D6-4387-8021-6FE101E74F9A}"/>
              </a:ext>
            </a:extLst>
          </p:cNvPr>
          <p:cNvSpPr/>
          <p:nvPr/>
        </p:nvSpPr>
        <p:spPr>
          <a:xfrm>
            <a:off x="-36512" y="4280197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A3CA7-F786-4139-A72F-78F87A463ECD}"/>
              </a:ext>
            </a:extLst>
          </p:cNvPr>
          <p:cNvSpPr/>
          <p:nvPr/>
        </p:nvSpPr>
        <p:spPr>
          <a:xfrm>
            <a:off x="1331640" y="4280778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FFA481-5A84-46DF-973D-9221DC513003}"/>
              </a:ext>
            </a:extLst>
          </p:cNvPr>
          <p:cNvSpPr/>
          <p:nvPr/>
        </p:nvSpPr>
        <p:spPr>
          <a:xfrm>
            <a:off x="3046583" y="915566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GEOMETRIC SEQUENCE: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298B1-276C-4253-A938-D0BA346236B5}"/>
              </a:ext>
            </a:extLst>
          </p:cNvPr>
          <p:cNvSpPr/>
          <p:nvPr/>
        </p:nvSpPr>
        <p:spPr>
          <a:xfrm>
            <a:off x="2286000" y="1347614"/>
            <a:ext cx="5670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sequence in which every term after the first is obtained from the preceding term by multiplying it with a constant number is called a geometric sequence or geometric progression (G.P.)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constant number, being the ratio of any two consecutive terms is called the common ratio of the G.P. commonly denoted by “r”.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ED0A0-2385-46BC-BC7C-5EE32CEEBF91}"/>
              </a:ext>
            </a:extLst>
          </p:cNvPr>
          <p:cNvSpPr/>
          <p:nvPr/>
        </p:nvSpPr>
        <p:spPr>
          <a:xfrm>
            <a:off x="2376264" y="2698923"/>
            <a:ext cx="5076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1.   1, 2, 4, 8, 16, …		(common ratio = 2)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2.   3, - 3/2, 3/4, - 3/8, …		(common ratio = - 1/2)</a:t>
            </a:r>
          </a:p>
          <a:p>
            <a:pPr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3.   0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1, 0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01, 0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001, 0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0001, …	(common ratio = 0.1 = 1/10)</a:t>
            </a:r>
          </a:p>
        </p:txBody>
      </p:sp>
    </p:spTree>
    <p:extLst>
      <p:ext uri="{BB962C8B-B14F-4D97-AF65-F5344CB8AC3E}">
        <p14:creationId xmlns:p14="http://schemas.microsoft.com/office/powerpoint/2010/main" val="32773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C2466D-67F8-4904-ADC9-78F4AB13E328}"/>
              </a:ext>
            </a:extLst>
          </p:cNvPr>
          <p:cNvSpPr/>
          <p:nvPr/>
        </p:nvSpPr>
        <p:spPr>
          <a:xfrm>
            <a:off x="1728192" y="1333093"/>
            <a:ext cx="47160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GENERAL TERM OF A GEOMETRIC SEQUENCE: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be the first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tem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be the common ratio of a geometric sequence. Then the sequence is a,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ar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…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If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for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1 represent the terms of the sequence, then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first term = a =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1-1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second term =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ar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2-1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third term =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3-1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………………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………………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nth term = ar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n-1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;	for all integers n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090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39C8A5-886B-4CF8-80B2-7BA4BD3076A6}"/>
              </a:ext>
            </a:extLst>
          </p:cNvPr>
          <p:cNvSpPr/>
          <p:nvPr/>
        </p:nvSpPr>
        <p:spPr>
          <a:xfrm>
            <a:off x="1763688" y="111300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Find the 8th term of the following geometric sequence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	4, 12, 36, 108,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65A16-D485-4FE9-B058-77B263DB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97" y="2090473"/>
            <a:ext cx="5945363" cy="17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9CDBB-1C5A-4748-976A-BB2BD178524E}"/>
              </a:ext>
            </a:extLst>
          </p:cNvPr>
          <p:cNvSpPr/>
          <p:nvPr/>
        </p:nvSpPr>
        <p:spPr>
          <a:xfrm>
            <a:off x="1691680" y="699542"/>
            <a:ext cx="56886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Which term of the geometric sequence is 1/8 if the first term is 4 and common ratio ½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C294C-0C97-4C1B-AE44-EBE41317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989" y="1420323"/>
            <a:ext cx="5945363" cy="31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02C49-CAA7-4A04-ACB9-B56210EEADA2}"/>
              </a:ext>
            </a:extLst>
          </p:cNvPr>
          <p:cNvSpPr/>
          <p:nvPr/>
        </p:nvSpPr>
        <p:spPr>
          <a:xfrm>
            <a:off x="1763688" y="627534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Write the geometric sequence with positive terms whose second term is 9 and fourth term is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57384-D950-4194-A1EA-28D22528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346" y="987574"/>
            <a:ext cx="594536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925" y="105958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Review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7824" y="177966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explain between sequence and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Arithmetic sequence.</a:t>
            </a:r>
          </a:p>
        </p:txBody>
      </p:sp>
    </p:spTree>
    <p:extLst>
      <p:ext uri="{BB962C8B-B14F-4D97-AF65-F5344CB8AC3E}">
        <p14:creationId xmlns:p14="http://schemas.microsoft.com/office/powerpoint/2010/main" val="99341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321D1-0C57-4853-B1EE-C9B25E0E9585}"/>
              </a:ext>
            </a:extLst>
          </p:cNvPr>
          <p:cNvSpPr/>
          <p:nvPr/>
        </p:nvSpPr>
        <p:spPr>
          <a:xfrm>
            <a:off x="1979712" y="77155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7BE18-52E9-465C-97B3-228829E6AA6D}"/>
              </a:ext>
            </a:extLst>
          </p:cNvPr>
          <p:cNvSpPr/>
          <p:nvPr/>
        </p:nvSpPr>
        <p:spPr>
          <a:xfrm>
            <a:off x="1835696" y="1863428"/>
            <a:ext cx="6858000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 ability to describe computer programs (e.g. recursive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functions) in a formal mathematical manner.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Be able to apply basic counting techniques to solve combinatorial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problems.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8817B-C087-4082-BB43-E872802F3F1F}"/>
              </a:ext>
            </a:extLst>
          </p:cNvPr>
          <p:cNvSpPr/>
          <p:nvPr/>
        </p:nvSpPr>
        <p:spPr>
          <a:xfrm>
            <a:off x="1907704" y="1404110"/>
            <a:ext cx="640871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</p:txBody>
      </p:sp>
    </p:spTree>
    <p:extLst>
      <p:ext uri="{BB962C8B-B14F-4D97-AF65-F5344CB8AC3E}">
        <p14:creationId xmlns:p14="http://schemas.microsoft.com/office/powerpoint/2010/main" val="26277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2A68B-9CB4-4D4A-A9F3-C706FCEF9331}"/>
              </a:ext>
            </a:extLst>
          </p:cNvPr>
          <p:cNvSpPr/>
          <p:nvPr/>
        </p:nvSpPr>
        <p:spPr>
          <a:xfrm>
            <a:off x="1763688" y="834266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SEQUENCE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110E2-E10C-498A-B01C-4A1FDC8E6C82}"/>
              </a:ext>
            </a:extLst>
          </p:cNvPr>
          <p:cNvSpPr/>
          <p:nvPr/>
        </p:nvSpPr>
        <p:spPr>
          <a:xfrm>
            <a:off x="1835696" y="1405681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sequence is just a list of elements usually written in a row.</a:t>
            </a:r>
          </a:p>
          <a:p>
            <a:endParaRPr lang="en-US" sz="1400" b="1" u="sng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EXAMPLES: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1.	1, 2, 3, 4, 5, 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2.	4, 8, 12, 16, 20,…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3.	2, 4, 8, 16, 32, 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4.	1, 1/2, 1/3, 1/4, 1/5, 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5.	1, 4, 9, 16, 25, 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6.	1, -1, 1, -1, 1, -1, …</a:t>
            </a:r>
          </a:p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NOTE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symbol “…” is called ellipsis, and reads “and so forth”</a:t>
            </a:r>
          </a:p>
        </p:txBody>
      </p:sp>
    </p:spTree>
    <p:extLst>
      <p:ext uri="{BB962C8B-B14F-4D97-AF65-F5344CB8AC3E}">
        <p14:creationId xmlns:p14="http://schemas.microsoft.com/office/powerpoint/2010/main" val="357437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29647-99C1-49AC-9D02-7C9E944E590A}"/>
              </a:ext>
            </a:extLst>
          </p:cNvPr>
          <p:cNvSpPr/>
          <p:nvPr/>
        </p:nvSpPr>
        <p:spPr>
          <a:xfrm>
            <a:off x="1763688" y="771550"/>
            <a:ext cx="6192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NOTATION: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We use the notation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to denote the image of the integer n, and call it a term of the sequence. Thus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…,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represent  the terms of a sequence defined on the set of natural numbers N.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Note that a sequence is described by listing the terms of the sequence in order of increasing subscripts.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77A24-E8AC-4CB3-A87F-A4EF7D1A4944}"/>
              </a:ext>
            </a:extLst>
          </p:cNvPr>
          <p:cNvSpPr/>
          <p:nvPr/>
        </p:nvSpPr>
        <p:spPr>
          <a:xfrm>
            <a:off x="1835696" y="2427734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Write the first four terms of the sequence defined by the formula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bj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j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, for all integers j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0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+ 1 = 2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+ 2 = 3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+ 4 = 5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+ 8 = 9</a:t>
            </a:r>
          </a:p>
        </p:txBody>
      </p:sp>
    </p:spTree>
    <p:extLst>
      <p:ext uri="{BB962C8B-B14F-4D97-AF65-F5344CB8AC3E}">
        <p14:creationId xmlns:p14="http://schemas.microsoft.com/office/powerpoint/2010/main" val="69087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3B27B-76D9-4DAE-BBE7-E17A75C40FED}"/>
              </a:ext>
            </a:extLst>
          </p:cNvPr>
          <p:cNvSpPr/>
          <p:nvPr/>
        </p:nvSpPr>
        <p:spPr>
          <a:xfrm>
            <a:off x="1763688" y="843558"/>
            <a:ext cx="57606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Compute the first six terms of the sequence defined by the formula    	 		C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1+ (-1)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 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for all integers n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0</a:t>
            </a:r>
          </a:p>
          <a:p>
            <a:r>
              <a:rPr lang="fr-FR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 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fr-F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</a:t>
            </a:r>
            <a:r>
              <a:rPr lang="fr-FR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 0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= 1 + 1 = 2		C</a:t>
            </a:r>
            <a:r>
              <a:rPr lang="fr-F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 = 0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fr-F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</a:t>
            </a:r>
            <a:r>
              <a:rPr lang="fr-FR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+ 1 = 2		C</a:t>
            </a:r>
            <a:r>
              <a:rPr lang="fr-F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fr-F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 = 0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+ 1 = 2		C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5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5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 + (-1) = 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DB361-2365-4C8F-A651-D456B162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97" y="2555620"/>
            <a:ext cx="5945363" cy="1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54D17-D150-4CB9-9B67-926D2E21D76F}"/>
              </a:ext>
            </a:extLst>
          </p:cNvPr>
          <p:cNvSpPr/>
          <p:nvPr/>
        </p:nvSpPr>
        <p:spPr>
          <a:xfrm>
            <a:off x="2483768" y="771550"/>
            <a:ext cx="4112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ARITHMETIC SEQUENCE: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9FA0-29EF-4D5F-BAE1-52CF788AAA71}"/>
              </a:ext>
            </a:extLst>
          </p:cNvPr>
          <p:cNvSpPr/>
          <p:nvPr/>
        </p:nvSpPr>
        <p:spPr>
          <a:xfrm>
            <a:off x="1637928" y="1275606"/>
            <a:ext cx="61024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sequence in which every term after the first is obtained from the preceding term by adding a constant number is called an arithmetic sequence or arithmetic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progression (A.P.)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constant number, being the difference of any two consecutive terms is called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common difference of A.P., commonly denoted by “d”.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C2C3A-AA0F-400A-9BB3-F1E121367DA6}"/>
              </a:ext>
            </a:extLst>
          </p:cNvPr>
          <p:cNvSpPr/>
          <p:nvPr/>
        </p:nvSpPr>
        <p:spPr>
          <a:xfrm>
            <a:off x="1656184" y="2451541"/>
            <a:ext cx="5724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EXAMPLES: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1.	5, 9, 13, 17, …		(common difference = 4)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2.	0, -5, -10, -15, …		(common difference = -5)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3.	x + a, x + 3a, x + 5a, …	                     (common difference = 2a)</a:t>
            </a:r>
          </a:p>
        </p:txBody>
      </p:sp>
    </p:spTree>
    <p:extLst>
      <p:ext uri="{BB962C8B-B14F-4D97-AF65-F5344CB8AC3E}">
        <p14:creationId xmlns:p14="http://schemas.microsoft.com/office/powerpoint/2010/main" val="32583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00BAD7-DE42-4D26-874D-F863DEA76132}"/>
              </a:ext>
            </a:extLst>
          </p:cNvPr>
          <p:cNvSpPr/>
          <p:nvPr/>
        </p:nvSpPr>
        <p:spPr>
          <a:xfrm>
            <a:off x="1547664" y="699542"/>
            <a:ext cx="64087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GENERAL TERM OF AN ARITHMETIC SEQUENCE: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be the first term and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be the common difference of an arithmetic sequence. Then the sequence is    a,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a+d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a+2d, a+3d, …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If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for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1, represents the terms of the sequence then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first term = a = a + (1-1) d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second term = a + d = a + (2-1) d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third term = a + 2d = a + (3 -1) d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By symmetry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nth term = a + (n - 1)d for all integers n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1.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ECCE8-A023-4C7A-B8FF-E62A5A4E086F}"/>
              </a:ext>
            </a:extLst>
          </p:cNvPr>
          <p:cNvSpPr/>
          <p:nvPr/>
        </p:nvSpPr>
        <p:spPr>
          <a:xfrm>
            <a:off x="1547664" y="2711698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Find the 20th term of the arithmetic sequence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3, 9, 15, 21, …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Here a = first term = 3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d = common difference = 9 - 3 = 6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n = term number = 20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20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value of 20th term = ?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Since	a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 + (n - 1) d;	n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a</a:t>
            </a:r>
            <a:r>
              <a:rPr lang="en-US" sz="1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20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3 + (20 - 1) 6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= 3 + 114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= 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B8A7D2-D93E-47B4-B2A9-31C87FBA67FE}"/>
              </a:ext>
            </a:extLst>
          </p:cNvPr>
          <p:cNvSpPr/>
          <p:nvPr/>
        </p:nvSpPr>
        <p:spPr>
          <a:xfrm>
            <a:off x="1679961" y="699542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3AEBF-13EF-4E11-9933-1F6650B89702}"/>
              </a:ext>
            </a:extLst>
          </p:cNvPr>
          <p:cNvSpPr/>
          <p:nvPr/>
        </p:nvSpPr>
        <p:spPr>
          <a:xfrm>
            <a:off x="1691680" y="987574"/>
            <a:ext cx="54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Find the 36th term of the arithmetic sequence whose 3rd term is 7 and 8th term is 17.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0DF8C-D88F-4CA4-A411-E629B6692D92}"/>
              </a:ext>
            </a:extLst>
          </p:cNvPr>
          <p:cNvSpPr/>
          <p:nvPr/>
        </p:nvSpPr>
        <p:spPr>
          <a:xfrm>
            <a:off x="1763688" y="1325255"/>
            <a:ext cx="51845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be the first term and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be the common difference of the arithmetic sequence.</a:t>
            </a:r>
          </a:p>
          <a:p>
            <a:pPr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Then	</a:t>
            </a:r>
          </a:p>
          <a:p>
            <a:pPr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 + (n - 1)d 	n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1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 + (3 - 1) d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and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8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 + (8 - 1) d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Given that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7 and 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8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17. Therefore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7 = a + 2d……………………(1)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and     17 = a + 7d………….………..(2)</a:t>
            </a:r>
          </a:p>
          <a:p>
            <a:pPr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Subtracting (1) from (2), we get,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10 = 5d		 </a:t>
            </a:r>
          </a:p>
          <a:p>
            <a:pPr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d = 2</a:t>
            </a:r>
          </a:p>
        </p:txBody>
      </p:sp>
    </p:spTree>
    <p:extLst>
      <p:ext uri="{BB962C8B-B14F-4D97-AF65-F5344CB8AC3E}">
        <p14:creationId xmlns:p14="http://schemas.microsoft.com/office/powerpoint/2010/main" val="402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BB23D-B777-4909-A61D-737746E5876F}"/>
              </a:ext>
            </a:extLst>
          </p:cNvPr>
          <p:cNvSpPr/>
          <p:nvPr/>
        </p:nvSpPr>
        <p:spPr>
          <a:xfrm>
            <a:off x="1691680" y="12605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Substituting d = 2 in (1) we have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7 = a + 2(2)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which gives a = 3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Thus,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a + (n - 1) d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3 + (n - 1) 2       (using values of a and d)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the value of 36th term is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36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3 + (36 - 1) 2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= 3 + 70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= 73</a:t>
            </a:r>
          </a:p>
        </p:txBody>
      </p:sp>
    </p:spTree>
    <p:extLst>
      <p:ext uri="{BB962C8B-B14F-4D97-AF65-F5344CB8AC3E}">
        <p14:creationId xmlns:p14="http://schemas.microsoft.com/office/powerpoint/2010/main" val="777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1342</Words>
  <Application>Microsoft Office PowerPoint</Application>
  <PresentationFormat>On-screen Show (16:9)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맑은 고딕</vt:lpstr>
      <vt:lpstr>MS Mincho</vt:lpstr>
      <vt:lpstr>Arial</vt:lpstr>
      <vt:lpstr>Arial Unicode MS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syed safdar hussain</cp:lastModifiedBy>
  <cp:revision>124</cp:revision>
  <dcterms:created xsi:type="dcterms:W3CDTF">2016-12-05T23:26:54Z</dcterms:created>
  <dcterms:modified xsi:type="dcterms:W3CDTF">2021-11-17T09:39:35Z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