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77" r:id="rId5"/>
    <p:sldId id="272" r:id="rId6"/>
    <p:sldId id="273" r:id="rId7"/>
    <p:sldId id="274" r:id="rId8"/>
    <p:sldId id="275" r:id="rId9"/>
    <p:sldId id="276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71" r:id="rId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D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7" autoAdjust="0"/>
    <p:restoredTop sz="94660"/>
  </p:normalViewPr>
  <p:slideViewPr>
    <p:cSldViewPr>
      <p:cViewPr varScale="1">
        <p:scale>
          <a:sx n="90" d="100"/>
          <a:sy n="90" d="100"/>
        </p:scale>
        <p:origin x="822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05210"/>
            <a:ext cx="9144000" cy="5227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2793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4" y="627534"/>
            <a:ext cx="5796136" cy="10520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24000" y="3465106"/>
            <a:ext cx="4320000" cy="10508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81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37417" y="627534"/>
            <a:ext cx="1872000" cy="38164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968708" y="627534"/>
            <a:ext cx="1872000" cy="38164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627534"/>
            <a:ext cx="1872000" cy="38164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533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95621" y="627533"/>
            <a:ext cx="3294112" cy="11155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3166" y="3399271"/>
            <a:ext cx="3293944" cy="11166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795621" y="1815095"/>
            <a:ext cx="1728192" cy="27008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178918" y="627533"/>
            <a:ext cx="1728192" cy="26997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589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11510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8757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07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75603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384377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253238"/>
            <a:ext cx="45720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2726814"/>
            <a:ext cx="4572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2699644" y="699542"/>
            <a:ext cx="3744416" cy="3744416"/>
          </a:xfrm>
          <a:prstGeom prst="ellipse">
            <a:avLst/>
          </a:prstGeom>
          <a:solidFill>
            <a:schemeClr val="tx2">
              <a:lumMod val="75000"/>
              <a:alpha val="77000"/>
            </a:scheme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5958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55552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1203598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5771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483518"/>
            <a:ext cx="4248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1131590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2773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-42902" y="455940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88798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24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</p:spPr>
        <p:txBody>
          <a:bodyPr lIns="720000" anchor="ctr"/>
          <a:lstStyle>
            <a:lvl1pPr marL="0" indent="0"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631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70850" y="0"/>
            <a:ext cx="6088050" cy="551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10800000">
            <a:off x="-23339" y="4592250"/>
            <a:ext cx="6088050" cy="55125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070850" y="0"/>
            <a:ext cx="6088050" cy="551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 rot="10800000">
            <a:off x="-36511" y="4592250"/>
            <a:ext cx="6088050" cy="55125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15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1" r:id="rId3"/>
    <p:sldLayoutId id="2147483660" r:id="rId4"/>
    <p:sldLayoutId id="2147483662" r:id="rId5"/>
    <p:sldLayoutId id="2147483655" r:id="rId6"/>
    <p:sldLayoutId id="2147483663" r:id="rId7"/>
    <p:sldLayoutId id="2147483664" r:id="rId8"/>
    <p:sldLayoutId id="2147483668" r:id="rId9"/>
    <p:sldLayoutId id="2147483665" r:id="rId10"/>
    <p:sldLayoutId id="2147483670" r:id="rId11"/>
    <p:sldLayoutId id="2147483656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70850" y="0"/>
            <a:ext cx="6088050" cy="551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-36511" y="4592250"/>
            <a:ext cx="6088050" cy="55125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genrica.com/vustuff/MTH202/MTH202_handouts_1_45.pdf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108520" y="1779662"/>
            <a:ext cx="9144000" cy="522725"/>
          </a:xfrm>
        </p:spPr>
        <p:txBody>
          <a:bodyPr/>
          <a:lstStyle/>
          <a:p>
            <a:r>
              <a:rPr lang="en-US" u="sng" dirty="0"/>
              <a:t>Set Theory </a:t>
            </a:r>
          </a:p>
          <a:p>
            <a:pPr algn="l"/>
            <a:r>
              <a:rPr lang="en-US" altLang="ko-KR" sz="1600" dirty="0">
                <a:ea typeface="맑은 고딕" pitchFamily="50" charset="-127"/>
              </a:rPr>
              <a:t>                                                          LECTURE 1</a:t>
            </a:r>
            <a:endParaRPr lang="en-US" altLang="ko-KR" sz="1400" dirty="0">
              <a:ea typeface="맑은 고딕" pitchFamily="50" charset="-127"/>
            </a:endParaRPr>
          </a:p>
          <a:p>
            <a:pPr lvl="0"/>
            <a:endParaRPr lang="en-US" altLang="ko-KR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46F52C-0322-43CC-A734-EE4A0FFE75DA}"/>
              </a:ext>
            </a:extLst>
          </p:cNvPr>
          <p:cNvSpPr/>
          <p:nvPr/>
        </p:nvSpPr>
        <p:spPr>
          <a:xfrm>
            <a:off x="1619672" y="4299942"/>
            <a:ext cx="58012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400" dirty="0">
                <a:solidFill>
                  <a:prstClr val="black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https://www.genrica.com/vustuff/MTH202/MTH202_handouts_1_45.pdf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AFD32D-A5A6-4D4A-B688-BA6C7D40CE86}"/>
              </a:ext>
            </a:extLst>
          </p:cNvPr>
          <p:cNvSpPr/>
          <p:nvPr/>
        </p:nvSpPr>
        <p:spPr>
          <a:xfrm>
            <a:off x="107504" y="4299942"/>
            <a:ext cx="15327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>
                <a:solidFill>
                  <a:prstClr val="black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Adapted from :</a:t>
            </a:r>
            <a:endParaRPr lang="en-US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38D14D-FB75-4CE4-BF8B-6909E4DE4450}"/>
              </a:ext>
            </a:extLst>
          </p:cNvPr>
          <p:cNvSpPr/>
          <p:nvPr/>
        </p:nvSpPr>
        <p:spPr>
          <a:xfrm>
            <a:off x="1763688" y="771550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u="sng" dirty="0">
                <a:latin typeface="Times New Roman" panose="02020603050405020304" pitchFamily="18" charset="0"/>
                <a:ea typeface="MS Mincho" panose="02020609040205080304" pitchFamily="49" charset="-128"/>
              </a:rPr>
              <a:t>EXERCISE:</a:t>
            </a:r>
            <a:endParaRPr lang="en-US" sz="14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371600" algn="l"/>
              </a:tabLst>
            </a:pPr>
            <a:r>
              <a:rPr lang="en-US" sz="14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A </a:t>
            </a:r>
            <a:r>
              <a:rPr lang="en-US" sz="1400" b="1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</a:t>
            </a:r>
            <a:r>
              <a:rPr lang="en-US" sz="14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 A </a:t>
            </a:r>
            <a:r>
              <a:rPr lang="en-US" sz="1400" b="1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</a:t>
            </a:r>
            <a:r>
              <a:rPr lang="en-US" sz="14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 B</a:t>
            </a:r>
            <a:endParaRPr lang="en-US" sz="14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371600" algn="l"/>
              </a:tabLst>
            </a:pPr>
            <a:r>
              <a:rPr lang="en-US" sz="14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A – B </a:t>
            </a:r>
            <a:r>
              <a:rPr lang="en-US" sz="1400" b="1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</a:t>
            </a:r>
            <a:r>
              <a:rPr lang="en-US" sz="14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 A</a:t>
            </a:r>
            <a:endParaRPr lang="en-US" sz="14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371600" algn="l"/>
              </a:tabLst>
            </a:pPr>
            <a:r>
              <a:rPr lang="en-US" sz="14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If A </a:t>
            </a:r>
            <a:r>
              <a:rPr lang="en-US" sz="1400" b="1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</a:t>
            </a:r>
            <a:r>
              <a:rPr lang="en-US" sz="14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 B and B </a:t>
            </a:r>
            <a:r>
              <a:rPr lang="en-US" sz="1400" b="1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</a:t>
            </a:r>
            <a:r>
              <a:rPr lang="en-US" sz="14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 C then A </a:t>
            </a:r>
            <a:r>
              <a:rPr lang="en-US" sz="1400" b="1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</a:t>
            </a:r>
            <a:r>
              <a:rPr lang="en-US" sz="14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 C</a:t>
            </a:r>
            <a:endParaRPr lang="en-US" sz="14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371600" algn="l"/>
              </a:tabLst>
            </a:pPr>
            <a:r>
              <a:rPr lang="en-US" sz="14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A </a:t>
            </a:r>
            <a:r>
              <a:rPr lang="en-US" sz="1400" b="1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</a:t>
            </a:r>
            <a:r>
              <a:rPr lang="en-US" sz="14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 B if, and only if, </a:t>
            </a:r>
            <a:r>
              <a:rPr lang="en-US" sz="1400" b="1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B</a:t>
            </a:r>
            <a:r>
              <a:rPr lang="en-US" sz="1400" b="1" baseline="300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c</a:t>
            </a:r>
            <a:r>
              <a:rPr lang="en-US" sz="14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400" b="1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</a:t>
            </a:r>
            <a:r>
              <a:rPr lang="en-US" sz="14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 A</a:t>
            </a:r>
            <a:r>
              <a:rPr lang="en-US" sz="1400" b="1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c</a:t>
            </a:r>
            <a:endParaRPr lang="en-US" sz="14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4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Prove that A </a:t>
            </a:r>
            <a:r>
              <a:rPr lang="en-US" sz="14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sz="14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 A </a:t>
            </a:r>
            <a:r>
              <a:rPr lang="en-US" sz="14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sz="14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 B</a:t>
            </a:r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A174AF-71FD-481F-8CCA-05F726AED263}"/>
              </a:ext>
            </a:extLst>
          </p:cNvPr>
          <p:cNvSpPr/>
          <p:nvPr/>
        </p:nvSpPr>
        <p:spPr>
          <a:xfrm>
            <a:off x="1763688" y="2067694"/>
            <a:ext cx="547260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>
                <a:latin typeface="Times New Roman" panose="02020603050405020304" pitchFamily="18" charset="0"/>
                <a:ea typeface="MS Mincho" panose="02020609040205080304" pitchFamily="49" charset="-128"/>
              </a:rPr>
              <a:t>SOLUTION</a:t>
            </a:r>
            <a:endParaRPr lang="en-US" sz="14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Here in order to prove the identity  you should remember the 	definition of Subset of a set. We will take the arbitrary element of a set then show </a:t>
            </a:r>
          </a:p>
          <a:p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that, that element is the member of the other then the first set is the subset of the other. So</a:t>
            </a:r>
          </a:p>
          <a:p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Let x be an arbitrary element of A, that is x 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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A.</a:t>
            </a:r>
          </a:p>
          <a:p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		 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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	 x 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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A or  x 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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B</a:t>
            </a:r>
          </a:p>
          <a:p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		 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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	x 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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A 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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B</a:t>
            </a:r>
          </a:p>
          <a:p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	But x is an arbitrary element of A.</a:t>
            </a:r>
          </a:p>
          <a:p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		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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	A 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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A 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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B		(proved)</a:t>
            </a:r>
          </a:p>
        </p:txBody>
      </p:sp>
    </p:spTree>
    <p:extLst>
      <p:ext uri="{BB962C8B-B14F-4D97-AF65-F5344CB8AC3E}">
        <p14:creationId xmlns:p14="http://schemas.microsoft.com/office/powerpoint/2010/main" val="18589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CE621C-8350-48D8-A27B-49D4989404FD}"/>
              </a:ext>
            </a:extLst>
          </p:cNvPr>
          <p:cNvSpPr/>
          <p:nvPr/>
        </p:nvSpPr>
        <p:spPr>
          <a:xfrm>
            <a:off x="2286000" y="627534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R="0" lvl="1">
              <a:spcBef>
                <a:spcPts val="0"/>
              </a:spcBef>
              <a:spcAft>
                <a:spcPts val="0"/>
              </a:spcAft>
              <a:tabLst>
                <a:tab pos="914400" algn="l"/>
              </a:tabLst>
            </a:pPr>
            <a:r>
              <a:rPr lang="en-US" sz="12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2. Prove that A – B </a:t>
            </a:r>
            <a:r>
              <a:rPr lang="en-US" sz="1200" b="1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</a:t>
            </a:r>
            <a:r>
              <a:rPr lang="en-US" sz="12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 A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2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	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2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          SOLUTION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 </a:t>
            </a: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	Let x 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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A – B</a:t>
            </a: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	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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x 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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A and x 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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B	(by definition of A – B)</a:t>
            </a: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	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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x 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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A		(in particular)</a:t>
            </a: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	But x is an arbitrary element of A – B</a:t>
            </a: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	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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	A – B 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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A 		(proved)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9F6E26-EC4D-4B66-BE56-4254D6F28CF0}"/>
              </a:ext>
            </a:extLst>
          </p:cNvPr>
          <p:cNvSpPr/>
          <p:nvPr/>
        </p:nvSpPr>
        <p:spPr>
          <a:xfrm>
            <a:off x="2286000" y="2002651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R="0" lvl="1">
              <a:spcBef>
                <a:spcPts val="0"/>
              </a:spcBef>
              <a:spcAft>
                <a:spcPts val="0"/>
              </a:spcAft>
              <a:tabLst>
                <a:tab pos="914400" algn="l"/>
              </a:tabLst>
            </a:pPr>
            <a:r>
              <a:rPr lang="en-US" sz="12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   3. Prove that A – B </a:t>
            </a:r>
            <a:r>
              <a:rPr lang="en-US" sz="1200" b="1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</a:t>
            </a:r>
            <a:r>
              <a:rPr lang="en-US" sz="12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 A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2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	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2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	SOLUTION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 </a:t>
            </a: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	Let x 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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A – B</a:t>
            </a: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	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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x 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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A and x 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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B	(by definition of A – B)</a:t>
            </a: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	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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x 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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A		(in particular)</a:t>
            </a: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	But x is an arbitrary element of A – B</a:t>
            </a: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	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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A – B 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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A 		(proved)</a:t>
            </a:r>
          </a:p>
        </p:txBody>
      </p:sp>
    </p:spTree>
    <p:extLst>
      <p:ext uri="{BB962C8B-B14F-4D97-AF65-F5344CB8AC3E}">
        <p14:creationId xmlns:p14="http://schemas.microsoft.com/office/powerpoint/2010/main" val="384197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7D1878-E0D2-4CD6-BBB4-0BB980CAC002}"/>
              </a:ext>
            </a:extLst>
          </p:cNvPr>
          <p:cNvSpPr/>
          <p:nvPr/>
        </p:nvSpPr>
        <p:spPr>
          <a:xfrm>
            <a:off x="2286000" y="555526"/>
            <a:ext cx="4572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R="0" lvl="1">
              <a:spcBef>
                <a:spcPts val="0"/>
              </a:spcBef>
              <a:spcAft>
                <a:spcPts val="0"/>
              </a:spcAft>
              <a:tabLst>
                <a:tab pos="914400" algn="l"/>
              </a:tabLst>
            </a:pPr>
            <a:r>
              <a:rPr lang="en-US" sz="12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Prove that if A </a:t>
            </a:r>
            <a:r>
              <a:rPr lang="en-US" sz="1200" b="1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</a:t>
            </a:r>
            <a:r>
              <a:rPr lang="en-US" sz="12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 B and B </a:t>
            </a:r>
            <a:r>
              <a:rPr lang="en-US" sz="1200" b="1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</a:t>
            </a:r>
            <a:r>
              <a:rPr lang="en-US" sz="12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 C, then A </a:t>
            </a:r>
            <a:r>
              <a:rPr lang="en-US" sz="1200" b="1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</a:t>
            </a:r>
            <a:r>
              <a:rPr lang="en-US" sz="12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 C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	</a:t>
            </a:r>
            <a:r>
              <a:rPr lang="en-US" sz="1200" b="1" u="sng" dirty="0">
                <a:latin typeface="Times New Roman" panose="02020603050405020304" pitchFamily="18" charset="0"/>
                <a:ea typeface="MS Mincho" panose="02020609040205080304" pitchFamily="49" charset="-128"/>
              </a:rPr>
              <a:t>SOLUTION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	Suppose that A 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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B and B 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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C</a:t>
            </a: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	</a:t>
            </a:r>
            <a:r>
              <a:rPr lang="pt-BR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Consider x 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</a:t>
            </a:r>
            <a:r>
              <a:rPr lang="pt-BR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A 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pt-BR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	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</a:t>
            </a:r>
            <a:r>
              <a:rPr lang="pt-BR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x 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</a:t>
            </a:r>
            <a:r>
              <a:rPr lang="pt-BR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B	(as A 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</a:t>
            </a:r>
            <a:r>
              <a:rPr lang="pt-BR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B)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pt-BR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	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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x 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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C	 (as B 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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C)</a:t>
            </a: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	But x is an arbitrary element of A</a:t>
            </a: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	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Symbol" panose="05050102010706020507" pitchFamily="18" charset="2"/>
              </a:rPr>
              <a:t>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A 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C		(proved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398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F26003-44F4-4562-BF51-B0C1808884F8}"/>
              </a:ext>
            </a:extLst>
          </p:cNvPr>
          <p:cNvSpPr/>
          <p:nvPr/>
        </p:nvSpPr>
        <p:spPr>
          <a:xfrm>
            <a:off x="1403648" y="-213340"/>
            <a:ext cx="7344816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914400" algn="l"/>
              </a:tabLst>
            </a:pPr>
            <a:endParaRPr lang="en-US" sz="1200" b="1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914400" algn="l"/>
              </a:tabLst>
            </a:pPr>
            <a:endParaRPr lang="en-US" sz="1200" b="1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914400" algn="l"/>
              </a:tabLst>
            </a:pPr>
            <a:endParaRPr lang="en-US" sz="1200" b="1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R="0" lvl="1">
              <a:spcBef>
                <a:spcPts val="0"/>
              </a:spcBef>
              <a:spcAft>
                <a:spcPts val="0"/>
              </a:spcAft>
              <a:tabLst>
                <a:tab pos="914400" algn="l"/>
              </a:tabLst>
            </a:pPr>
            <a:r>
              <a:rPr lang="en-US" sz="12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Prove that A </a:t>
            </a:r>
            <a:r>
              <a:rPr lang="en-US" sz="1200" b="1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</a:t>
            </a:r>
            <a:r>
              <a:rPr lang="en-US" sz="12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 B </a:t>
            </a:r>
            <a:r>
              <a:rPr lang="en-US" sz="1200" b="1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iff</a:t>
            </a:r>
            <a:r>
              <a:rPr lang="en-US" sz="12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200" b="1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B</a:t>
            </a:r>
            <a:r>
              <a:rPr lang="en-US" sz="1200" baseline="300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c</a:t>
            </a:r>
            <a:r>
              <a:rPr lang="en-US" sz="12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200" b="1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</a:t>
            </a:r>
            <a:r>
              <a:rPr lang="en-US" sz="12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 A</a:t>
            </a:r>
            <a:r>
              <a:rPr lang="en-US" sz="12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c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2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	</a:t>
            </a:r>
            <a:r>
              <a:rPr lang="en-US" sz="1200" b="1" u="sng" dirty="0">
                <a:latin typeface="Times New Roman" panose="02020603050405020304" pitchFamily="18" charset="0"/>
                <a:ea typeface="MS Mincho" panose="02020609040205080304" pitchFamily="49" charset="-128"/>
              </a:rPr>
              <a:t>SOLUTION</a:t>
            </a:r>
            <a:r>
              <a:rPr lang="en-US" sz="12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: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	Suppose A 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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B		{To prove </a:t>
            </a:r>
            <a:r>
              <a:rPr lang="en-US" sz="12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B</a:t>
            </a:r>
            <a:r>
              <a:rPr lang="en-US" sz="1200" baseline="300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c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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A</a:t>
            </a:r>
            <a:r>
              <a:rPr lang="en-US" sz="12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c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}</a:t>
            </a: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	Let x 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</a:t>
            </a:r>
            <a:r>
              <a:rPr lang="en-US" sz="12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B</a:t>
            </a:r>
            <a:r>
              <a:rPr lang="en-US" sz="1200" baseline="300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c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	 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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	 x 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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B		(by definition of </a:t>
            </a:r>
            <a:r>
              <a:rPr lang="en-US" sz="12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B</a:t>
            </a:r>
            <a:r>
              <a:rPr lang="en-US" sz="1200" baseline="300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c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)</a:t>
            </a: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	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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	 x 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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A		</a:t>
            </a: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	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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	x 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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A</a:t>
            </a:r>
            <a:r>
              <a:rPr lang="en-US" sz="12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c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		 (by definition of A</a:t>
            </a:r>
            <a:r>
              <a:rPr lang="en-US" sz="12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c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)</a:t>
            </a: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Now we know that implication and its </a:t>
            </a:r>
            <a:r>
              <a:rPr lang="en-US" sz="12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contrapositivity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are logically equivalent and the contrapositive statement of   if x 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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A then x 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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B  is: if x 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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B then x 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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A which is the definition of the A</a:t>
            </a:r>
            <a:r>
              <a:rPr lang="en-US" sz="12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</a:t>
            </a:r>
            <a:r>
              <a:rPr lang="en-US" sz="12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B. Thus if we show for any two sets A and B, if x 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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B then x 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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A</a:t>
            </a:r>
            <a:r>
              <a:rPr lang="en-US" sz="12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it means that </a:t>
            </a: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	A</a:t>
            </a:r>
            <a:r>
              <a:rPr lang="en-US" sz="12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</a:t>
            </a:r>
            <a:r>
              <a:rPr lang="en-US" sz="12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B.</a:t>
            </a:r>
            <a:r>
              <a:rPr lang="en-US" sz="12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Hence</a:t>
            </a: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	But x is an arbitrary element of </a:t>
            </a:r>
            <a:r>
              <a:rPr lang="en-US" sz="12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B</a:t>
            </a:r>
            <a:r>
              <a:rPr lang="en-US" sz="1200" baseline="300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c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	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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B</a:t>
            </a:r>
            <a:r>
              <a:rPr lang="en-US" sz="1200" baseline="300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c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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A</a:t>
            </a:r>
            <a:r>
              <a:rPr lang="en-US" sz="12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c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		 </a:t>
            </a: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	Conversely, </a:t>
            </a: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	Suppose </a:t>
            </a:r>
            <a:r>
              <a:rPr lang="en-US" sz="12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B</a:t>
            </a:r>
            <a:r>
              <a:rPr lang="en-US" sz="1200" baseline="300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c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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A</a:t>
            </a:r>
            <a:r>
              <a:rPr lang="en-US" sz="12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c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		{To prove A 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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B}</a:t>
            </a: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	Let x 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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A</a:t>
            </a: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	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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	 x 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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A</a:t>
            </a:r>
            <a:r>
              <a:rPr lang="en-US" sz="12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c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		(by definition of A</a:t>
            </a:r>
            <a:r>
              <a:rPr lang="en-US" sz="12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c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)</a:t>
            </a: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	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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	 x 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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B</a:t>
            </a:r>
            <a:r>
              <a:rPr lang="en-US" sz="1200" baseline="300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c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		(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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B</a:t>
            </a:r>
            <a:r>
              <a:rPr lang="en-US" sz="1200" baseline="300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c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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A</a:t>
            </a:r>
            <a:r>
              <a:rPr lang="en-US" sz="12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c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)</a:t>
            </a: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    	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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   x 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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B			 (by definition of </a:t>
            </a:r>
            <a:r>
              <a:rPr lang="en-US" sz="12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B</a:t>
            </a:r>
            <a:r>
              <a:rPr lang="en-US" sz="1200" baseline="300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c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)</a:t>
            </a: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	But x is an arbitrary element of A.</a:t>
            </a: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    	 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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A 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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B			 (proved)</a:t>
            </a:r>
          </a:p>
        </p:txBody>
      </p:sp>
    </p:spTree>
    <p:extLst>
      <p:ext uri="{BB962C8B-B14F-4D97-AF65-F5344CB8AC3E}">
        <p14:creationId xmlns:p14="http://schemas.microsoft.com/office/powerpoint/2010/main" val="221203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87624" y="1016356"/>
            <a:ext cx="7128792" cy="2766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800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Explain the following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De’morgan’s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Law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 identities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7704" y="699542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/>
              <a:t>Review Questions</a:t>
            </a:r>
          </a:p>
        </p:txBody>
      </p:sp>
    </p:spTree>
    <p:extLst>
      <p:ext uri="{BB962C8B-B14F-4D97-AF65-F5344CB8AC3E}">
        <p14:creationId xmlns:p14="http://schemas.microsoft.com/office/powerpoint/2010/main" val="869158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306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E12B66-565E-4808-BDB5-0E29366346B9}"/>
              </a:ext>
            </a:extLst>
          </p:cNvPr>
          <p:cNvSpPr/>
          <p:nvPr/>
        </p:nvSpPr>
        <p:spPr>
          <a:xfrm>
            <a:off x="2195736" y="843558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Learning Outcomes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FFA929-DB00-456D-816E-0C83057F3DA7}"/>
              </a:ext>
            </a:extLst>
          </p:cNvPr>
          <p:cNvSpPr/>
          <p:nvPr/>
        </p:nvSpPr>
        <p:spPr>
          <a:xfrm>
            <a:off x="2286000" y="1406154"/>
            <a:ext cx="6102424" cy="2311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completing this lecture satisfactorily, a student will: </a:t>
            </a:r>
          </a:p>
          <a:p>
            <a:pPr marL="0" marR="0" lvl="0" indent="0" algn="l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 Be able to specify and manipulate basic mathematical objects such as sets,</a:t>
            </a:r>
          </a:p>
          <a:p>
            <a:pPr marL="0" marR="0" lvl="0" indent="0" algn="l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functions, and relations and will also be able to verify simple mathematical </a:t>
            </a:r>
          </a:p>
          <a:p>
            <a:pPr marL="0" marR="0" lvl="0" indent="0" algn="l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properties that these objects possess.</a:t>
            </a:r>
          </a:p>
          <a:p>
            <a:pPr marL="0" marR="0" lvl="0" indent="0" algn="l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 Gain experience in using various techniques of mathematical induction (weak, </a:t>
            </a:r>
          </a:p>
          <a:p>
            <a:pPr marL="0" marR="0" lvl="0" indent="0" algn="l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strong and structural induction) to prove simple mathematical properties of a </a:t>
            </a:r>
          </a:p>
          <a:p>
            <a:pPr marL="0" marR="0" lvl="0" indent="0" algn="l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variety of discrete structures.</a:t>
            </a:r>
          </a:p>
        </p:txBody>
      </p:sp>
    </p:spTree>
    <p:extLst>
      <p:ext uri="{BB962C8B-B14F-4D97-AF65-F5344CB8AC3E}">
        <p14:creationId xmlns:p14="http://schemas.microsoft.com/office/powerpoint/2010/main" val="2444824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74FC3D-CC53-45CB-AAE2-4E56066281E2}"/>
              </a:ext>
            </a:extLst>
          </p:cNvPr>
          <p:cNvSpPr/>
          <p:nvPr/>
        </p:nvSpPr>
        <p:spPr>
          <a:xfrm>
            <a:off x="1259632" y="-145688"/>
            <a:ext cx="756084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 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 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br>
              <a:rPr lang="en-US" sz="1200" b="1" u="sng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</a:b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 </a:t>
            </a:r>
            <a:r>
              <a:rPr lang="en-US" b="1" kern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Lecture - 1</a:t>
            </a:r>
            <a:endParaRPr lang="en-US" sz="1200" b="1" kern="16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R="0" lvl="0" algn="ctr"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en-US" sz="1600" b="1" u="sng" kern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Set theory</a:t>
            </a:r>
            <a:endParaRPr lang="en-US" sz="2000" b="1" u="sng" kern="1600" dirty="0">
              <a:latin typeface="Arial" panose="020B0604020202020204" pitchFamily="34" charset="0"/>
              <a:ea typeface="MS Mincho" panose="02020609040205080304" pitchFamily="49" charset="-128"/>
            </a:endParaRPr>
          </a:p>
          <a:p>
            <a:r>
              <a:rPr lang="en-US" sz="14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 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	A well defined collection of {distinct} objects is called a set.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	The objects are called the elements or members of the set.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	Sets are denoted by capital letters A, B, C …, X, Y, Z.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	The elements of a set are represented by lower case letters </a:t>
            </a: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			a, b, c, … , x, y, z.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	If an object x is a member of a set A we write x €A, which 	</a:t>
            </a:r>
            <a:r>
              <a:rPr lang="en-US" sz="1200">
                <a:latin typeface="Times New Roman" panose="02020603050405020304" pitchFamily="18" charset="0"/>
                <a:ea typeface="MS Mincho" panose="02020609040205080304" pitchFamily="49" charset="-128"/>
              </a:rPr>
              <a:t>reads “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x belongs to A” or “x is in A” or “x is an element of A</a:t>
            </a:r>
            <a:r>
              <a:rPr lang="en-US" sz="1200">
                <a:latin typeface="Times New Roman" panose="02020603050405020304" pitchFamily="18" charset="0"/>
                <a:ea typeface="MS Mincho" panose="02020609040205080304" pitchFamily="49" charset="-128"/>
              </a:rPr>
              <a:t>”, otherwise 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we write x €A, which reads “x does not belong to A” </a:t>
            </a:r>
            <a:r>
              <a:rPr lang="en-US" sz="1200">
                <a:latin typeface="Times New Roman" panose="02020603050405020304" pitchFamily="18" charset="0"/>
                <a:ea typeface="MS Mincho" panose="02020609040205080304" pitchFamily="49" charset="-128"/>
              </a:rPr>
              <a:t>or “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x is not in A” or “x is not an element of A”.</a:t>
            </a:r>
          </a:p>
          <a:p>
            <a:r>
              <a:rPr lang="en-US" sz="12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TABULAR FORM</a:t>
            </a:r>
            <a:endParaRPr lang="en-US" sz="1200" b="1" u="sng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	Listing all the elements of a set, separated by commas and enclosed within braces 	or curly brackets{}.</a:t>
            </a:r>
          </a:p>
          <a:p>
            <a:r>
              <a:rPr lang="en-US" sz="12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endParaRPr lang="en-US" sz="1200" b="1" u="sng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			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In the following examples we write the sets in Tabular Form.</a:t>
            </a: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			A = {1, 2, 3, 4, 5}	is the set of first five </a:t>
            </a:r>
            <a:r>
              <a:rPr lang="en-US" sz="12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Natural Numbers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.</a:t>
            </a: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			B = {2, 4, 6, 8, …, 50} is the set of </a:t>
            </a:r>
            <a:r>
              <a:rPr lang="en-US" sz="12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Even numbers 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up to 50.	</a:t>
            </a: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			C = {1, 3, 5, 7, 9, …} is the set of </a:t>
            </a:r>
            <a:r>
              <a:rPr lang="en-US" sz="12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positive odd numbers.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1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NOTE</a:t>
            </a:r>
            <a:endParaRPr lang="en-US" sz="1100" b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		The symbol “…” is called an ellipsis. It is a 	short for “and so forth.”</a:t>
            </a:r>
            <a:endParaRPr lang="en-US" sz="12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2888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F2D533-3CCB-45D4-B3B7-8FCCA30ED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558" y="801188"/>
            <a:ext cx="5506883" cy="354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34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DAB55F-39EC-4ECD-A171-535A71EBD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558" y="529412"/>
            <a:ext cx="5506883" cy="405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246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47F351-47D1-448B-8F74-F15389988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558" y="591586"/>
            <a:ext cx="5506883" cy="396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313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4BBEF6-ED2C-40B4-A7FF-FF96BCF694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558" y="396429"/>
            <a:ext cx="5506883" cy="419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939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47E738-67FC-4EE2-8020-0B54A366D75F}"/>
              </a:ext>
            </a:extLst>
          </p:cNvPr>
          <p:cNvSpPr/>
          <p:nvPr/>
        </p:nvSpPr>
        <p:spPr>
          <a:xfrm>
            <a:off x="1763688" y="771550"/>
            <a:ext cx="18817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u="sng" dirty="0">
                <a:latin typeface="Times New Roman" panose="02020603050405020304" pitchFamily="18" charset="0"/>
                <a:ea typeface="MS Mincho" panose="02020609040205080304" pitchFamily="49" charset="-128"/>
              </a:rPr>
              <a:t>SET IDENTITIES:</a:t>
            </a:r>
            <a:endParaRPr lang="en-US" sz="16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43739D-7574-4038-8E61-72B27D8A5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194790"/>
            <a:ext cx="8064896" cy="324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71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1C9F5C9-D113-4ADE-9E53-FCAF48453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1906255"/>
            <a:ext cx="6984776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143000" algn="l"/>
              </a:tabLst>
            </a:pPr>
            <a:r>
              <a:rPr lang="en-US" altLang="ja-JP" sz="1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7.	</a:t>
            </a:r>
            <a:r>
              <a:rPr kumimoji="0" lang="en-US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Double Complement Law</a:t>
            </a:r>
            <a:endParaRPr kumimoji="0" lang="en-US" altLang="ja-JP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43000" algn="l"/>
              </a:tabLst>
            </a:pPr>
            <a:r>
              <a:rPr kumimoji="0" lang="en-US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		(A</a:t>
            </a:r>
            <a:r>
              <a:rPr kumimoji="0" lang="en-US" altLang="ja-JP" sz="14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</a:t>
            </a:r>
            <a:r>
              <a:rPr kumimoji="0" lang="en-US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</a:t>
            </a:r>
            <a:r>
              <a:rPr kumimoji="0" lang="en-US" altLang="ja-JP" sz="14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c</a:t>
            </a:r>
            <a:r>
              <a:rPr kumimoji="0" lang="en-US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= A</a:t>
            </a:r>
            <a:endParaRPr kumimoji="0" lang="en-US" altLang="ja-JP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43000" algn="l"/>
              </a:tabLst>
            </a:pPr>
            <a:r>
              <a:rPr lang="en-US" altLang="ja-JP" sz="1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   8.</a:t>
            </a:r>
            <a:r>
              <a:rPr kumimoji="0" lang="en-US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</a:t>
            </a:r>
            <a:r>
              <a:rPr kumimoji="0" lang="en-US" altLang="ja-JP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DeMorgan’s</a:t>
            </a:r>
            <a:r>
              <a:rPr kumimoji="0" lang="en-US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Laws</a:t>
            </a:r>
            <a:endParaRPr kumimoji="0" lang="en-US" altLang="ja-JP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43000" algn="l"/>
              </a:tabLst>
            </a:pPr>
            <a:r>
              <a:rPr kumimoji="0" lang="en-US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43000" algn="l"/>
              </a:tabLst>
            </a:pPr>
            <a:r>
              <a:rPr lang="en-US" altLang="ja-JP" sz="1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                  </a:t>
            </a:r>
            <a:r>
              <a:rPr kumimoji="0" lang="en-US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a.  (A </a:t>
            </a:r>
            <a:r>
              <a:rPr kumimoji="0" lang="en-US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kumimoji="0" lang="en-US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B)</a:t>
            </a:r>
            <a:r>
              <a:rPr kumimoji="0" lang="en-US" altLang="ja-JP" sz="14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Symbol" panose="05050102010706020507" pitchFamily="18" charset="2"/>
              </a:rPr>
              <a:t> = A</a:t>
            </a:r>
            <a:r>
              <a:rPr kumimoji="0" lang="en-US" altLang="ja-JP" sz="14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Symbol" panose="05050102010706020507" pitchFamily="18" charset="2"/>
              </a:rPr>
              <a:t> </a:t>
            </a:r>
            <a:r>
              <a:rPr kumimoji="0" lang="en-US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altLang="ja-JP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0" lang="en-US" altLang="ja-JP" sz="1400" b="0" i="0" u="none" strike="noStrike" cap="none" normalizeH="0" baseline="30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Symbol" panose="05050102010706020507" pitchFamily="18" charset="2"/>
              </a:rPr>
              <a:t>	b. (A </a:t>
            </a:r>
            <a:r>
              <a:rPr kumimoji="0" lang="en-US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B)</a:t>
            </a:r>
            <a:r>
              <a:rPr kumimoji="0" lang="en-US" altLang="ja-JP" sz="14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Symbol" panose="05050102010706020507" pitchFamily="18" charset="2"/>
              </a:rPr>
              <a:t> = A</a:t>
            </a:r>
            <a:r>
              <a:rPr kumimoji="0" lang="en-US" altLang="ja-JP" sz="14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Symbol" panose="05050102010706020507" pitchFamily="18" charset="2"/>
              </a:rPr>
              <a:t> </a:t>
            </a:r>
            <a:r>
              <a:rPr kumimoji="0" lang="en-US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kumimoji="0" lang="en-US" altLang="ja-JP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0" lang="en-US" altLang="ja-JP" sz="1400" b="0" i="0" u="none" strike="noStrike" cap="none" normalizeH="0" baseline="30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endParaRPr kumimoji="0" lang="en-US" altLang="ja-JP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4260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1903</TotalTime>
  <Words>217</Words>
  <Application>Microsoft Office PowerPoint</Application>
  <PresentationFormat>On-screen Show (16:9)</PresentationFormat>
  <Paragraphs>112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Times New Roman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Dr Rizwan Tirmizi</cp:lastModifiedBy>
  <cp:revision>132</cp:revision>
  <dcterms:created xsi:type="dcterms:W3CDTF">2016-12-05T23:26:54Z</dcterms:created>
  <dcterms:modified xsi:type="dcterms:W3CDTF">2020-05-13T01:07:13Z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3556737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S8.2.1</vt:lpwstr>
  </property>
</Properties>
</file>