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77" r:id="rId5"/>
    <p:sldId id="28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8" r:id="rId16"/>
    <p:sldId id="271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4660"/>
  </p:normalViewPr>
  <p:slideViewPr>
    <p:cSldViewPr>
      <p:cViewPr varScale="1">
        <p:scale>
          <a:sx n="90" d="100"/>
          <a:sy n="90" d="100"/>
        </p:scale>
        <p:origin x="82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875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5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595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5552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83518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42902" y="45594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879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-23339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5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nrica.com/vustuff/MTH202/MTH202_handouts_1_45.pd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08520" y="1779662"/>
            <a:ext cx="9144000" cy="522725"/>
          </a:xfrm>
        </p:spPr>
        <p:txBody>
          <a:bodyPr/>
          <a:lstStyle/>
          <a:p>
            <a:r>
              <a:rPr lang="en-US" sz="2000" u="sng" dirty="0"/>
              <a:t>Diagrammatic representation of sets by Venn diagram</a:t>
            </a:r>
          </a:p>
          <a:p>
            <a:pPr algn="l"/>
            <a:r>
              <a:rPr lang="en-US" altLang="ko-KR" sz="1600" dirty="0">
                <a:ea typeface="맑은 고딕" pitchFamily="50" charset="-127"/>
              </a:rPr>
              <a:t>                      LECTURE 2</a:t>
            </a:r>
            <a:endParaRPr lang="en-US" altLang="ko-KR" sz="1400" dirty="0">
              <a:ea typeface="맑은 고딕" pitchFamily="50" charset="-127"/>
            </a:endParaRPr>
          </a:p>
          <a:p>
            <a:pPr lvl="0"/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D77F4E-A8F4-4771-8053-CA46F3FDE4EF}"/>
              </a:ext>
            </a:extLst>
          </p:cNvPr>
          <p:cNvSpPr/>
          <p:nvPr/>
        </p:nvSpPr>
        <p:spPr>
          <a:xfrm>
            <a:off x="86880" y="4299942"/>
            <a:ext cx="1358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Adapted from :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0CA86-1984-4BAD-A11F-A9CAE99C6AB2}"/>
              </a:ext>
            </a:extLst>
          </p:cNvPr>
          <p:cNvSpPr/>
          <p:nvPr/>
        </p:nvSpPr>
        <p:spPr>
          <a:xfrm>
            <a:off x="1331640" y="4299942"/>
            <a:ext cx="5886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https://www.genrica.com/vustuff/MTH202/MTH202_handouts_1_45.pdf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D3D1-E3C6-4729-94FA-54B57E6A9C97}"/>
              </a:ext>
            </a:extLst>
          </p:cNvPr>
          <p:cNvSpPr/>
          <p:nvPr/>
        </p:nvSpPr>
        <p:spPr>
          <a:xfrm>
            <a:off x="1763688" y="771550"/>
            <a:ext cx="974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Exercise</a:t>
            </a:r>
            <a:r>
              <a:rPr lang="en-US" sz="1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: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29B6DB-AF9B-4DBB-8A8B-6E99576664C5}"/>
              </a:ext>
            </a:extLst>
          </p:cNvPr>
          <p:cNvSpPr/>
          <p:nvPr/>
        </p:nvSpPr>
        <p:spPr>
          <a:xfrm>
            <a:off x="2286000" y="1218114"/>
            <a:ext cx="53103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A number of computer users are surveyed to find out if they have a printer, modem or scanner. Draw separate Venn  diagrams and shade the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areas, which represent the following configurations.</a:t>
            </a:r>
          </a:p>
          <a:p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  <a:tabLst>
                <a:tab pos="1943100" algn="l"/>
              </a:tabLs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modem and printer but no scanner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  <a:tabLst>
                <a:tab pos="1943100" algn="l"/>
              </a:tabLs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scanner but no printer and no modem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  <a:tabLst>
                <a:tab pos="1943100" algn="l"/>
              </a:tabLs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scanner or printer but no modem.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  <a:tabLst>
                <a:tab pos="1943100" algn="l"/>
              </a:tabLs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no modem and no printer.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9438A-99AA-49A2-97FB-91E7971FF4AF}"/>
              </a:ext>
            </a:extLst>
          </p:cNvPr>
          <p:cNvSpPr/>
          <p:nvPr/>
        </p:nvSpPr>
        <p:spPr>
          <a:xfrm>
            <a:off x="2286000" y="301831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SOLUTION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Let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P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represent the set of computer users having printer.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M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represent the set of computer users having modem.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represent the set of computer users having scanner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3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314D67-6F76-469C-AD3C-88BAACA46048}"/>
              </a:ext>
            </a:extLst>
          </p:cNvPr>
          <p:cNvSpPr/>
          <p:nvPr/>
        </p:nvSpPr>
        <p:spPr>
          <a:xfrm>
            <a:off x="2286000" y="6995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)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Modem and printer but no Scanner is shaded.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BD5FD3-4145-4550-87DA-6EAD9EC38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56" y="1347614"/>
            <a:ext cx="2171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FACDD3-222D-4705-81FE-E8F69BD4F283}"/>
              </a:ext>
            </a:extLst>
          </p:cNvPr>
          <p:cNvSpPr/>
          <p:nvPr/>
        </p:nvSpPr>
        <p:spPr>
          <a:xfrm>
            <a:off x="2304256" y="250148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      (ii)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Scanner but no printer and no modem is shaded.</a:t>
            </a:r>
            <a:endParaRPr lang="en-US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73533F25-6171-4BCB-8DFC-34CEE8F4E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240" y="3341092"/>
            <a:ext cx="18288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96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021D09-C7D4-4768-8D21-DEDF623FBBAB}"/>
              </a:ext>
            </a:extLst>
          </p:cNvPr>
          <p:cNvSpPr/>
          <p:nvPr/>
        </p:nvSpPr>
        <p:spPr>
          <a:xfrm>
            <a:off x="2286000" y="7715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(iii)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scanner or printer but no modem is shaded.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79309D-4788-4009-8285-01BDE6EE0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080" y="1491630"/>
            <a:ext cx="2286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34738-CB5C-44E1-A9D7-A275E9F3E028}"/>
              </a:ext>
            </a:extLst>
          </p:cNvPr>
          <p:cNvSpPr/>
          <p:nvPr/>
        </p:nvSpPr>
        <p:spPr>
          <a:xfrm>
            <a:off x="1907704" y="278951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(iv)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 	no modem and no printer is shaded.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B8E7627B-7096-4F04-BE16-4A0BC745C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06874"/>
            <a:ext cx="2057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39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1760" y="9155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Questions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1760" y="1635646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you explain Van diagram for Union , Intersection.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Van Diagram for compliment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9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E12B66-565E-4808-BDB5-0E29366346B9}"/>
              </a:ext>
            </a:extLst>
          </p:cNvPr>
          <p:cNvSpPr/>
          <p:nvPr/>
        </p:nvSpPr>
        <p:spPr>
          <a:xfrm>
            <a:off x="2195736" y="843558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Learning Outcomes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FFA929-DB00-456D-816E-0C83057F3DA7}"/>
              </a:ext>
            </a:extLst>
          </p:cNvPr>
          <p:cNvSpPr/>
          <p:nvPr/>
        </p:nvSpPr>
        <p:spPr>
          <a:xfrm>
            <a:off x="2286000" y="1406154"/>
            <a:ext cx="6102424" cy="2311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completing this lecture satisfactorily, a student will: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 Be able to specify and manipulate basic mathematical objects such as sets,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functions, and relations and will also be able to verify simple mathematical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properties that these objects possess.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 Gain experience in using various techniques of mathematical induction (weak,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strong and structural induction) to prove simple mathematical properties of 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variety of discrete structures.</a:t>
            </a:r>
          </a:p>
        </p:txBody>
      </p:sp>
    </p:spTree>
    <p:extLst>
      <p:ext uri="{BB962C8B-B14F-4D97-AF65-F5344CB8AC3E}">
        <p14:creationId xmlns:p14="http://schemas.microsoft.com/office/powerpoint/2010/main" val="244482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249DB5-B449-4FB3-B252-A8A378C04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942955"/>
            <a:ext cx="5506883" cy="325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9C08AC-7274-440A-AB80-7B19A2C53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976491"/>
            <a:ext cx="5506883" cy="3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9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FDAE2E-3C11-4198-B184-EB0FB2E3B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699542"/>
            <a:ext cx="5506883" cy="10762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6F60C6-EFA4-48CA-9482-4979A8E11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558" y="1779662"/>
            <a:ext cx="5506883" cy="713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4F5E36-A21B-4742-96CE-0A4F627345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3222" y="2619116"/>
            <a:ext cx="1104762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B4BC8B-9404-4C92-8005-736B3799C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1020698"/>
            <a:ext cx="5506883" cy="310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2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B7DF71-22E8-44BF-A364-331EF694D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968869"/>
            <a:ext cx="5506883" cy="320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7C60AC-BCC7-42EE-97E7-8B19DD949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1064143"/>
            <a:ext cx="5506883" cy="301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7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B13E6D-60D1-4AA4-8687-0DE0E22CA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651799"/>
            <a:ext cx="5506883" cy="38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242</Words>
  <Application>Microsoft Office PowerPoint</Application>
  <PresentationFormat>On-screen Show (16:9)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Dr Rizwan Tirmizi</cp:lastModifiedBy>
  <cp:revision>130</cp:revision>
  <dcterms:created xsi:type="dcterms:W3CDTF">2016-12-05T23:26:54Z</dcterms:created>
  <dcterms:modified xsi:type="dcterms:W3CDTF">2020-04-30T11:58:51Z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3556737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S8.2.1</vt:lpwstr>
  </property>
</Properties>
</file>