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84" r:id="rId5"/>
    <p:sldId id="309" r:id="rId6"/>
    <p:sldId id="285" r:id="rId7"/>
    <p:sldId id="286" r:id="rId8"/>
    <p:sldId id="287" r:id="rId9"/>
    <p:sldId id="288" r:id="rId10"/>
    <p:sldId id="293" r:id="rId11"/>
    <p:sldId id="296" r:id="rId12"/>
    <p:sldId id="295" r:id="rId13"/>
    <p:sldId id="294" r:id="rId14"/>
    <p:sldId id="289" r:id="rId15"/>
    <p:sldId id="290" r:id="rId16"/>
    <p:sldId id="308" r:id="rId17"/>
    <p:sldId id="271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94660"/>
  </p:normalViewPr>
  <p:slideViewPr>
    <p:cSldViewPr>
      <p:cViewPr varScale="1">
        <p:scale>
          <a:sx n="90" d="100"/>
          <a:sy n="90" d="100"/>
        </p:scale>
        <p:origin x="82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627534"/>
            <a:ext cx="5796136" cy="10520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050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627533"/>
            <a:ext cx="3294112" cy="11155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11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2700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627533"/>
            <a:ext cx="1728192" cy="26997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151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8757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560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384377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699644" y="699542"/>
            <a:ext cx="3744416" cy="3744416"/>
          </a:xfrm>
          <a:prstGeom prst="ellipse">
            <a:avLst/>
          </a:prstGeom>
          <a:solidFill>
            <a:schemeClr val="tx2">
              <a:lumMod val="75000"/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5958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55552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1203598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483518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1131590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42902" y="45594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8798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 lIns="72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0800000">
            <a:off x="-23339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10800000">
            <a:off x="-36511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15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56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-36511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enrica.com/vustuff/MTH202/MTH202_handouts_1_45.pdf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emf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08520" y="1779662"/>
            <a:ext cx="9144000" cy="522725"/>
          </a:xfrm>
        </p:spPr>
        <p:txBody>
          <a:bodyPr/>
          <a:lstStyle/>
          <a:p>
            <a:r>
              <a:rPr lang="en-US" sz="2800" u="sng" dirty="0"/>
              <a:t>Mathematical Logic and Reasoning</a:t>
            </a:r>
          </a:p>
          <a:p>
            <a:pPr algn="l"/>
            <a:r>
              <a:rPr lang="en-US" altLang="ko-KR" sz="1600" dirty="0">
                <a:ea typeface="맑은 고딕" pitchFamily="50" charset="-127"/>
              </a:rPr>
              <a:t>                           LECTURE 3</a:t>
            </a:r>
            <a:endParaRPr lang="en-US" altLang="ko-KR" sz="1400" dirty="0">
              <a:ea typeface="맑은 고딕" pitchFamily="50" charset="-127"/>
            </a:endParaRPr>
          </a:p>
          <a:p>
            <a:pPr lvl="0"/>
            <a:endParaRPr lang="en-US" altLang="ko-K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54B823-E6E1-4ECF-81C0-E533D6881959}"/>
              </a:ext>
            </a:extLst>
          </p:cNvPr>
          <p:cNvSpPr/>
          <p:nvPr/>
        </p:nvSpPr>
        <p:spPr>
          <a:xfrm>
            <a:off x="35496" y="4299942"/>
            <a:ext cx="13580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>
                <a:solidFill>
                  <a:prstClr val="black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Adapted from :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9C2835-68C0-41A1-8E13-7E25FD3DDEA5}"/>
              </a:ext>
            </a:extLst>
          </p:cNvPr>
          <p:cNvSpPr/>
          <p:nvPr/>
        </p:nvSpPr>
        <p:spPr>
          <a:xfrm>
            <a:off x="1403648" y="4299942"/>
            <a:ext cx="5832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prstClr val="black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https://www.genrica.com/vustuff/MTH202/MTH202_handouts_1_45.pdf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4D1C48-A59A-44C1-80DC-0E2241653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762" y="1644211"/>
            <a:ext cx="3590476" cy="16476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E4194A-0678-4A3A-AFFA-48C4ABA29D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8558" y="987574"/>
            <a:ext cx="5506883" cy="35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5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6B383F-2965-4AF6-B059-DFE584D18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558" y="843558"/>
            <a:ext cx="5506883" cy="9115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DD9D93-F50B-4AE7-A17E-384C758FBC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8558" y="1779662"/>
            <a:ext cx="5506883" cy="5381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35E0D1-027A-4C7A-A9BE-0480175EFD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5809" y="2499742"/>
            <a:ext cx="4352381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8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6A8A0B-84FA-4B9A-8816-9F913AF74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558" y="771550"/>
            <a:ext cx="5506883" cy="9009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1748A8-DCBE-4CB2-A76E-B401180141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8558" y="1779662"/>
            <a:ext cx="5506883" cy="3628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2CA0A7-7B89-4DCC-A1D3-047F0A5D0C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5809" y="2283718"/>
            <a:ext cx="3552381" cy="1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1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4EA7DF-AE1A-432B-ADA9-F9A1ABCC0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558" y="699542"/>
            <a:ext cx="5506883" cy="9237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69636C-AE04-4ED9-90C3-2316D2840D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1524" y="1945949"/>
            <a:ext cx="2180952" cy="1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0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9712" y="98757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Review 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9712" y="1779662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you explain Compound Statements</a:t>
            </a:r>
          </a:p>
          <a:p>
            <a:r>
              <a:rPr lang="en-US" dirty="0"/>
              <a:t>Write down from symbolic to English </a:t>
            </a:r>
            <a:r>
              <a:rPr lang="en-US" dirty="0" err="1"/>
              <a:t>Ttranslation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03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0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983E3D-D102-43A9-8A98-F141E8C189A7}"/>
              </a:ext>
            </a:extLst>
          </p:cNvPr>
          <p:cNvSpPr/>
          <p:nvPr/>
        </p:nvSpPr>
        <p:spPr>
          <a:xfrm>
            <a:off x="1979712" y="771550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Learning Outcomes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E24F6-1D16-4BAA-AAC3-BC6C536C3DEB}"/>
              </a:ext>
            </a:extLst>
          </p:cNvPr>
          <p:cNvSpPr/>
          <p:nvPr/>
        </p:nvSpPr>
        <p:spPr>
          <a:xfrm>
            <a:off x="2286000" y="1223455"/>
            <a:ext cx="6318448" cy="2769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completing this lecture satisfactorily, a student will: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 Be able to construct simple mathematical proofs and possess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the ability to verify them.  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substantial experience to comprehend formal logical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arguments.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 Be skillful in expressing mathematical properties formally via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the formal language of propositional logic and predicate logic. </a:t>
            </a:r>
          </a:p>
        </p:txBody>
      </p:sp>
    </p:spTree>
    <p:extLst>
      <p:ext uri="{BB962C8B-B14F-4D97-AF65-F5344CB8AC3E}">
        <p14:creationId xmlns:p14="http://schemas.microsoft.com/office/powerpoint/2010/main" val="2196714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D5230B-16A4-4D6E-B0E7-C90E0B992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558" y="604156"/>
            <a:ext cx="5506883" cy="5274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42840D-F7F2-415A-80A7-AEE99940CB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95" y="1131590"/>
            <a:ext cx="5523809" cy="2333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B3368B-67DE-48FB-8105-DD9D79C9EC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8558" y="3575352"/>
            <a:ext cx="5506883" cy="101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1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90A048-013E-4F81-B806-593041855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558" y="960485"/>
            <a:ext cx="5506883" cy="322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0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5A66BD-531A-4F07-A8E4-E9AF25EA6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443" y="1139599"/>
            <a:ext cx="5793113" cy="286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6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C367D1-7E06-455E-8729-31EBDB7BA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558" y="1314902"/>
            <a:ext cx="5506883" cy="251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1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FBBE68-0EB8-4D8F-B1DE-793F2760B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558" y="738738"/>
            <a:ext cx="5506883" cy="1768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496ABA-AB8C-4327-8090-2FB14B5DA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6" y="1114607"/>
            <a:ext cx="5152381" cy="29142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991365-562C-4263-B6E9-257B441E77A2}"/>
              </a:ext>
            </a:extLst>
          </p:cNvPr>
          <p:cNvSpPr txBox="1"/>
          <p:nvPr/>
        </p:nvSpPr>
        <p:spPr>
          <a:xfrm>
            <a:off x="5436096" y="1707654"/>
            <a:ext cx="624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Tide</a:t>
            </a:r>
          </a:p>
        </p:txBody>
      </p:sp>
    </p:spTree>
    <p:extLst>
      <p:ext uri="{BB962C8B-B14F-4D97-AF65-F5344CB8AC3E}">
        <p14:creationId xmlns:p14="http://schemas.microsoft.com/office/powerpoint/2010/main" val="122649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AFB2E3-F41E-475B-9773-C7F8552AA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558" y="1221916"/>
            <a:ext cx="5506883" cy="269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0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B8F83F-33DC-4F7A-A547-A438A5A83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558" y="630208"/>
            <a:ext cx="5506883" cy="14374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C60495-8BE9-4308-8C17-4EA69FCFEF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8558" y="2049090"/>
            <a:ext cx="5506883" cy="246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9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2230</TotalTime>
  <Words>105</Words>
  <Application>Microsoft Office PowerPoint</Application>
  <PresentationFormat>On-screen Show (16:9)</PresentationFormat>
  <Paragraphs>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Dr Rizwan Tirmizi</cp:lastModifiedBy>
  <cp:revision>142</cp:revision>
  <dcterms:created xsi:type="dcterms:W3CDTF">2016-12-05T23:26:54Z</dcterms:created>
  <dcterms:modified xsi:type="dcterms:W3CDTF">2020-05-13T02:51:38Z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3556737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S8.2.1</vt:lpwstr>
  </property>
</Properties>
</file>