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99" autoAdjust="0"/>
    <p:restoredTop sz="86438"/>
  </p:normalViewPr>
  <p:slideViewPr>
    <p:cSldViewPr>
      <p:cViewPr varScale="1">
        <p:scale>
          <a:sx n="114" d="100"/>
          <a:sy n="114" d="100"/>
        </p:scale>
        <p:origin x="46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1999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disorders of the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disorders of the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768427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2008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Neoplasms of uncertain behaviou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Neoplasms of uncertain behaviour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2009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2010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2011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2012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2013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2014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Extrapyramidal and movement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2015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75-84 Extrapyramidal and movement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2016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35-4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75-84 Extrapyramidal and movement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Extrapyramidal and movement disorders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2000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Neoplasms of uncertain behaviou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Neoplasms of uncertain behaviour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2001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disorders of the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disorders of the nervous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New diseases of uncertain etiolog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New diseases of uncertain etiology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2002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2003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2004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75-84 Diseases of arteries and capillari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arteries and capillaries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2005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2006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Mental disorders due to substance u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Mental disorders due to substance use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>
            <a:extLst>
              <a:ext uri="{FF2B5EF4-FFF2-40B4-BE49-F238E27FC236}">
                <a16:creationId xmlns:a16="http://schemas.microsoft.com/office/drawing/2014/main" id="{89E5A857-C825-4D91-A853-7D93C322B9FE}"/>
              </a:ext>
            </a:extLst>
          </p:cNvPr>
          <p:cNvSpPr txBox="1"/>
          <p:nvPr/>
        </p:nvSpPr>
        <p:spPr>
          <a:xfrm>
            <a:off x="3238500" y="76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latin typeface="Inconsolata" panose="00000509000000000000" pitchFamily="49" charset="0"/>
              </a:rPr>
              <a:t>10 leading causes of death by age</a:t>
            </a:r>
          </a:p>
        </p:txBody>
      </p:sp>
      <p:sp>
        <p:nvSpPr>
          <p:cNvPr id="67" name="Subtitle">
            <a:extLst>
              <a:ext uri="{FF2B5EF4-FFF2-40B4-BE49-F238E27FC236}">
                <a16:creationId xmlns:a16="http://schemas.microsoft.com/office/drawing/2014/main" id="{A740ED13-53D3-47C6-A12B-1DDCBB70A737}"/>
              </a:ext>
            </a:extLst>
          </p:cNvPr>
          <p:cNvSpPr txBox="1"/>
          <p:nvPr/>
        </p:nvSpPr>
        <p:spPr>
          <a:xfrm>
            <a:off x="3048699" y="537865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b="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Watch how they changed from 1999 through 2016.</a:t>
            </a:r>
          </a:p>
        </p:txBody>
      </p:sp>
      <p:sp>
        <p:nvSpPr>
          <p:cNvPr id="69" name="Year">
            <a:extLst>
              <a:ext uri="{FF2B5EF4-FFF2-40B4-BE49-F238E27FC236}">
                <a16:creationId xmlns:a16="http://schemas.microsoft.com/office/drawing/2014/main" id="{36EB67C7-0952-4B7C-93C2-7575DDCE90B6}"/>
              </a:ext>
            </a:extLst>
          </p:cNvPr>
          <p:cNvSpPr txBox="1"/>
          <p:nvPr/>
        </p:nvSpPr>
        <p:spPr>
          <a:xfrm>
            <a:off x="3733800" y="7239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>
                <a:latin typeface="Inconsolata" panose="00000509000000000000" pitchFamily="49" charset="0"/>
              </a:rPr>
              <a:t>2007</a:t>
            </a:r>
          </a:p>
        </p:txBody>
      </p:sp>
      <p:sp>
        <p:nvSpPr>
          <p:cNvPr id="18" name="!!1-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-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-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-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-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-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-4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1-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-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-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62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5-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5-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-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-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5-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-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5-9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5-9 Congenital malform. of nervous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nervous sys.</a:t>
            </a:r>
          </a:p>
        </p:txBody>
      </p:sp>
      <p:sp>
        <p:nvSpPr>
          <p:cNvPr id="18" name="!!5-9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-9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676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1694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0-1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152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0-1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2609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0-1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066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0-1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0-1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0-1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0-14 Congenital malform. of circ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Congenital malform. of circ. sys.</a:t>
            </a:r>
          </a:p>
        </p:txBody>
      </p:sp>
      <p:sp>
        <p:nvSpPr>
          <p:cNvPr id="18" name="!!10-14 Metabolic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Metabolic disorders</a:t>
            </a:r>
          </a:p>
        </p:txBody>
      </p:sp>
      <p:sp>
        <p:nvSpPr>
          <p:cNvPr id="18" name="!!10-1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25908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15-19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15-19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15-19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15-19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15-19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15-19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15-19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15-19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15-19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15-19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35052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0-2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0-2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0-2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0-2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0-2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523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0-2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0-2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0-2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20-24 Cerebral pals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Cerebral palsy</a:t>
            </a:r>
          </a:p>
        </p:txBody>
      </p:sp>
      <p:sp>
        <p:nvSpPr>
          <p:cNvPr id="18" name="!!20-24 Myoneural junction &amp; muscl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44196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Myoneural junction &amp; muscle diseases</a:t>
            </a:r>
          </a:p>
        </p:txBody>
      </p:sp>
      <p:sp>
        <p:nvSpPr>
          <p:cNvPr id="18" name="!!25-3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1694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25-3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25-3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25-3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25-3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25-3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39808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25-3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4380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25-34 Event of undetermined inten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48952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Event of undetermined intent</a:t>
            </a:r>
          </a:p>
        </p:txBody>
      </p:sp>
      <p:sp>
        <p:nvSpPr>
          <p:cNvPr id="18" name="!!25-3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3524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25-34 Ill-defined and unknown cau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53340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Ill-defined and unknown causes</a:t>
            </a:r>
          </a:p>
        </p:txBody>
      </p:sp>
      <p:sp>
        <p:nvSpPr>
          <p:cNvPr id="18" name="!!35-4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1694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35-4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152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35-4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2609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35-4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35-4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35-44 HIV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HIV</a:t>
            </a:r>
          </a:p>
        </p:txBody>
      </p:sp>
      <p:sp>
        <p:nvSpPr>
          <p:cNvPr id="18" name="!!35-4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35-4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35-44 Assault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Assault</a:t>
            </a:r>
          </a:p>
        </p:txBody>
      </p:sp>
      <p:sp>
        <p:nvSpPr>
          <p:cNvPr id="18" name="!!35-4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6248400" y="5809653"/>
            <a:ext cx="868680" cy="41148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45-5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1694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45-5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45-5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45-5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066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45-5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523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45-5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39808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45-54 Transport accident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4380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Transport accidents</a:t>
            </a:r>
          </a:p>
        </p:txBody>
      </p:sp>
      <p:sp>
        <p:nvSpPr>
          <p:cNvPr id="18" name="!!45-5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45-5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45-5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71628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16948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55-6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152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55-6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2609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55-6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066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55-6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523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55-6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39808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55-6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55-64 Accidental injury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48952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Accidental injury</a:t>
            </a:r>
          </a:p>
        </p:txBody>
      </p:sp>
      <p:sp>
        <p:nvSpPr>
          <p:cNvPr id="18" name="!!55-6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3524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55-64 Intentional self-harm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077200" y="5809653"/>
            <a:ext cx="868680" cy="411480"/>
          </a:xfrm>
          <a:prstGeom prst="rect">
            <a:avLst/>
          </a:prstGeom>
          <a:solidFill>
            <a:srgbClr val="D4D4D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Intentional self-harm</a:t>
            </a:r>
          </a:p>
        </p:txBody>
      </p:sp>
      <p:sp>
        <p:nvSpPr>
          <p:cNvPr id="18" name="!!65-7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65-7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1520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65-7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2609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65-7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066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65-7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523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65-7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65-74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4380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65-7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48952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65-74 Diseases of liver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3524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Diseases of liver</a:t>
            </a:r>
          </a:p>
        </p:txBody>
      </p:sp>
      <p:sp>
        <p:nvSpPr>
          <p:cNvPr id="18" name="!!65-74 Other bacterial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8991600" y="5809653"/>
            <a:ext cx="868680" cy="411480"/>
          </a:xfrm>
          <a:prstGeom prst="rect">
            <a:avLst/>
          </a:prstGeom>
          <a:solidFill>
            <a:srgbClr val="C6B9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bacterial diseases</a:t>
            </a:r>
          </a:p>
        </p:txBody>
      </p:sp>
      <p:sp>
        <p:nvSpPr>
          <p:cNvPr id="18" name="!!75-84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75-84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75-84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26092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75-84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066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75-84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5236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75-84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39808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75-84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4380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75-84 Diabetes mellitu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48952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Diabetes mellitus</a:t>
            </a:r>
          </a:p>
        </p:txBody>
      </p:sp>
      <p:sp>
        <p:nvSpPr>
          <p:cNvPr id="18" name="!!75-84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3524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75-84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99060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8" name="!!85+ Ischaemic heart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1694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Ischaemic heart diseases</a:t>
            </a:r>
          </a:p>
        </p:txBody>
      </p:sp>
      <p:sp>
        <p:nvSpPr>
          <p:cNvPr id="18" name="!!85+ Malignant neoplasm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152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Malignant neoplasms</a:t>
            </a:r>
          </a:p>
        </p:txBody>
      </p:sp>
      <p:sp>
        <p:nvSpPr>
          <p:cNvPr id="18" name="!!85+ Other forms of heart diseas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2609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forms of heart disease</a:t>
            </a:r>
          </a:p>
        </p:txBody>
      </p:sp>
      <p:sp>
        <p:nvSpPr>
          <p:cNvPr id="18" name="!!85+ Cerebrovascular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0664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Cerebrovascular diseases</a:t>
            </a:r>
          </a:p>
        </p:txBody>
      </p:sp>
      <p:sp>
        <p:nvSpPr>
          <p:cNvPr id="18" name="!!85+ Symptomatic mental disorder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5236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Symptomatic mental disorders</a:t>
            </a:r>
          </a:p>
        </p:txBody>
      </p:sp>
      <p:sp>
        <p:nvSpPr>
          <p:cNvPr id="18" name="!!85+ Other degen. diseases of nerv. sys.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39808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Other degen. diseases of nerv. sys.</a:t>
            </a:r>
          </a:p>
        </p:txBody>
      </p:sp>
      <p:sp>
        <p:nvSpPr>
          <p:cNvPr id="18" name="!!85+ Chronic lower respiratory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4380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Chronic lower respiratory diseases</a:t>
            </a:r>
          </a:p>
        </p:txBody>
      </p:sp>
      <p:sp>
        <p:nvSpPr>
          <p:cNvPr id="18" name="!!85+ Influenza and pneumonia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4895253"/>
            <a:ext cx="868680" cy="411480"/>
          </a:xfrm>
          <a:prstGeom prst="rect">
            <a:avLst/>
          </a:prstGeom>
          <a:solidFill>
            <a:srgbClr val="CA44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Influenza and pneumonia</a:t>
            </a:r>
          </a:p>
        </p:txBody>
      </p:sp>
      <p:sp>
        <p:nvSpPr>
          <p:cNvPr id="18" name="!!85+ Hypertensive diseases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352453"/>
            <a:ext cx="868680" cy="411480"/>
          </a:xfrm>
          <a:prstGeom prst="rect">
            <a:avLst/>
          </a:prstGeom>
          <a:solidFill>
            <a:srgbClr val="B67B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Hypertensive diseases</a:t>
            </a:r>
          </a:p>
        </p:txBody>
      </p:sp>
      <p:sp>
        <p:nvSpPr>
          <p:cNvPr id="18" name="!!85+ Renal failure">
            <a:extLst>
              <a:ext uri="{FF2B5EF4-FFF2-40B4-BE49-F238E27FC236}">
                <a16:creationId xmlns:a16="http://schemas.microsoft.com/office/drawing/2014/main" id="{C8B6EB0E-4607-4386-BA09-3F5002CC22A0}"/>
              </a:ext>
            </a:extLst>
          </p:cNvPr>
          <p:cNvSpPr/>
          <p:nvPr/>
        </p:nvSpPr>
        <p:spPr>
          <a:xfrm>
            <a:off x="10820400" y="5809653"/>
            <a:ext cx="868680" cy="411480"/>
          </a:xfrm>
          <a:prstGeom prst="rect">
            <a:avLst/>
          </a:prstGeom>
          <a:solidFill>
            <a:srgbClr val="BA9CB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t"/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Inconsolata" panose="00000509000000000000" pitchFamily="49" charset="0"/>
              </a:rPr>
              <a:t>Renal failure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62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Age 1-4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676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5-9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2590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10-14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3505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15-19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4419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20-24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5334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25-34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6248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35-44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71628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45-54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0772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55-64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89916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65-74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99060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75-84</a:t>
            </a:r>
          </a:p>
        </p:txBody>
      </p:sp>
      <p:sp>
        <p:nvSpPr>
          <p:cNvPr id="116" name="Age">
            <a:extLst>
              <a:ext uri="{FF2B5EF4-FFF2-40B4-BE49-F238E27FC236}">
                <a16:creationId xmlns:a16="http://schemas.microsoft.com/office/drawing/2014/main" id="{E78C77B1-9E39-4F85-A96D-F6AD40FD3995}"/>
              </a:ext>
            </a:extLst>
          </p:cNvPr>
          <p:cNvSpPr/>
          <p:nvPr/>
        </p:nvSpPr>
        <p:spPr>
          <a:xfrm>
            <a:off x="10820400" y="1417854"/>
            <a:ext cx="86868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Inconsolata" panose="00000509000000000000" pitchFamily="49" charset="0"/>
              </a:rPr>
              <a:t>85+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1694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#1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152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2609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3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066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4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523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5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39808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6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4380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7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48952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8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3524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9</a:t>
            </a:r>
          </a:p>
        </p:txBody>
      </p:sp>
      <p:sp>
        <p:nvSpPr>
          <p:cNvPr id="128" name="Rank">
            <a:extLst>
              <a:ext uri="{FF2B5EF4-FFF2-40B4-BE49-F238E27FC236}">
                <a16:creationId xmlns:a16="http://schemas.microsoft.com/office/drawing/2014/main" id="{20C97B16-166C-46CF-B4EF-1D9434D2FAC0}"/>
              </a:ext>
            </a:extLst>
          </p:cNvPr>
          <p:cNvSpPr/>
          <p:nvPr/>
        </p:nvSpPr>
        <p:spPr>
          <a:xfrm>
            <a:off x="152400" y="5809653"/>
            <a:ext cx="457200" cy="411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18288" rIns="27432" bIns="18288" rtlCol="0" anchor="ctr"/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8" name="Legend">
            <a:extLst>
              <a:ext uri="{FF2B5EF4-FFF2-40B4-BE49-F238E27FC236}">
                <a16:creationId xmlns:a16="http://schemas.microsoft.com/office/drawing/2014/main" id="{DB3104AF-619C-4AE5-A971-550702A1AA87}"/>
              </a:ext>
            </a:extLst>
          </p:cNvPr>
          <p:cNvSpPr txBox="1"/>
          <p:nvPr/>
        </p:nvSpPr>
        <p:spPr>
          <a:xfrm>
            <a:off x="4998720" y="6230779"/>
            <a:ext cx="2194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Per 100,000 people in age group</a:t>
            </a:r>
          </a:p>
        </p:txBody>
      </p:sp>
      <p:grpSp>
        <p:nvGrpSpPr>
          <p:cNvPr id="9" name="Legend">
            <a:extLst>
              <a:ext uri="{FF2B5EF4-FFF2-40B4-BE49-F238E27FC236}">
                <a16:creationId xmlns:a16="http://schemas.microsoft.com/office/drawing/2014/main" id="{57C1568A-E633-40AC-81F6-06D25176A72B}"/>
              </a:ext>
            </a:extLst>
          </p:cNvPr>
          <p:cNvGrpSpPr/>
          <p:nvPr/>
        </p:nvGrpSpPr>
        <p:grpSpPr>
          <a:xfrm>
            <a:off x="4998720" y="6477000"/>
            <a:ext cx="2194560" cy="91440"/>
            <a:chOff x="4998720" y="6477000"/>
            <a:chExt cx="219456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AF00C8-A8ED-4ECC-85AD-ACBBE996A071}"/>
                </a:ext>
              </a:extLst>
            </p:cNvPr>
            <p:cNvSpPr/>
            <p:nvPr/>
          </p:nvSpPr>
          <p:spPr>
            <a:xfrm>
              <a:off x="4998720" y="6477000"/>
              <a:ext cx="365760" cy="91440"/>
            </a:xfrm>
            <a:prstGeom prst="rect">
              <a:avLst/>
            </a:prstGeom>
            <a:solidFill>
              <a:srgbClr val="F0F0F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992303-9B1C-4478-B0CA-EE3DD2E9C0BD}"/>
                </a:ext>
              </a:extLst>
            </p:cNvPr>
            <p:cNvSpPr/>
            <p:nvPr/>
          </p:nvSpPr>
          <p:spPr>
            <a:xfrm>
              <a:off x="5364480" y="6477000"/>
              <a:ext cx="365760" cy="91440"/>
            </a:xfrm>
            <a:prstGeom prst="rect">
              <a:avLst/>
            </a:prstGeom>
            <a:solidFill>
              <a:srgbClr val="D4D4DD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5409AB-B1D2-4D8E-B060-600E7D2B99D1}"/>
                </a:ext>
              </a:extLst>
            </p:cNvPr>
            <p:cNvSpPr/>
            <p:nvPr/>
          </p:nvSpPr>
          <p:spPr>
            <a:xfrm>
              <a:off x="5730240" y="6477000"/>
              <a:ext cx="365760" cy="91440"/>
            </a:xfrm>
            <a:prstGeom prst="rect">
              <a:avLst/>
            </a:prstGeom>
            <a:solidFill>
              <a:srgbClr val="C6B9C9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44DBE-02F7-4077-B06C-B415B9A1215F}"/>
                </a:ext>
              </a:extLst>
            </p:cNvPr>
            <p:cNvSpPr/>
            <p:nvPr/>
          </p:nvSpPr>
          <p:spPr>
            <a:xfrm>
              <a:off x="6096000" y="6477000"/>
              <a:ext cx="365760" cy="91440"/>
            </a:xfrm>
            <a:prstGeom prst="rect">
              <a:avLst/>
            </a:prstGeom>
            <a:solidFill>
              <a:srgbClr val="BA9CB3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3DE44D-F4BD-4B53-82F0-9A721D7933D8}"/>
                </a:ext>
              </a:extLst>
            </p:cNvPr>
            <p:cNvSpPr/>
            <p:nvPr/>
          </p:nvSpPr>
          <p:spPr>
            <a:xfrm>
              <a:off x="6461760" y="6477000"/>
              <a:ext cx="365760" cy="91440"/>
            </a:xfrm>
            <a:prstGeom prst="rect">
              <a:avLst/>
            </a:prstGeom>
            <a:solidFill>
              <a:srgbClr val="B67B9A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96C51-A715-4B01-9C7D-BDE0A4338569}"/>
                </a:ext>
              </a:extLst>
            </p:cNvPr>
            <p:cNvSpPr/>
            <p:nvPr/>
          </p:nvSpPr>
          <p:spPr>
            <a:xfrm>
              <a:off x="6827520" y="6477000"/>
              <a:ext cx="365760" cy="91440"/>
            </a:xfrm>
            <a:prstGeom prst="rect">
              <a:avLst/>
            </a:prstGeom>
            <a:solidFill>
              <a:srgbClr val="CA447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sp>
        <p:nvSpPr>
          <p:cNvPr id="16" name="Legend">
            <a:extLst>
              <a:ext uri="{FF2B5EF4-FFF2-40B4-BE49-F238E27FC236}">
                <a16:creationId xmlns:a16="http://schemas.microsoft.com/office/drawing/2014/main" id="{80E9E746-865E-4DD4-AF00-FFB0623559B7}"/>
              </a:ext>
            </a:extLst>
          </p:cNvPr>
          <p:cNvSpPr txBox="1"/>
          <p:nvPr/>
        </p:nvSpPr>
        <p:spPr>
          <a:xfrm>
            <a:off x="52425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</a:t>
            </a:r>
          </a:p>
        </p:txBody>
      </p:sp>
      <p:sp>
        <p:nvSpPr>
          <p:cNvPr id="17" name="Legend">
            <a:extLst>
              <a:ext uri="{FF2B5EF4-FFF2-40B4-BE49-F238E27FC236}">
                <a16:creationId xmlns:a16="http://schemas.microsoft.com/office/drawing/2014/main" id="{608F9543-B119-46D6-884C-BBC215E45E02}"/>
              </a:ext>
            </a:extLst>
          </p:cNvPr>
          <p:cNvSpPr txBox="1"/>
          <p:nvPr/>
        </p:nvSpPr>
        <p:spPr>
          <a:xfrm>
            <a:off x="557784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</a:t>
            </a:r>
          </a:p>
        </p:txBody>
      </p:sp>
      <p:sp>
        <p:nvSpPr>
          <p:cNvPr id="19" name="Legend">
            <a:extLst>
              <a:ext uri="{FF2B5EF4-FFF2-40B4-BE49-F238E27FC236}">
                <a16:creationId xmlns:a16="http://schemas.microsoft.com/office/drawing/2014/main" id="{2EF1DF26-3107-4ED6-92A2-DF1DEC9E61CE}"/>
              </a:ext>
            </a:extLst>
          </p:cNvPr>
          <p:cNvSpPr txBox="1"/>
          <p:nvPr/>
        </p:nvSpPr>
        <p:spPr>
          <a:xfrm>
            <a:off x="594360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latin typeface="Inconsolata" panose="00000509000000000000" pitchFamily="49" charset="0"/>
              </a:rPr>
              <a:t>100</a:t>
            </a:r>
            <a:endParaRPr lang="en-US" sz="1000" dirty="0">
              <a:latin typeface="Inconsolata" panose="00000509000000000000" pitchFamily="49" charset="0"/>
            </a:endParaRPr>
          </a:p>
        </p:txBody>
      </p:sp>
      <p:sp>
        <p:nvSpPr>
          <p:cNvPr id="20" name="Legend">
            <a:extLst>
              <a:ext uri="{FF2B5EF4-FFF2-40B4-BE49-F238E27FC236}">
                <a16:creationId xmlns:a16="http://schemas.microsoft.com/office/drawing/2014/main" id="{51CD7E15-DAB3-4337-9D0E-DF53DEAE3789}"/>
              </a:ext>
            </a:extLst>
          </p:cNvPr>
          <p:cNvSpPr txBox="1"/>
          <p:nvPr/>
        </p:nvSpPr>
        <p:spPr>
          <a:xfrm>
            <a:off x="630936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500</a:t>
            </a:r>
          </a:p>
        </p:txBody>
      </p:sp>
      <p:sp>
        <p:nvSpPr>
          <p:cNvPr id="21" name="Legend">
            <a:extLst>
              <a:ext uri="{FF2B5EF4-FFF2-40B4-BE49-F238E27FC236}">
                <a16:creationId xmlns:a16="http://schemas.microsoft.com/office/drawing/2014/main" id="{B8264EF9-6C00-40C0-B1D2-D818B2327135}"/>
              </a:ext>
            </a:extLst>
          </p:cNvPr>
          <p:cNvSpPr txBox="1"/>
          <p:nvPr/>
        </p:nvSpPr>
        <p:spPr>
          <a:xfrm>
            <a:off x="6675120" y="6610291"/>
            <a:ext cx="30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Inconsolata" panose="00000509000000000000" pitchFamily="49" charset="0"/>
              </a:rPr>
              <a:t>1000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000">
        <p159:morph option="byObject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1074</TotalTime>
  <Words>31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Century Gothic</vt:lpstr>
      <vt:lpstr>Inconsolata</vt:lpstr>
      <vt:lpstr>Gramener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39</cp:revision>
  <dcterms:created xsi:type="dcterms:W3CDTF">2020-06-25T04:58:42Z</dcterms:created>
  <dcterms:modified xsi:type="dcterms:W3CDTF">2020-07-11T02:47:15Z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