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1F2"/>
    <a:srgbClr val="FEC107"/>
    <a:srgbClr val="E7E8FC"/>
    <a:srgbClr val="858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0" autoAdjust="0"/>
    <p:restoredTop sz="86438"/>
  </p:normalViewPr>
  <p:slideViewPr>
    <p:cSldViewPr>
      <p:cViewPr varScale="1">
        <p:scale>
          <a:sx n="108" d="100"/>
          <a:sy n="108" d="100"/>
        </p:scale>
        <p:origin x="138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9C2A-7470-3441-BF28-E4636B74A154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AFAD-4E2D-9548-AAE0-17D6FB9F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56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813862-0BFF-AA4D-8CF9-B6498E238808}"/>
              </a:ext>
            </a:extLst>
          </p:cNvPr>
          <p:cNvSpPr/>
          <p:nvPr userDrawn="1"/>
        </p:nvSpPr>
        <p:spPr>
          <a:xfrm>
            <a:off x="0" y="868707"/>
            <a:ext cx="4267200" cy="5455893"/>
          </a:xfrm>
          <a:prstGeom prst="rect">
            <a:avLst/>
          </a:prstGeom>
          <a:solidFill>
            <a:srgbClr val="FEC107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EFBC02-D756-BB47-8FD8-3E568CE02430}"/>
              </a:ext>
            </a:extLst>
          </p:cNvPr>
          <p:cNvSpPr/>
          <p:nvPr userDrawn="1"/>
        </p:nvSpPr>
        <p:spPr>
          <a:xfrm>
            <a:off x="0" y="6324600"/>
            <a:ext cx="12192000" cy="549631"/>
          </a:xfrm>
          <a:prstGeom prst="rect">
            <a:avLst/>
          </a:prstGeom>
          <a:solidFill>
            <a:srgbClr val="C6C1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1" name="Title Background">
            <a:extLst>
              <a:ext uri="{FF2B5EF4-FFF2-40B4-BE49-F238E27FC236}">
                <a16:creationId xmlns:a16="http://schemas.microsoft.com/office/drawing/2014/main" id="{927B5647-B8CD-492A-AB94-465418EA73F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9F9E34-5EE2-48D3-ADE4-4AE8FAC40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2B14E-C93A-454E-B590-94303B1B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7029" y="6384569"/>
            <a:ext cx="8419971" cy="365760"/>
          </a:xfrm>
          <a:prstGeom prst="rect">
            <a:avLst/>
          </a:prstGeom>
        </p:spPr>
        <p:txBody>
          <a:bodyPr anchor="ctr"/>
          <a:lstStyle>
            <a:lvl1pPr algn="ctr">
              <a:defRPr sz="1200" b="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ACME CORP MONTHLY REVIEW</a:t>
            </a:r>
            <a:endParaRPr lang="en-US" dirty="0"/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2999"/>
            <a:ext cx="3794760" cy="51237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120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CF8D4-1E40-40C0-AE7C-378683C3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7671"/>
            <a:ext cx="11704320" cy="64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E601-A40B-4B6E-B634-DF387940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969263"/>
            <a:ext cx="11704320" cy="530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3" r:id="rId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cap="none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22" userDrawn="1">
          <p15:clr>
            <a:srgbClr val="F26B43"/>
          </p15:clr>
        </p15:guide>
        <p15:guide id="2" orient="horz" pos="473" userDrawn="1">
          <p15:clr>
            <a:srgbClr val="F26B43"/>
          </p15:clr>
        </p15:guide>
        <p15:guide id="3" orient="horz" pos="69" userDrawn="1">
          <p15:clr>
            <a:srgbClr val="F26B43"/>
          </p15:clr>
        </p15:guide>
        <p15:guide id="4" pos="7511" userDrawn="1">
          <p15:clr>
            <a:srgbClr val="F26B43"/>
          </p15:clr>
        </p15:guide>
        <p15:guide id="5" pos="173" userDrawn="1">
          <p15:clr>
            <a:srgbClr val="F26B43"/>
          </p15:clr>
        </p15:guide>
        <p15:guide id="6" orient="horz" pos="3954" userDrawn="1">
          <p15:clr>
            <a:srgbClr val="F26B43"/>
          </p15:clr>
        </p15:guide>
        <p15:guide id="7" orient="horz" pos="611" userDrawn="1">
          <p15:clr>
            <a:srgbClr val="F26B43"/>
          </p15:clr>
        </p15:guide>
        <p15:guide id="8" orient="horz" pos="42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B09ECE3-6494-C84B-9880-0C6E0E65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E-commerce site performance, Apr-Jun 2020 (morph transition)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99112B98-DD23-0047-9AD8-7E0E9C691EA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demo of the Morph transition via </a:t>
            </a:r>
            <a:r>
              <a:rPr lang="en-US" dirty="0" err="1"/>
              <a:t>PPTXHandler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This slide shows an e-commerce site’s performance in 2020.</a:t>
            </a:r>
          </a:p>
          <a:p>
            <a:pPr marL="0" indent="0">
              <a:buNone/>
            </a:pPr>
            <a:r>
              <a:rPr lang="en-US" dirty="0"/>
              <a:t>The values are updated from data.</a:t>
            </a:r>
          </a:p>
          <a:p>
            <a:pPr marL="0" indent="0">
              <a:buNone/>
            </a:pPr>
            <a:r>
              <a:rPr lang="en-US" dirty="0"/>
              <a:t>These slide smoothly transition, morphing shapes from one slide to the next.</a:t>
            </a:r>
          </a:p>
        </p:txBody>
      </p:sp>
      <p:sp>
        <p:nvSpPr>
          <p:cNvPr id="30" name="Footer">
            <a:extLst>
              <a:ext uri="{FF2B5EF4-FFF2-40B4-BE49-F238E27FC236}">
                <a16:creationId xmlns:a16="http://schemas.microsoft.com/office/drawing/2014/main" id="{3E52D1B9-1160-2049-9AAC-0DA97277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Acme Corp Monthly Review</a:t>
            </a:r>
            <a:endParaRPr lang="en-US" dirty="0"/>
          </a:p>
        </p:txBody>
      </p:sp>
      <p:sp>
        <p:nvSpPr>
          <p:cNvPr id="14" name="!!Visitors Bar">
            <a:extLst>
              <a:ext uri="{FF2B5EF4-FFF2-40B4-BE49-F238E27FC236}">
                <a16:creationId xmlns:a16="http://schemas.microsoft.com/office/drawing/2014/main" id="{BDA3142B-46EA-43AF-9C54-391EF74EE22D}"/>
              </a:ext>
            </a:extLst>
          </p:cNvPr>
          <p:cNvSpPr/>
          <p:nvPr/>
        </p:nvSpPr>
        <p:spPr>
          <a:xfrm>
            <a:off x="5943600" y="1719430"/>
            <a:ext cx="2520000" cy="36816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90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/>
          </a:p>
        </p:txBody>
      </p:sp>
      <p:sp>
        <p:nvSpPr>
          <p:cNvPr id="15" name="Label">
            <a:extLst>
              <a:ext uri="{FF2B5EF4-FFF2-40B4-BE49-F238E27FC236}">
                <a16:creationId xmlns:a16="http://schemas.microsoft.com/office/drawing/2014/main" id="{C5C8864F-C2C7-4FFB-A10C-BF7F9E7CAE10}"/>
              </a:ext>
            </a:extLst>
          </p:cNvPr>
          <p:cNvSpPr txBox="1"/>
          <p:nvPr/>
        </p:nvSpPr>
        <p:spPr>
          <a:xfrm>
            <a:off x="4495800" y="17496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Visitors</a:t>
            </a:r>
          </a:p>
        </p:txBody>
      </p:sp>
      <p:cxnSp>
        <p:nvCxnSpPr>
          <p:cNvPr id="16" name="Axis">
            <a:extLst>
              <a:ext uri="{FF2B5EF4-FFF2-40B4-BE49-F238E27FC236}">
                <a16:creationId xmlns:a16="http://schemas.microsoft.com/office/drawing/2014/main" id="{DDBD521E-F52D-4724-A6CC-F64EF6A76ADA}"/>
              </a:ext>
            </a:extLst>
          </p:cNvPr>
          <p:cNvCxnSpPr/>
          <p:nvPr/>
        </p:nvCxnSpPr>
        <p:spPr>
          <a:xfrm>
            <a:off x="5943600" y="1524000"/>
            <a:ext cx="0" cy="2590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!!Leads Bar">
            <a:extLst>
              <a:ext uri="{FF2B5EF4-FFF2-40B4-BE49-F238E27FC236}">
                <a16:creationId xmlns:a16="http://schemas.microsoft.com/office/drawing/2014/main" id="{3EBFB5C6-71D5-4D61-858B-52393CD72A61}"/>
              </a:ext>
            </a:extLst>
          </p:cNvPr>
          <p:cNvSpPr/>
          <p:nvPr/>
        </p:nvSpPr>
        <p:spPr>
          <a:xfrm>
            <a:off x="5943601" y="2636807"/>
            <a:ext cx="2520000" cy="36816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90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/>
          </a:p>
        </p:txBody>
      </p:sp>
      <p:sp>
        <p:nvSpPr>
          <p:cNvPr id="20" name="Label">
            <a:extLst>
              <a:ext uri="{FF2B5EF4-FFF2-40B4-BE49-F238E27FC236}">
                <a16:creationId xmlns:a16="http://schemas.microsoft.com/office/drawing/2014/main" id="{A6675144-8A1C-4BF6-9820-9AB35CDD2D93}"/>
              </a:ext>
            </a:extLst>
          </p:cNvPr>
          <p:cNvSpPr txBox="1"/>
          <p:nvPr/>
        </p:nvSpPr>
        <p:spPr>
          <a:xfrm>
            <a:off x="4495800" y="26670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Leads</a:t>
            </a:r>
          </a:p>
        </p:txBody>
      </p:sp>
      <p:sp>
        <p:nvSpPr>
          <p:cNvPr id="22" name="!!Cart Bar">
            <a:extLst>
              <a:ext uri="{FF2B5EF4-FFF2-40B4-BE49-F238E27FC236}">
                <a16:creationId xmlns:a16="http://schemas.microsoft.com/office/drawing/2014/main" id="{01106CE3-487A-4D2F-8F29-9B5C628D33B0}"/>
              </a:ext>
            </a:extLst>
          </p:cNvPr>
          <p:cNvSpPr/>
          <p:nvPr/>
        </p:nvSpPr>
        <p:spPr>
          <a:xfrm>
            <a:off x="5943601" y="3518922"/>
            <a:ext cx="2520000" cy="36816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90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/>
          </a:p>
        </p:txBody>
      </p:sp>
      <p:sp>
        <p:nvSpPr>
          <p:cNvPr id="23" name="Label">
            <a:extLst>
              <a:ext uri="{FF2B5EF4-FFF2-40B4-BE49-F238E27FC236}">
                <a16:creationId xmlns:a16="http://schemas.microsoft.com/office/drawing/2014/main" id="{1F9ECBC6-75B0-490A-B37D-C9127DA775EE}"/>
              </a:ext>
            </a:extLst>
          </p:cNvPr>
          <p:cNvSpPr txBox="1"/>
          <p:nvPr/>
        </p:nvSpPr>
        <p:spPr>
          <a:xfrm>
            <a:off x="4495800" y="3549115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Added to cart</a:t>
            </a:r>
          </a:p>
        </p:txBody>
      </p:sp>
      <p:sp>
        <p:nvSpPr>
          <p:cNvPr id="25" name="Month">
            <a:extLst>
              <a:ext uri="{FF2B5EF4-FFF2-40B4-BE49-F238E27FC236}">
                <a16:creationId xmlns:a16="http://schemas.microsoft.com/office/drawing/2014/main" id="{4FEA79F9-17E9-427A-A4A6-647C81F20115}"/>
              </a:ext>
            </a:extLst>
          </p:cNvPr>
          <p:cNvSpPr txBox="1"/>
          <p:nvPr/>
        </p:nvSpPr>
        <p:spPr>
          <a:xfrm>
            <a:off x="5920838" y="1120231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Month</a:t>
            </a:r>
            <a:endParaRPr lang="en-US" sz="1400" b="1" dirty="0"/>
          </a:p>
        </p:txBody>
      </p:sp>
      <p:sp>
        <p:nvSpPr>
          <p:cNvPr id="26" name="!!Visitors Value">
            <a:extLst>
              <a:ext uri="{FF2B5EF4-FFF2-40B4-BE49-F238E27FC236}">
                <a16:creationId xmlns:a16="http://schemas.microsoft.com/office/drawing/2014/main" id="{F6478997-A3F1-4C5E-9FBD-9BEF3E67DF51}"/>
              </a:ext>
            </a:extLst>
          </p:cNvPr>
          <p:cNvSpPr/>
          <p:nvPr/>
        </p:nvSpPr>
        <p:spPr>
          <a:xfrm>
            <a:off x="8686800" y="171943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XXX</a:t>
            </a:r>
          </a:p>
        </p:txBody>
      </p:sp>
      <p:sp>
        <p:nvSpPr>
          <p:cNvPr id="27" name="!!Leads Value">
            <a:extLst>
              <a:ext uri="{FF2B5EF4-FFF2-40B4-BE49-F238E27FC236}">
                <a16:creationId xmlns:a16="http://schemas.microsoft.com/office/drawing/2014/main" id="{E46D424D-4F02-4379-8AE7-A23427B007D5}"/>
              </a:ext>
            </a:extLst>
          </p:cNvPr>
          <p:cNvSpPr/>
          <p:nvPr/>
        </p:nvSpPr>
        <p:spPr>
          <a:xfrm>
            <a:off x="8686799" y="260544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XXX</a:t>
            </a:r>
          </a:p>
        </p:txBody>
      </p:sp>
      <p:sp>
        <p:nvSpPr>
          <p:cNvPr id="28" name="!!Cart Value">
            <a:extLst>
              <a:ext uri="{FF2B5EF4-FFF2-40B4-BE49-F238E27FC236}">
                <a16:creationId xmlns:a16="http://schemas.microsoft.com/office/drawing/2014/main" id="{08CAC7B3-924F-4AC8-B434-5B762EC35FD2}"/>
              </a:ext>
            </a:extLst>
          </p:cNvPr>
          <p:cNvSpPr/>
          <p:nvPr/>
        </p:nvSpPr>
        <p:spPr>
          <a:xfrm>
            <a:off x="8686799" y="351389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XXX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00677"/>
      </p:ext>
    </p:extLst>
  </p:cSld>
  <p:clrMapOvr>
    <a:masterClrMapping/>
  </p:clrMapOvr>
</p:sld>
</file>

<file path=ppt/theme/theme1.xml><?xml version="1.0" encoding="utf-8"?>
<a:theme xmlns:a="http://schemas.openxmlformats.org/drawingml/2006/main" name="Gramener">
  <a:themeElements>
    <a:clrScheme name="Gramener 2020">
      <a:dk1>
        <a:sysClr val="windowText" lastClr="000000"/>
      </a:dk1>
      <a:lt1>
        <a:sysClr val="window" lastClr="FFFFFF"/>
      </a:lt1>
      <a:dk2>
        <a:srgbClr val="20186F"/>
      </a:dk2>
      <a:lt2>
        <a:srgbClr val="EEECE1"/>
      </a:lt2>
      <a:accent1>
        <a:srgbClr val="1762DB"/>
      </a:accent1>
      <a:accent2>
        <a:srgbClr val="83153E"/>
      </a:accent2>
      <a:accent3>
        <a:srgbClr val="9BBB59"/>
      </a:accent3>
      <a:accent4>
        <a:srgbClr val="784894"/>
      </a:accent4>
      <a:accent5>
        <a:srgbClr val="1599C4"/>
      </a:accent5>
      <a:accent6>
        <a:srgbClr val="D06027"/>
      </a:accent6>
      <a:hlink>
        <a:srgbClr val="8C83E4"/>
      </a:hlink>
      <a:folHlink>
        <a:srgbClr val="8C83E4"/>
      </a:folHlink>
    </a:clrScheme>
    <a:fontScheme name="Gramener 2020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effectLst>
          <a:outerShdw blurRad="190500" dist="254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ramener_v2.0.potx" id="{A8024620-D5B8-4322-9521-07A719F16BD9}" vid="{245F4BA5-143E-437C-BC2C-D311A43415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Gramener</Template>
  <TotalTime>943</TotalTime>
  <Words>65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Gramener</vt:lpstr>
      <vt:lpstr>E-commerce site performance, Apr-Jun 2020 (morph transition)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Wipe</dc:title>
  <dc:creator>Rasagy Sharma</dc:creator>
  <cp:lastModifiedBy>S Anand</cp:lastModifiedBy>
  <cp:revision>21</cp:revision>
  <dcterms:created xsi:type="dcterms:W3CDTF">2020-06-25T04:58:42Z</dcterms:created>
  <dcterms:modified xsi:type="dcterms:W3CDTF">2020-07-01T06:14:31Z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1742979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</Properties>
</file>