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5" r:id="rId3"/>
    <p:sldId id="283" r:id="rId4"/>
    <p:sldId id="286" r:id="rId5"/>
    <p:sldId id="285" r:id="rId6"/>
    <p:sldId id="268" r:id="rId7"/>
    <p:sldId id="262" r:id="rId8"/>
    <p:sldId id="287" r:id="rId9"/>
    <p:sldId id="288" r:id="rId10"/>
    <p:sldId id="276" r:id="rId11"/>
    <p:sldId id="289" r:id="rId12"/>
    <p:sldId id="292" r:id="rId13"/>
    <p:sldId id="290" r:id="rId14"/>
    <p:sldId id="291" r:id="rId15"/>
    <p:sldId id="293" r:id="rId16"/>
    <p:sldId id="296" r:id="rId17"/>
    <p:sldId id="299" r:id="rId18"/>
    <p:sldId id="297" r:id="rId19"/>
    <p:sldId id="303" r:id="rId20"/>
    <p:sldId id="302" r:id="rId21"/>
    <p:sldId id="279" r:id="rId22"/>
    <p:sldId id="275" r:id="rId23"/>
    <p:sldId id="298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840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B7130-914E-CF40-ACB3-FC6B564538D9}" type="doc">
      <dgm:prSet loTypeId="urn:microsoft.com/office/officeart/2005/8/layout/hList1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7DAB11-921E-8A45-B2D5-6D8DF5845F6C}">
      <dgm:prSet phldrT="[Text]"/>
      <dgm:spPr/>
      <dgm:t>
        <a:bodyPr/>
        <a:lstStyle/>
        <a:p>
          <a:r>
            <a:rPr lang="en-US" dirty="0" smtClean="0"/>
            <a:t>Data Source</a:t>
          </a:r>
          <a:endParaRPr lang="en-US" dirty="0"/>
        </a:p>
      </dgm:t>
    </dgm:pt>
    <dgm:pt modelId="{177EFBBF-1D39-1344-83CC-E9C27348537A}" type="parTrans" cxnId="{3DAEBB23-E6C9-C04D-9F82-EF7C2C23BD8A}">
      <dgm:prSet/>
      <dgm:spPr/>
      <dgm:t>
        <a:bodyPr/>
        <a:lstStyle/>
        <a:p>
          <a:endParaRPr lang="en-US"/>
        </a:p>
      </dgm:t>
    </dgm:pt>
    <dgm:pt modelId="{313AD88D-70DE-A845-8E4E-AC0920C58B76}" type="sibTrans" cxnId="{3DAEBB23-E6C9-C04D-9F82-EF7C2C23BD8A}">
      <dgm:prSet/>
      <dgm:spPr/>
      <dgm:t>
        <a:bodyPr/>
        <a:lstStyle/>
        <a:p>
          <a:endParaRPr lang="en-US"/>
        </a:p>
      </dgm:t>
    </dgm:pt>
    <dgm:pt modelId="{82DA692D-65FB-E34C-AE22-5F8E0CAC0B87}">
      <dgm:prSet phldrT="[Text]"/>
      <dgm:spPr/>
      <dgm:t>
        <a:bodyPr/>
        <a:lstStyle/>
        <a:p>
          <a:r>
            <a:rPr lang="en-US" dirty="0" smtClean="0"/>
            <a:t>Twitter Stream</a:t>
          </a:r>
          <a:endParaRPr lang="en-US" dirty="0"/>
        </a:p>
      </dgm:t>
    </dgm:pt>
    <dgm:pt modelId="{8E64C3BC-19CF-D24C-B9AE-03BFF8406913}" type="parTrans" cxnId="{1354AA72-96C6-C74E-8349-A91474F5E369}">
      <dgm:prSet/>
      <dgm:spPr/>
      <dgm:t>
        <a:bodyPr/>
        <a:lstStyle/>
        <a:p>
          <a:endParaRPr lang="en-US"/>
        </a:p>
      </dgm:t>
    </dgm:pt>
    <dgm:pt modelId="{1977F3DA-CA97-BC47-B7E9-45054A47D8B4}" type="sibTrans" cxnId="{1354AA72-96C6-C74E-8349-A91474F5E369}">
      <dgm:prSet/>
      <dgm:spPr/>
      <dgm:t>
        <a:bodyPr/>
        <a:lstStyle/>
        <a:p>
          <a:endParaRPr lang="en-US"/>
        </a:p>
      </dgm:t>
    </dgm:pt>
    <dgm:pt modelId="{60B8C4D9-529E-D543-B4A4-A48AE3D01BD0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US" dirty="0"/>
        </a:p>
      </dgm:t>
    </dgm:pt>
    <dgm:pt modelId="{4893FDE9-FED0-634F-967A-2BFDF20FF4E2}" type="parTrans" cxnId="{5F67A5B4-C2C9-BC41-877A-667FBB837AE7}">
      <dgm:prSet/>
      <dgm:spPr/>
      <dgm:t>
        <a:bodyPr/>
        <a:lstStyle/>
        <a:p>
          <a:endParaRPr lang="en-US"/>
        </a:p>
      </dgm:t>
    </dgm:pt>
    <dgm:pt modelId="{0AF38792-F6DC-3B4C-AAB7-BDA376B18274}" type="sibTrans" cxnId="{5F67A5B4-C2C9-BC41-877A-667FBB837AE7}">
      <dgm:prSet/>
      <dgm:spPr/>
      <dgm:t>
        <a:bodyPr/>
        <a:lstStyle/>
        <a:p>
          <a:endParaRPr lang="en-US"/>
        </a:p>
      </dgm:t>
    </dgm:pt>
    <dgm:pt modelId="{B1B367D4-5F6B-5147-B6DA-092D1380205D}">
      <dgm:prSet phldrT="[Text]"/>
      <dgm:spPr/>
      <dgm:t>
        <a:bodyPr/>
        <a:lstStyle/>
        <a:p>
          <a:r>
            <a:rPr lang="en-US" dirty="0" smtClean="0"/>
            <a:t>Extract: Mongo export util</a:t>
          </a:r>
          <a:endParaRPr lang="en-US" dirty="0"/>
        </a:p>
      </dgm:t>
    </dgm:pt>
    <dgm:pt modelId="{83959AD9-577D-274E-83BF-B57504BD560E}" type="parTrans" cxnId="{00B733B5-7C6F-CA4A-A769-3FBF6694396A}">
      <dgm:prSet/>
      <dgm:spPr/>
      <dgm:t>
        <a:bodyPr/>
        <a:lstStyle/>
        <a:p>
          <a:endParaRPr lang="en-US"/>
        </a:p>
      </dgm:t>
    </dgm:pt>
    <dgm:pt modelId="{DB7DC1A3-E74A-0C47-B702-4B3700A31AC4}" type="sibTrans" cxnId="{00B733B5-7C6F-CA4A-A769-3FBF6694396A}">
      <dgm:prSet/>
      <dgm:spPr/>
      <dgm:t>
        <a:bodyPr/>
        <a:lstStyle/>
        <a:p>
          <a:endParaRPr lang="en-US"/>
        </a:p>
      </dgm:t>
    </dgm:pt>
    <dgm:pt modelId="{086FB4AD-DE75-C34B-AE14-B0C970F403AD}">
      <dgm:prSet phldrT="[Text]"/>
      <dgm:spPr/>
      <dgm:t>
        <a:bodyPr/>
        <a:lstStyle/>
        <a:p>
          <a:r>
            <a:rPr lang="en-US" dirty="0" smtClean="0"/>
            <a:t>Transform: Python libraries</a:t>
          </a:r>
          <a:endParaRPr lang="en-US" dirty="0"/>
        </a:p>
      </dgm:t>
    </dgm:pt>
    <dgm:pt modelId="{302EE2BA-2484-0E4A-9FCE-FE95B8A3A9B8}" type="parTrans" cxnId="{D3F70A38-9499-4449-8CEC-CF1997A7F282}">
      <dgm:prSet/>
      <dgm:spPr/>
      <dgm:t>
        <a:bodyPr/>
        <a:lstStyle/>
        <a:p>
          <a:endParaRPr lang="en-US"/>
        </a:p>
      </dgm:t>
    </dgm:pt>
    <dgm:pt modelId="{6E89616B-A5FA-6E4B-A1A8-81DB72B5D0B7}" type="sibTrans" cxnId="{D3F70A38-9499-4449-8CEC-CF1997A7F282}">
      <dgm:prSet/>
      <dgm:spPr/>
      <dgm:t>
        <a:bodyPr/>
        <a:lstStyle/>
        <a:p>
          <a:endParaRPr lang="en-US"/>
        </a:p>
      </dgm:t>
    </dgm:pt>
    <dgm:pt modelId="{FFAE949E-7708-3549-95F8-6864FDE7C000}">
      <dgm:prSet phldrT="[Text]"/>
      <dgm:spPr/>
      <dgm:t>
        <a:bodyPr/>
        <a:lstStyle/>
        <a:p>
          <a:r>
            <a:rPr lang="en-US" dirty="0" smtClean="0"/>
            <a:t>Reporting &amp; Visualization</a:t>
          </a:r>
          <a:endParaRPr lang="en-US" dirty="0"/>
        </a:p>
      </dgm:t>
    </dgm:pt>
    <dgm:pt modelId="{C6E6E042-37C5-3A45-8117-EF67AD0DFC9F}" type="parTrans" cxnId="{EE8962B0-40B1-9443-88C3-EC69A7FED50C}">
      <dgm:prSet/>
      <dgm:spPr/>
      <dgm:t>
        <a:bodyPr/>
        <a:lstStyle/>
        <a:p>
          <a:endParaRPr lang="en-US"/>
        </a:p>
      </dgm:t>
    </dgm:pt>
    <dgm:pt modelId="{2D1E4B92-BBA5-2143-A5F0-5EBE05466DA1}" type="sibTrans" cxnId="{EE8962B0-40B1-9443-88C3-EC69A7FED50C}">
      <dgm:prSet/>
      <dgm:spPr/>
      <dgm:t>
        <a:bodyPr/>
        <a:lstStyle/>
        <a:p>
          <a:endParaRPr lang="en-US"/>
        </a:p>
      </dgm:t>
    </dgm:pt>
    <dgm:pt modelId="{BCCD3621-AE71-CD4E-A024-F25BED982B3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D3</a:t>
          </a:r>
          <a:endParaRPr lang="en-US" dirty="0">
            <a:solidFill>
              <a:schemeClr val="tx1"/>
            </a:solidFill>
          </a:endParaRPr>
        </a:p>
      </dgm:t>
    </dgm:pt>
    <dgm:pt modelId="{EB74228C-3C81-3642-A237-5CCD30FDF93A}" type="parTrans" cxnId="{F4C88280-37A6-7543-9C88-5381D77E97FB}">
      <dgm:prSet/>
      <dgm:spPr/>
      <dgm:t>
        <a:bodyPr/>
        <a:lstStyle/>
        <a:p>
          <a:endParaRPr lang="en-US"/>
        </a:p>
      </dgm:t>
    </dgm:pt>
    <dgm:pt modelId="{EC909B85-E685-CF40-A598-869391FC951F}" type="sibTrans" cxnId="{F4C88280-37A6-7543-9C88-5381D77E97FB}">
      <dgm:prSet/>
      <dgm:spPr/>
      <dgm:t>
        <a:bodyPr/>
        <a:lstStyle/>
        <a:p>
          <a:endParaRPr lang="en-US"/>
        </a:p>
      </dgm:t>
    </dgm:pt>
    <dgm:pt modelId="{9AE5A454-65EE-8348-825E-207AAE58F2F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Leaflet</a:t>
          </a:r>
          <a:endParaRPr lang="en-US" dirty="0">
            <a:solidFill>
              <a:schemeClr val="tx1"/>
            </a:solidFill>
          </a:endParaRPr>
        </a:p>
      </dgm:t>
    </dgm:pt>
    <dgm:pt modelId="{CCAEC248-4FDA-7343-A2A5-27D4B0B3AAA7}" type="parTrans" cxnId="{F1B334DE-6A7E-6549-9864-2F5A91F8FF0F}">
      <dgm:prSet/>
      <dgm:spPr/>
      <dgm:t>
        <a:bodyPr/>
        <a:lstStyle/>
        <a:p>
          <a:endParaRPr lang="en-US"/>
        </a:p>
      </dgm:t>
    </dgm:pt>
    <dgm:pt modelId="{D6E06C7D-1FFF-8843-ABEA-E943DB839E3B}" type="sibTrans" cxnId="{F1B334DE-6A7E-6549-9864-2F5A91F8FF0F}">
      <dgm:prSet/>
      <dgm:spPr/>
      <dgm:t>
        <a:bodyPr/>
        <a:lstStyle/>
        <a:p>
          <a:endParaRPr lang="en-US"/>
        </a:p>
      </dgm:t>
    </dgm:pt>
    <dgm:pt modelId="{69F8341D-7351-4E47-A028-F969C13B4F5F}">
      <dgm:prSet/>
      <dgm:spPr/>
      <dgm:t>
        <a:bodyPr/>
        <a:lstStyle/>
        <a:p>
          <a:r>
            <a:rPr lang="en-US" dirty="0" smtClean="0"/>
            <a:t>Acquisition</a:t>
          </a:r>
          <a:endParaRPr lang="en-US" dirty="0"/>
        </a:p>
      </dgm:t>
    </dgm:pt>
    <dgm:pt modelId="{E65FE335-04CF-4249-909E-4AC0D5670FA4}" type="parTrans" cxnId="{FDBB552D-B581-DB41-8362-89EB50772679}">
      <dgm:prSet/>
      <dgm:spPr/>
      <dgm:t>
        <a:bodyPr/>
        <a:lstStyle/>
        <a:p>
          <a:endParaRPr lang="en-US"/>
        </a:p>
      </dgm:t>
    </dgm:pt>
    <dgm:pt modelId="{E608E508-A332-1147-A456-48618D02E723}" type="sibTrans" cxnId="{FDBB552D-B581-DB41-8362-89EB50772679}">
      <dgm:prSet/>
      <dgm:spPr/>
      <dgm:t>
        <a:bodyPr/>
        <a:lstStyle/>
        <a:p>
          <a:endParaRPr lang="en-US"/>
        </a:p>
      </dgm:t>
    </dgm:pt>
    <dgm:pt modelId="{07F531EB-C27B-1C43-868B-DE4D19435EF1}">
      <dgm:prSet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0C1EAE51-7C50-EA42-8CC7-9C7E88F21F35}" type="parTrans" cxnId="{C41F973E-1A91-8E4C-96FB-A305825108F5}">
      <dgm:prSet/>
      <dgm:spPr/>
      <dgm:t>
        <a:bodyPr/>
        <a:lstStyle/>
        <a:p>
          <a:endParaRPr lang="en-US"/>
        </a:p>
      </dgm:t>
    </dgm:pt>
    <dgm:pt modelId="{AC383DDB-AFF6-3E47-80D0-7B7AF7D2876E}" type="sibTrans" cxnId="{C41F973E-1A91-8E4C-96FB-A305825108F5}">
      <dgm:prSet/>
      <dgm:spPr/>
      <dgm:t>
        <a:bodyPr/>
        <a:lstStyle/>
        <a:p>
          <a:endParaRPr lang="en-US"/>
        </a:p>
      </dgm:t>
    </dgm:pt>
    <dgm:pt modelId="{7D1DF415-1B7D-4345-BB75-D9D0A028FB9B}">
      <dgm:prSet/>
      <dgm:spPr/>
      <dgm:t>
        <a:bodyPr/>
        <a:lstStyle/>
        <a:p>
          <a:r>
            <a:rPr lang="en-US" dirty="0" smtClean="0"/>
            <a:t>Python (Tweepy)</a:t>
          </a:r>
          <a:endParaRPr lang="en-US" dirty="0"/>
        </a:p>
      </dgm:t>
    </dgm:pt>
    <dgm:pt modelId="{3396D829-3D65-5640-95CE-5D57888422C2}" type="parTrans" cxnId="{FC35C94F-10EB-0340-9A82-90233F03EC7E}">
      <dgm:prSet/>
      <dgm:spPr/>
      <dgm:t>
        <a:bodyPr/>
        <a:lstStyle/>
        <a:p>
          <a:endParaRPr lang="en-US"/>
        </a:p>
      </dgm:t>
    </dgm:pt>
    <dgm:pt modelId="{CDCF59C6-1164-354C-9DB8-AE1F0C3D3BEF}" type="sibTrans" cxnId="{FC35C94F-10EB-0340-9A82-90233F03EC7E}">
      <dgm:prSet/>
      <dgm:spPr/>
      <dgm:t>
        <a:bodyPr/>
        <a:lstStyle/>
        <a:p>
          <a:endParaRPr lang="en-US"/>
        </a:p>
      </dgm:t>
    </dgm:pt>
    <dgm:pt modelId="{70F22BC7-76E0-4642-89DE-70FF14F281C0}">
      <dgm:prSet/>
      <dgm:spPr/>
      <dgm:t>
        <a:bodyPr/>
        <a:lstStyle/>
        <a:p>
          <a:r>
            <a:rPr lang="en-US" dirty="0" smtClean="0"/>
            <a:t>Mongo DB</a:t>
          </a:r>
          <a:endParaRPr lang="en-US" dirty="0"/>
        </a:p>
      </dgm:t>
    </dgm:pt>
    <dgm:pt modelId="{1DBF5C79-8439-004E-AB6F-E3F8A9E2EA37}" type="parTrans" cxnId="{89318A56-3B44-6941-ABF7-86C2089B746B}">
      <dgm:prSet/>
      <dgm:spPr/>
      <dgm:t>
        <a:bodyPr/>
        <a:lstStyle/>
        <a:p>
          <a:endParaRPr lang="en-US"/>
        </a:p>
      </dgm:t>
    </dgm:pt>
    <dgm:pt modelId="{99DAFF57-BD9A-A643-A196-A5602688E438}" type="sibTrans" cxnId="{89318A56-3B44-6941-ABF7-86C2089B746B}">
      <dgm:prSet/>
      <dgm:spPr/>
      <dgm:t>
        <a:bodyPr/>
        <a:lstStyle/>
        <a:p>
          <a:endParaRPr lang="en-US"/>
        </a:p>
      </dgm:t>
    </dgm:pt>
    <dgm:pt modelId="{06B53DE7-78EC-704C-9BFF-406D403206A4}">
      <dgm:prSet/>
      <dgm:spPr/>
      <dgm:t>
        <a:bodyPr/>
        <a:lstStyle/>
        <a:p>
          <a:r>
            <a:rPr lang="en-US" dirty="0" smtClean="0"/>
            <a:t>JSON</a:t>
          </a:r>
          <a:endParaRPr lang="en-US" dirty="0"/>
        </a:p>
      </dgm:t>
    </dgm:pt>
    <dgm:pt modelId="{A02125A7-9552-914E-BA2A-BC354A8CDC56}" type="parTrans" cxnId="{6C643EFE-CFA0-934A-909E-E081A2E529DE}">
      <dgm:prSet/>
      <dgm:spPr/>
      <dgm:t>
        <a:bodyPr/>
        <a:lstStyle/>
        <a:p>
          <a:endParaRPr lang="en-US"/>
        </a:p>
      </dgm:t>
    </dgm:pt>
    <dgm:pt modelId="{06340339-0EE8-2847-B7A5-F73DFD19C928}" type="sibTrans" cxnId="{6C643EFE-CFA0-934A-909E-E081A2E529DE}">
      <dgm:prSet/>
      <dgm:spPr/>
      <dgm:t>
        <a:bodyPr/>
        <a:lstStyle/>
        <a:p>
          <a:endParaRPr lang="en-US"/>
        </a:p>
      </dgm:t>
    </dgm:pt>
    <dgm:pt modelId="{E65898C7-4FE3-45E3-B851-3640513A264E}">
      <dgm:prSet/>
      <dgm:spPr/>
      <dgm:t>
        <a:bodyPr/>
        <a:lstStyle/>
        <a:p>
          <a:r>
            <a:rPr lang="en-US" dirty="0" smtClean="0"/>
            <a:t>Amazon AMI</a:t>
          </a:r>
          <a:endParaRPr lang="en-US" dirty="0"/>
        </a:p>
      </dgm:t>
    </dgm:pt>
    <dgm:pt modelId="{A23BD975-9A27-427C-AF59-B77D3302E185}" type="parTrans" cxnId="{10287010-B471-405A-995C-B5B742DA3157}">
      <dgm:prSet/>
      <dgm:spPr/>
      <dgm:t>
        <a:bodyPr/>
        <a:lstStyle/>
        <a:p>
          <a:endParaRPr lang="en-US"/>
        </a:p>
      </dgm:t>
    </dgm:pt>
    <dgm:pt modelId="{0ADAE96B-40F4-44EC-8EF6-774F430D50CA}" type="sibTrans" cxnId="{10287010-B471-405A-995C-B5B742DA3157}">
      <dgm:prSet/>
      <dgm:spPr/>
      <dgm:t>
        <a:bodyPr/>
        <a:lstStyle/>
        <a:p>
          <a:endParaRPr lang="en-US"/>
        </a:p>
      </dgm:t>
    </dgm:pt>
    <dgm:pt modelId="{6A5A7BE4-B56E-4570-A236-7F2A475C82F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Word Cloud</a:t>
          </a:r>
          <a:endParaRPr lang="en-US" dirty="0">
            <a:solidFill>
              <a:schemeClr val="tx1"/>
            </a:solidFill>
          </a:endParaRPr>
        </a:p>
      </dgm:t>
    </dgm:pt>
    <dgm:pt modelId="{CD673C3B-F5A6-4CE3-AC79-8DC4A8F75780}" type="parTrans" cxnId="{1AD4C2B9-F9F3-461F-A5B2-7F362C6691EE}">
      <dgm:prSet/>
      <dgm:spPr/>
      <dgm:t>
        <a:bodyPr/>
        <a:lstStyle/>
        <a:p>
          <a:endParaRPr lang="en-US"/>
        </a:p>
      </dgm:t>
    </dgm:pt>
    <dgm:pt modelId="{CE808232-F408-402D-889C-7BA910ED9C0E}" type="sibTrans" cxnId="{1AD4C2B9-F9F3-461F-A5B2-7F362C6691EE}">
      <dgm:prSet/>
      <dgm:spPr/>
      <dgm:t>
        <a:bodyPr/>
        <a:lstStyle/>
        <a:p>
          <a:endParaRPr lang="en-US"/>
        </a:p>
      </dgm:t>
    </dgm:pt>
    <dgm:pt modelId="{79AEE353-36E5-471B-B4D8-C60131535BD1}">
      <dgm:prSet/>
      <dgm:spPr/>
      <dgm:t>
        <a:bodyPr/>
        <a:lstStyle/>
        <a:p>
          <a:r>
            <a:rPr lang="en-US" dirty="0" smtClean="0"/>
            <a:t>Pre-processing (NLTK)</a:t>
          </a:r>
          <a:endParaRPr lang="en-US" dirty="0"/>
        </a:p>
      </dgm:t>
    </dgm:pt>
    <dgm:pt modelId="{3A8080C1-24CA-498E-B702-66FB669F67EA}" type="parTrans" cxnId="{C684EA9E-A032-4B34-A79E-E935FB8CD6FD}">
      <dgm:prSet/>
      <dgm:spPr/>
      <dgm:t>
        <a:bodyPr/>
        <a:lstStyle/>
        <a:p>
          <a:endParaRPr lang="en-US"/>
        </a:p>
      </dgm:t>
    </dgm:pt>
    <dgm:pt modelId="{3562F1E0-1DB6-45D8-A1E7-78B5FBC13C33}" type="sibTrans" cxnId="{C684EA9E-A032-4B34-A79E-E935FB8CD6FD}">
      <dgm:prSet/>
      <dgm:spPr/>
      <dgm:t>
        <a:bodyPr/>
        <a:lstStyle/>
        <a:p>
          <a:endParaRPr lang="en-US"/>
        </a:p>
      </dgm:t>
    </dgm:pt>
    <dgm:pt modelId="{CC1EDC19-919F-443D-B45B-9824CAA561F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Open Street Map</a:t>
          </a:r>
          <a:endParaRPr lang="en-US" dirty="0">
            <a:solidFill>
              <a:schemeClr val="tx1"/>
            </a:solidFill>
          </a:endParaRPr>
        </a:p>
      </dgm:t>
    </dgm:pt>
    <dgm:pt modelId="{C846AB23-C63B-4E38-8A59-472097340A48}" type="parTrans" cxnId="{DC208427-69C8-4E0C-B910-CAEE30ABD1E2}">
      <dgm:prSet/>
      <dgm:spPr/>
      <dgm:t>
        <a:bodyPr/>
        <a:lstStyle/>
        <a:p>
          <a:endParaRPr lang="en-US"/>
        </a:p>
      </dgm:t>
    </dgm:pt>
    <dgm:pt modelId="{2F94C985-E2C3-49BC-9074-0BC96D4CFA7E}" type="sibTrans" cxnId="{DC208427-69C8-4E0C-B910-CAEE30ABD1E2}">
      <dgm:prSet/>
      <dgm:spPr/>
      <dgm:t>
        <a:bodyPr/>
        <a:lstStyle/>
        <a:p>
          <a:endParaRPr lang="en-US"/>
        </a:p>
      </dgm:t>
    </dgm:pt>
    <dgm:pt modelId="{FEAFB062-69A9-4307-90D7-2868F67E92C7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5142EAC1-F27A-425B-9AEC-F10E1991141A}" type="parTrans" cxnId="{59F9B83E-3F91-4641-8288-BF6D7AA96439}">
      <dgm:prSet/>
      <dgm:spPr/>
      <dgm:t>
        <a:bodyPr/>
        <a:lstStyle/>
        <a:p>
          <a:endParaRPr lang="en-US"/>
        </a:p>
      </dgm:t>
    </dgm:pt>
    <dgm:pt modelId="{6BCAF1E7-3FB5-495E-92B4-87E48E8671DA}" type="sibTrans" cxnId="{59F9B83E-3F91-4641-8288-BF6D7AA96439}">
      <dgm:prSet/>
      <dgm:spPr/>
      <dgm:t>
        <a:bodyPr/>
        <a:lstStyle/>
        <a:p>
          <a:endParaRPr lang="en-US"/>
        </a:p>
      </dgm:t>
    </dgm:pt>
    <dgm:pt modelId="{0C9E22B4-6CAD-4981-B883-7E4DC6EE8758}">
      <dgm:prSet/>
      <dgm:spPr/>
      <dgm:t>
        <a:bodyPr/>
        <a:lstStyle/>
        <a:p>
          <a:endParaRPr lang="en-US" dirty="0"/>
        </a:p>
      </dgm:t>
    </dgm:pt>
    <dgm:pt modelId="{A137A002-4EDA-48AB-B45E-DA3F630FC28C}" type="parTrans" cxnId="{D381D93B-CA31-41FD-9219-21FF952B0556}">
      <dgm:prSet/>
      <dgm:spPr/>
      <dgm:t>
        <a:bodyPr/>
        <a:lstStyle/>
        <a:p>
          <a:endParaRPr lang="en-US"/>
        </a:p>
      </dgm:t>
    </dgm:pt>
    <dgm:pt modelId="{4535F1BE-865E-419E-9048-7DDE18B2565B}" type="sibTrans" cxnId="{D381D93B-CA31-41FD-9219-21FF952B0556}">
      <dgm:prSet/>
      <dgm:spPr/>
      <dgm:t>
        <a:bodyPr/>
        <a:lstStyle/>
        <a:p>
          <a:endParaRPr lang="en-US"/>
        </a:p>
      </dgm:t>
    </dgm:pt>
    <dgm:pt modelId="{CE4645DD-1067-448E-B2F6-E91A9A833C03}">
      <dgm:prSet/>
      <dgm:spPr/>
      <dgm:t>
        <a:bodyPr/>
        <a:lstStyle/>
        <a:p>
          <a:r>
            <a:rPr lang="en-US" dirty="0" err="1" smtClean="0"/>
            <a:t>PyMongo</a:t>
          </a:r>
          <a:endParaRPr lang="en-US" dirty="0"/>
        </a:p>
      </dgm:t>
    </dgm:pt>
    <dgm:pt modelId="{690FCB95-65D3-4E27-9C2D-BCF6594A78BB}" type="parTrans" cxnId="{9270AC1A-5B7A-40A9-9ED5-84E085A6CA53}">
      <dgm:prSet/>
      <dgm:spPr/>
      <dgm:t>
        <a:bodyPr/>
        <a:lstStyle/>
        <a:p>
          <a:endParaRPr lang="en-US"/>
        </a:p>
      </dgm:t>
    </dgm:pt>
    <dgm:pt modelId="{91BA9273-95E0-4D06-B396-53934AF565A9}" type="sibTrans" cxnId="{9270AC1A-5B7A-40A9-9ED5-84E085A6CA53}">
      <dgm:prSet/>
      <dgm:spPr/>
      <dgm:t>
        <a:bodyPr/>
        <a:lstStyle/>
        <a:p>
          <a:endParaRPr lang="en-US"/>
        </a:p>
      </dgm:t>
    </dgm:pt>
    <dgm:pt modelId="{AB6F3297-7B31-E042-B27B-AAA52A5D222D}" type="pres">
      <dgm:prSet presAssocID="{C49B7130-914E-CF40-ACB3-FC6B564538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540051-875A-7F46-91CE-8E670397CC3A}" type="pres">
      <dgm:prSet presAssocID="{A37DAB11-921E-8A45-B2D5-6D8DF5845F6C}" presName="composite" presStyleCnt="0"/>
      <dgm:spPr/>
    </dgm:pt>
    <dgm:pt modelId="{3F2CE2EE-5A8F-C749-8275-6654D5C7CE9D}" type="pres">
      <dgm:prSet presAssocID="{A37DAB11-921E-8A45-B2D5-6D8DF5845F6C}" presName="parTx" presStyleLbl="alignNode1" presStyleIdx="0" presStyleCnt="5" custScaleX="28364" custScaleY="870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76668-9C68-534E-918D-C2CA6DA7CC09}" type="pres">
      <dgm:prSet presAssocID="{A37DAB11-921E-8A45-B2D5-6D8DF5845F6C}" presName="desTx" presStyleLbl="alignAccFollowNode1" presStyleIdx="0" presStyleCnt="5" custScaleX="28364" custScaleY="87037" custLinFactNeighborY="-1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B4D5B-A0AE-6446-881B-0C057D46C9B4}" type="pres">
      <dgm:prSet presAssocID="{313AD88D-70DE-A845-8E4E-AC0920C58B76}" presName="space" presStyleCnt="0"/>
      <dgm:spPr/>
    </dgm:pt>
    <dgm:pt modelId="{1AD20B3B-B887-8B42-B33B-64AD027B4947}" type="pres">
      <dgm:prSet presAssocID="{69F8341D-7351-4E47-A028-F969C13B4F5F}" presName="composite" presStyleCnt="0"/>
      <dgm:spPr/>
    </dgm:pt>
    <dgm:pt modelId="{433BB60E-1285-B045-BC88-B961E57A0E2F}" type="pres">
      <dgm:prSet presAssocID="{69F8341D-7351-4E47-A028-F969C13B4F5F}" presName="parTx" presStyleLbl="alignNode1" presStyleIdx="1" presStyleCnt="5" custScaleX="28364" custScaleY="870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5C715-7093-8D40-AC5A-9D6C3ACA062A}" type="pres">
      <dgm:prSet presAssocID="{69F8341D-7351-4E47-A028-F969C13B4F5F}" presName="desTx" presStyleLbl="alignAccFollowNode1" presStyleIdx="1" presStyleCnt="5" custScaleX="28364" custScaleY="87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7DC69-167D-C749-959D-D17973B28F13}" type="pres">
      <dgm:prSet presAssocID="{E608E508-A332-1147-A456-48618D02E723}" presName="space" presStyleCnt="0"/>
      <dgm:spPr/>
    </dgm:pt>
    <dgm:pt modelId="{C7B8770F-42EC-9648-8307-7B760B71DBEB}" type="pres">
      <dgm:prSet presAssocID="{07F531EB-C27B-1C43-868B-DE4D19435EF1}" presName="composite" presStyleCnt="0"/>
      <dgm:spPr/>
    </dgm:pt>
    <dgm:pt modelId="{8463D0F8-C2D1-CA44-96E3-4509835E5ACF}" type="pres">
      <dgm:prSet presAssocID="{07F531EB-C27B-1C43-868B-DE4D19435EF1}" presName="parTx" presStyleLbl="alignNode1" presStyleIdx="2" presStyleCnt="5" custScaleX="28364" custScaleY="870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6655B-BC33-3845-BD7E-AC4A16710830}" type="pres">
      <dgm:prSet presAssocID="{07F531EB-C27B-1C43-868B-DE4D19435EF1}" presName="desTx" presStyleLbl="alignAccFollowNode1" presStyleIdx="2" presStyleCnt="5" custScaleX="28364" custScaleY="87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1DEB4-33EF-6A40-8881-4A4208363585}" type="pres">
      <dgm:prSet presAssocID="{AC383DDB-AFF6-3E47-80D0-7B7AF7D2876E}" presName="space" presStyleCnt="0"/>
      <dgm:spPr/>
    </dgm:pt>
    <dgm:pt modelId="{4C70B29E-BB68-C04C-A56F-BF4578A56CFE}" type="pres">
      <dgm:prSet presAssocID="{60B8C4D9-529E-D543-B4A4-A48AE3D01BD0}" presName="composite" presStyleCnt="0"/>
      <dgm:spPr/>
    </dgm:pt>
    <dgm:pt modelId="{CE210463-0689-4B46-A931-4CD6286CB926}" type="pres">
      <dgm:prSet presAssocID="{60B8C4D9-529E-D543-B4A4-A48AE3D01BD0}" presName="parTx" presStyleLbl="alignNode1" presStyleIdx="3" presStyleCnt="5" custScaleX="28364" custScaleY="870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995ED-CC77-E048-82EE-5EE03DD6BDAE}" type="pres">
      <dgm:prSet presAssocID="{60B8C4D9-529E-D543-B4A4-A48AE3D01BD0}" presName="desTx" presStyleLbl="alignAccFollowNode1" presStyleIdx="3" presStyleCnt="5" custScaleX="28364" custScaleY="87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EA079-01DA-724D-9B3E-AD8FEC6BD65D}" type="pres">
      <dgm:prSet presAssocID="{0AF38792-F6DC-3B4C-AAB7-BDA376B18274}" presName="space" presStyleCnt="0"/>
      <dgm:spPr/>
    </dgm:pt>
    <dgm:pt modelId="{D96E6A57-A13C-C149-8C8C-07CCCF6797D6}" type="pres">
      <dgm:prSet presAssocID="{FFAE949E-7708-3549-95F8-6864FDE7C000}" presName="composite" presStyleCnt="0"/>
      <dgm:spPr/>
    </dgm:pt>
    <dgm:pt modelId="{C07E2B1E-2760-D74F-A475-E84BAA6882A0}" type="pres">
      <dgm:prSet presAssocID="{FFAE949E-7708-3549-95F8-6864FDE7C000}" presName="parTx" presStyleLbl="alignNode1" presStyleIdx="4" presStyleCnt="5" custScaleX="28364" custScaleY="870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415B8-A7B7-C14C-A6C6-21F1F3D026EC}" type="pres">
      <dgm:prSet presAssocID="{FFAE949E-7708-3549-95F8-6864FDE7C000}" presName="desTx" presStyleLbl="alignAccFollowNode1" presStyleIdx="4" presStyleCnt="5" custScaleX="28364" custScaleY="87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0D8C2C-455A-46BA-822F-FEBCBDBA97D9}" type="presOf" srcId="{FEAFB062-69A9-4307-90D7-2868F67E92C7}" destId="{640995ED-CC77-E048-82EE-5EE03DD6BDAE}" srcOrd="0" destOrd="2" presId="urn:microsoft.com/office/officeart/2005/8/layout/hList1"/>
    <dgm:cxn modelId="{0555A04E-DA4F-8145-9BFF-1681630A4F65}" type="presOf" srcId="{FFAE949E-7708-3549-95F8-6864FDE7C000}" destId="{C07E2B1E-2760-D74F-A475-E84BAA6882A0}" srcOrd="0" destOrd="0" presId="urn:microsoft.com/office/officeart/2005/8/layout/hList1"/>
    <dgm:cxn modelId="{D381D93B-CA31-41FD-9219-21FF952B0556}" srcId="{07F531EB-C27B-1C43-868B-DE4D19435EF1}" destId="{0C9E22B4-6CAD-4981-B883-7E4DC6EE8758}" srcOrd="2" destOrd="0" parTransId="{A137A002-4EDA-48AB-B45E-DA3F630FC28C}" sibTransId="{4535F1BE-865E-419E-9048-7DDE18B2565B}"/>
    <dgm:cxn modelId="{C41F973E-1A91-8E4C-96FB-A305825108F5}" srcId="{C49B7130-914E-CF40-ACB3-FC6B564538D9}" destId="{07F531EB-C27B-1C43-868B-DE4D19435EF1}" srcOrd="2" destOrd="0" parTransId="{0C1EAE51-7C50-EA42-8CC7-9C7E88F21F35}" sibTransId="{AC383DDB-AFF6-3E47-80D0-7B7AF7D2876E}"/>
    <dgm:cxn modelId="{C931EA76-2250-3F48-A9EF-1DA61E561CC1}" type="presOf" srcId="{C49B7130-914E-CF40-ACB3-FC6B564538D9}" destId="{AB6F3297-7B31-E042-B27B-AAA52A5D222D}" srcOrd="0" destOrd="0" presId="urn:microsoft.com/office/officeart/2005/8/layout/hList1"/>
    <dgm:cxn modelId="{10287010-B471-405A-995C-B5B742DA3157}" srcId="{07F531EB-C27B-1C43-868B-DE4D19435EF1}" destId="{E65898C7-4FE3-45E3-B851-3640513A264E}" srcOrd="3" destOrd="0" parTransId="{A23BD975-9A27-427C-AF59-B77D3302E185}" sibTransId="{0ADAE96B-40F4-44EC-8EF6-774F430D50CA}"/>
    <dgm:cxn modelId="{EB8A3E60-2549-6742-AB71-2088D9990C87}" type="presOf" srcId="{07F531EB-C27B-1C43-868B-DE4D19435EF1}" destId="{8463D0F8-C2D1-CA44-96E3-4509835E5ACF}" srcOrd="0" destOrd="0" presId="urn:microsoft.com/office/officeart/2005/8/layout/hList1"/>
    <dgm:cxn modelId="{59F9B83E-3F91-4641-8288-BF6D7AA96439}" srcId="{60B8C4D9-529E-D543-B4A4-A48AE3D01BD0}" destId="{FEAFB062-69A9-4307-90D7-2868F67E92C7}" srcOrd="2" destOrd="0" parTransId="{5142EAC1-F27A-425B-9AEC-F10E1991141A}" sibTransId="{6BCAF1E7-3FB5-495E-92B4-87E48E8671DA}"/>
    <dgm:cxn modelId="{0501F529-73BC-1044-B2E5-BCD58B751246}" type="presOf" srcId="{7D1DF415-1B7D-4345-BB75-D9D0A028FB9B}" destId="{DDB5C715-7093-8D40-AC5A-9D6C3ACA062A}" srcOrd="0" destOrd="0" presId="urn:microsoft.com/office/officeart/2005/8/layout/hList1"/>
    <dgm:cxn modelId="{1AD4C2B9-F9F3-461F-A5B2-7F362C6691EE}" srcId="{FFAE949E-7708-3549-95F8-6864FDE7C000}" destId="{6A5A7BE4-B56E-4570-A236-7F2A475C82FA}" srcOrd="2" destOrd="0" parTransId="{CD673C3B-F5A6-4CE3-AC79-8DC4A8F75780}" sibTransId="{CE808232-F408-402D-889C-7BA910ED9C0E}"/>
    <dgm:cxn modelId="{E74CE8EE-39FB-4DEA-AE0A-2BB04731FB06}" type="presOf" srcId="{79AEE353-36E5-471B-B4D8-C60131535BD1}" destId="{DDB5C715-7093-8D40-AC5A-9D6C3ACA062A}" srcOrd="0" destOrd="2" presId="urn:microsoft.com/office/officeart/2005/8/layout/hList1"/>
    <dgm:cxn modelId="{2F6C420B-DFE8-4A3A-A90D-13603BC49613}" type="presOf" srcId="{6A5A7BE4-B56E-4570-A236-7F2A475C82FA}" destId="{5F6415B8-A7B7-C14C-A6C6-21F1F3D026EC}" srcOrd="0" destOrd="2" presId="urn:microsoft.com/office/officeart/2005/8/layout/hList1"/>
    <dgm:cxn modelId="{01036485-2740-404B-B79C-AD494C37FDED}" type="presOf" srcId="{82DA692D-65FB-E34C-AE22-5F8E0CAC0B87}" destId="{C7476668-9C68-534E-918D-C2CA6DA7CC09}" srcOrd="0" destOrd="0" presId="urn:microsoft.com/office/officeart/2005/8/layout/hList1"/>
    <dgm:cxn modelId="{B34A48C7-BA0D-4C31-A6EF-19F64B2025A8}" type="presOf" srcId="{0C9E22B4-6CAD-4981-B883-7E4DC6EE8758}" destId="{2E16655B-BC33-3845-BD7E-AC4A16710830}" srcOrd="0" destOrd="2" presId="urn:microsoft.com/office/officeart/2005/8/layout/hList1"/>
    <dgm:cxn modelId="{2012B020-9A61-D042-BDCF-B6B132FEAB8C}" type="presOf" srcId="{70F22BC7-76E0-4642-89DE-70FF14F281C0}" destId="{2E16655B-BC33-3845-BD7E-AC4A16710830}" srcOrd="0" destOrd="0" presId="urn:microsoft.com/office/officeart/2005/8/layout/hList1"/>
    <dgm:cxn modelId="{1415F00E-F53F-4BBF-B772-BB0C47C8843F}" type="presOf" srcId="{CC1EDC19-919F-443D-B45B-9824CAA561FA}" destId="{5F6415B8-A7B7-C14C-A6C6-21F1F3D026EC}" srcOrd="0" destOrd="3" presId="urn:microsoft.com/office/officeart/2005/8/layout/hList1"/>
    <dgm:cxn modelId="{CCFF06DD-D236-7C4F-8E05-1489162AAAB4}" type="presOf" srcId="{60B8C4D9-529E-D543-B4A4-A48AE3D01BD0}" destId="{CE210463-0689-4B46-A931-4CD6286CB926}" srcOrd="0" destOrd="0" presId="urn:microsoft.com/office/officeart/2005/8/layout/hList1"/>
    <dgm:cxn modelId="{C684EA9E-A032-4B34-A79E-E935FB8CD6FD}" srcId="{69F8341D-7351-4E47-A028-F969C13B4F5F}" destId="{79AEE353-36E5-471B-B4D8-C60131535BD1}" srcOrd="2" destOrd="0" parTransId="{3A8080C1-24CA-498E-B702-66FB669F67EA}" sibTransId="{3562F1E0-1DB6-45D8-A1E7-78B5FBC13C33}"/>
    <dgm:cxn modelId="{160A83A7-CBE6-CF4E-A50B-6472DBF9078D}" type="presOf" srcId="{06B53DE7-78EC-704C-9BFF-406D403206A4}" destId="{2E16655B-BC33-3845-BD7E-AC4A16710830}" srcOrd="0" destOrd="1" presId="urn:microsoft.com/office/officeart/2005/8/layout/hList1"/>
    <dgm:cxn modelId="{D3F70A38-9499-4449-8CEC-CF1997A7F282}" srcId="{60B8C4D9-529E-D543-B4A4-A48AE3D01BD0}" destId="{086FB4AD-DE75-C34B-AE14-B0C970F403AD}" srcOrd="1" destOrd="0" parTransId="{302EE2BA-2484-0E4A-9FCE-FE95B8A3A9B8}" sibTransId="{6E89616B-A5FA-6E4B-A1A8-81DB72B5D0B7}"/>
    <dgm:cxn modelId="{DC208427-69C8-4E0C-B910-CAEE30ABD1E2}" srcId="{FFAE949E-7708-3549-95F8-6864FDE7C000}" destId="{CC1EDC19-919F-443D-B45B-9824CAA561FA}" srcOrd="3" destOrd="0" parTransId="{C846AB23-C63B-4E38-8A59-472097340A48}" sibTransId="{2F94C985-E2C3-49BC-9074-0BC96D4CFA7E}"/>
    <dgm:cxn modelId="{8F954B9D-25A1-BE47-935E-3E517211EB11}" type="presOf" srcId="{BCCD3621-AE71-CD4E-A024-F25BED982B3C}" destId="{5F6415B8-A7B7-C14C-A6C6-21F1F3D026EC}" srcOrd="0" destOrd="0" presId="urn:microsoft.com/office/officeart/2005/8/layout/hList1"/>
    <dgm:cxn modelId="{F1B334DE-6A7E-6549-9864-2F5A91F8FF0F}" srcId="{FFAE949E-7708-3549-95F8-6864FDE7C000}" destId="{9AE5A454-65EE-8348-825E-207AAE58F2F3}" srcOrd="1" destOrd="0" parTransId="{CCAEC248-4FDA-7343-A2A5-27D4B0B3AAA7}" sibTransId="{D6E06C7D-1FFF-8843-ABEA-E943DB839E3B}"/>
    <dgm:cxn modelId="{F4C88280-37A6-7543-9C88-5381D77E97FB}" srcId="{FFAE949E-7708-3549-95F8-6864FDE7C000}" destId="{BCCD3621-AE71-CD4E-A024-F25BED982B3C}" srcOrd="0" destOrd="0" parTransId="{EB74228C-3C81-3642-A237-5CCD30FDF93A}" sibTransId="{EC909B85-E685-CF40-A598-869391FC951F}"/>
    <dgm:cxn modelId="{9270AC1A-5B7A-40A9-9ED5-84E085A6CA53}" srcId="{69F8341D-7351-4E47-A028-F969C13B4F5F}" destId="{CE4645DD-1067-448E-B2F6-E91A9A833C03}" srcOrd="1" destOrd="0" parTransId="{690FCB95-65D3-4E27-9C2D-BCF6594A78BB}" sibTransId="{91BA9273-95E0-4D06-B396-53934AF565A9}"/>
    <dgm:cxn modelId="{00314FD7-54E5-C443-AD0E-F93A63610563}" type="presOf" srcId="{A37DAB11-921E-8A45-B2D5-6D8DF5845F6C}" destId="{3F2CE2EE-5A8F-C749-8275-6654D5C7CE9D}" srcOrd="0" destOrd="0" presId="urn:microsoft.com/office/officeart/2005/8/layout/hList1"/>
    <dgm:cxn modelId="{EE8962B0-40B1-9443-88C3-EC69A7FED50C}" srcId="{C49B7130-914E-CF40-ACB3-FC6B564538D9}" destId="{FFAE949E-7708-3549-95F8-6864FDE7C000}" srcOrd="4" destOrd="0" parTransId="{C6E6E042-37C5-3A45-8117-EF67AD0DFC9F}" sibTransId="{2D1E4B92-BBA5-2143-A5F0-5EBE05466DA1}"/>
    <dgm:cxn modelId="{BFDEFAEA-5E81-4356-8A4F-4CFBFFFE8152}" type="presOf" srcId="{E65898C7-4FE3-45E3-B851-3640513A264E}" destId="{2E16655B-BC33-3845-BD7E-AC4A16710830}" srcOrd="0" destOrd="3" presId="urn:microsoft.com/office/officeart/2005/8/layout/hList1"/>
    <dgm:cxn modelId="{FDBB552D-B581-DB41-8362-89EB50772679}" srcId="{C49B7130-914E-CF40-ACB3-FC6B564538D9}" destId="{69F8341D-7351-4E47-A028-F969C13B4F5F}" srcOrd="1" destOrd="0" parTransId="{E65FE335-04CF-4249-909E-4AC0D5670FA4}" sibTransId="{E608E508-A332-1147-A456-48618D02E723}"/>
    <dgm:cxn modelId="{3DAEBB23-E6C9-C04D-9F82-EF7C2C23BD8A}" srcId="{C49B7130-914E-CF40-ACB3-FC6B564538D9}" destId="{A37DAB11-921E-8A45-B2D5-6D8DF5845F6C}" srcOrd="0" destOrd="0" parTransId="{177EFBBF-1D39-1344-83CC-E9C27348537A}" sibTransId="{313AD88D-70DE-A845-8E4E-AC0920C58B76}"/>
    <dgm:cxn modelId="{9343020C-0C86-D44F-8E57-BB1EAD5C0844}" type="presOf" srcId="{086FB4AD-DE75-C34B-AE14-B0C970F403AD}" destId="{640995ED-CC77-E048-82EE-5EE03DD6BDAE}" srcOrd="0" destOrd="1" presId="urn:microsoft.com/office/officeart/2005/8/layout/hList1"/>
    <dgm:cxn modelId="{56B81C73-90F7-7744-8D48-D0DF25F2F010}" type="presOf" srcId="{B1B367D4-5F6B-5147-B6DA-092D1380205D}" destId="{640995ED-CC77-E048-82EE-5EE03DD6BDAE}" srcOrd="0" destOrd="0" presId="urn:microsoft.com/office/officeart/2005/8/layout/hList1"/>
    <dgm:cxn modelId="{463619C0-8AA2-1549-9464-B9305EF88DD0}" type="presOf" srcId="{69F8341D-7351-4E47-A028-F969C13B4F5F}" destId="{433BB60E-1285-B045-BC88-B961E57A0E2F}" srcOrd="0" destOrd="0" presId="urn:microsoft.com/office/officeart/2005/8/layout/hList1"/>
    <dgm:cxn modelId="{00B733B5-7C6F-CA4A-A769-3FBF6694396A}" srcId="{60B8C4D9-529E-D543-B4A4-A48AE3D01BD0}" destId="{B1B367D4-5F6B-5147-B6DA-092D1380205D}" srcOrd="0" destOrd="0" parTransId="{83959AD9-577D-274E-83BF-B57504BD560E}" sibTransId="{DB7DC1A3-E74A-0C47-B702-4B3700A31AC4}"/>
    <dgm:cxn modelId="{5F67A5B4-C2C9-BC41-877A-667FBB837AE7}" srcId="{C49B7130-914E-CF40-ACB3-FC6B564538D9}" destId="{60B8C4D9-529E-D543-B4A4-A48AE3D01BD0}" srcOrd="3" destOrd="0" parTransId="{4893FDE9-FED0-634F-967A-2BFDF20FF4E2}" sibTransId="{0AF38792-F6DC-3B4C-AAB7-BDA376B18274}"/>
    <dgm:cxn modelId="{1354AA72-96C6-C74E-8349-A91474F5E369}" srcId="{A37DAB11-921E-8A45-B2D5-6D8DF5845F6C}" destId="{82DA692D-65FB-E34C-AE22-5F8E0CAC0B87}" srcOrd="0" destOrd="0" parTransId="{8E64C3BC-19CF-D24C-B9AE-03BFF8406913}" sibTransId="{1977F3DA-CA97-BC47-B7E9-45054A47D8B4}"/>
    <dgm:cxn modelId="{FC35C94F-10EB-0340-9A82-90233F03EC7E}" srcId="{69F8341D-7351-4E47-A028-F969C13B4F5F}" destId="{7D1DF415-1B7D-4345-BB75-D9D0A028FB9B}" srcOrd="0" destOrd="0" parTransId="{3396D829-3D65-5640-95CE-5D57888422C2}" sibTransId="{CDCF59C6-1164-354C-9DB8-AE1F0C3D3BEF}"/>
    <dgm:cxn modelId="{19C73337-18EC-1E4A-BAD5-4EEFC613FD51}" type="presOf" srcId="{9AE5A454-65EE-8348-825E-207AAE58F2F3}" destId="{5F6415B8-A7B7-C14C-A6C6-21F1F3D026EC}" srcOrd="0" destOrd="1" presId="urn:microsoft.com/office/officeart/2005/8/layout/hList1"/>
    <dgm:cxn modelId="{89318A56-3B44-6941-ABF7-86C2089B746B}" srcId="{07F531EB-C27B-1C43-868B-DE4D19435EF1}" destId="{70F22BC7-76E0-4642-89DE-70FF14F281C0}" srcOrd="0" destOrd="0" parTransId="{1DBF5C79-8439-004E-AB6F-E3F8A9E2EA37}" sibTransId="{99DAFF57-BD9A-A643-A196-A5602688E438}"/>
    <dgm:cxn modelId="{8C54ECA8-FA8C-44AC-A020-6D58A706C89B}" type="presOf" srcId="{CE4645DD-1067-448E-B2F6-E91A9A833C03}" destId="{DDB5C715-7093-8D40-AC5A-9D6C3ACA062A}" srcOrd="0" destOrd="1" presId="urn:microsoft.com/office/officeart/2005/8/layout/hList1"/>
    <dgm:cxn modelId="{6C643EFE-CFA0-934A-909E-E081A2E529DE}" srcId="{07F531EB-C27B-1C43-868B-DE4D19435EF1}" destId="{06B53DE7-78EC-704C-9BFF-406D403206A4}" srcOrd="1" destOrd="0" parTransId="{A02125A7-9552-914E-BA2A-BC354A8CDC56}" sibTransId="{06340339-0EE8-2847-B7A5-F73DFD19C928}"/>
    <dgm:cxn modelId="{365B1A01-1F62-814F-AD81-D7340F6491E1}" type="presParOf" srcId="{AB6F3297-7B31-E042-B27B-AAA52A5D222D}" destId="{75540051-875A-7F46-91CE-8E670397CC3A}" srcOrd="0" destOrd="0" presId="urn:microsoft.com/office/officeart/2005/8/layout/hList1"/>
    <dgm:cxn modelId="{2A0EE9D4-5F02-ED41-97C9-B8A05AE03A04}" type="presParOf" srcId="{75540051-875A-7F46-91CE-8E670397CC3A}" destId="{3F2CE2EE-5A8F-C749-8275-6654D5C7CE9D}" srcOrd="0" destOrd="0" presId="urn:microsoft.com/office/officeart/2005/8/layout/hList1"/>
    <dgm:cxn modelId="{C2991986-3509-9C4E-BAB4-099736C102B1}" type="presParOf" srcId="{75540051-875A-7F46-91CE-8E670397CC3A}" destId="{C7476668-9C68-534E-918D-C2CA6DA7CC09}" srcOrd="1" destOrd="0" presId="urn:microsoft.com/office/officeart/2005/8/layout/hList1"/>
    <dgm:cxn modelId="{4F29A98E-41B7-8B42-8BCC-BA08B6522557}" type="presParOf" srcId="{AB6F3297-7B31-E042-B27B-AAA52A5D222D}" destId="{375B4D5B-A0AE-6446-881B-0C057D46C9B4}" srcOrd="1" destOrd="0" presId="urn:microsoft.com/office/officeart/2005/8/layout/hList1"/>
    <dgm:cxn modelId="{1C652DE9-C752-3A48-9807-09E3E84AD828}" type="presParOf" srcId="{AB6F3297-7B31-E042-B27B-AAA52A5D222D}" destId="{1AD20B3B-B887-8B42-B33B-64AD027B4947}" srcOrd="2" destOrd="0" presId="urn:microsoft.com/office/officeart/2005/8/layout/hList1"/>
    <dgm:cxn modelId="{5DEB964A-6007-A347-BA11-ED0B341837FD}" type="presParOf" srcId="{1AD20B3B-B887-8B42-B33B-64AD027B4947}" destId="{433BB60E-1285-B045-BC88-B961E57A0E2F}" srcOrd="0" destOrd="0" presId="urn:microsoft.com/office/officeart/2005/8/layout/hList1"/>
    <dgm:cxn modelId="{CBF779B1-9666-1C46-B709-931F728A4A8C}" type="presParOf" srcId="{1AD20B3B-B887-8B42-B33B-64AD027B4947}" destId="{DDB5C715-7093-8D40-AC5A-9D6C3ACA062A}" srcOrd="1" destOrd="0" presId="urn:microsoft.com/office/officeart/2005/8/layout/hList1"/>
    <dgm:cxn modelId="{14A44707-6A07-D14C-B450-A8A2D4355A15}" type="presParOf" srcId="{AB6F3297-7B31-E042-B27B-AAA52A5D222D}" destId="{85C7DC69-167D-C749-959D-D17973B28F13}" srcOrd="3" destOrd="0" presId="urn:microsoft.com/office/officeart/2005/8/layout/hList1"/>
    <dgm:cxn modelId="{3EB907B8-BAC3-304F-AE39-ED9723ED272C}" type="presParOf" srcId="{AB6F3297-7B31-E042-B27B-AAA52A5D222D}" destId="{C7B8770F-42EC-9648-8307-7B760B71DBEB}" srcOrd="4" destOrd="0" presId="urn:microsoft.com/office/officeart/2005/8/layout/hList1"/>
    <dgm:cxn modelId="{2BED3ED3-5957-6E48-8619-FFD236D3F69F}" type="presParOf" srcId="{C7B8770F-42EC-9648-8307-7B760B71DBEB}" destId="{8463D0F8-C2D1-CA44-96E3-4509835E5ACF}" srcOrd="0" destOrd="0" presId="urn:microsoft.com/office/officeart/2005/8/layout/hList1"/>
    <dgm:cxn modelId="{778D6FC8-9F7D-6146-94FC-2EC0F08BDBF5}" type="presParOf" srcId="{C7B8770F-42EC-9648-8307-7B760B71DBEB}" destId="{2E16655B-BC33-3845-BD7E-AC4A16710830}" srcOrd="1" destOrd="0" presId="urn:microsoft.com/office/officeart/2005/8/layout/hList1"/>
    <dgm:cxn modelId="{9918F78E-637C-F24F-83F9-BA67ACD100DD}" type="presParOf" srcId="{AB6F3297-7B31-E042-B27B-AAA52A5D222D}" destId="{C8B1DEB4-33EF-6A40-8881-4A4208363585}" srcOrd="5" destOrd="0" presId="urn:microsoft.com/office/officeart/2005/8/layout/hList1"/>
    <dgm:cxn modelId="{25AFFD3B-A948-1D42-BA9C-1236E469D796}" type="presParOf" srcId="{AB6F3297-7B31-E042-B27B-AAA52A5D222D}" destId="{4C70B29E-BB68-C04C-A56F-BF4578A56CFE}" srcOrd="6" destOrd="0" presId="urn:microsoft.com/office/officeart/2005/8/layout/hList1"/>
    <dgm:cxn modelId="{B5D1C12C-E496-DA42-ACA6-C50871F65D35}" type="presParOf" srcId="{4C70B29E-BB68-C04C-A56F-BF4578A56CFE}" destId="{CE210463-0689-4B46-A931-4CD6286CB926}" srcOrd="0" destOrd="0" presId="urn:microsoft.com/office/officeart/2005/8/layout/hList1"/>
    <dgm:cxn modelId="{17A84342-EA72-1F47-92D7-6296C0AEB526}" type="presParOf" srcId="{4C70B29E-BB68-C04C-A56F-BF4578A56CFE}" destId="{640995ED-CC77-E048-82EE-5EE03DD6BDAE}" srcOrd="1" destOrd="0" presId="urn:microsoft.com/office/officeart/2005/8/layout/hList1"/>
    <dgm:cxn modelId="{8AEFF5B1-8F9B-1345-908F-8E4EA9CF19AA}" type="presParOf" srcId="{AB6F3297-7B31-E042-B27B-AAA52A5D222D}" destId="{50DEA079-01DA-724D-9B3E-AD8FEC6BD65D}" srcOrd="7" destOrd="0" presId="urn:microsoft.com/office/officeart/2005/8/layout/hList1"/>
    <dgm:cxn modelId="{B1B8CD0B-6157-C946-986E-3C1133A443C9}" type="presParOf" srcId="{AB6F3297-7B31-E042-B27B-AAA52A5D222D}" destId="{D96E6A57-A13C-C149-8C8C-07CCCF6797D6}" srcOrd="8" destOrd="0" presId="urn:microsoft.com/office/officeart/2005/8/layout/hList1"/>
    <dgm:cxn modelId="{A4BCEC95-8726-D149-80A6-758B68466F2B}" type="presParOf" srcId="{D96E6A57-A13C-C149-8C8C-07CCCF6797D6}" destId="{C07E2B1E-2760-D74F-A475-E84BAA6882A0}" srcOrd="0" destOrd="0" presId="urn:microsoft.com/office/officeart/2005/8/layout/hList1"/>
    <dgm:cxn modelId="{004C648F-35AD-354C-891D-02877D9F5228}" type="presParOf" srcId="{D96E6A57-A13C-C149-8C8C-07CCCF6797D6}" destId="{5F6415B8-A7B7-C14C-A6C6-21F1F3D026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E2EE-5A8F-C749-8275-6654D5C7CE9D}">
      <dsp:nvSpPr>
        <dsp:cNvPr id="0" name=""/>
        <dsp:cNvSpPr/>
      </dsp:nvSpPr>
      <dsp:spPr>
        <a:xfrm>
          <a:off x="5482" y="213295"/>
          <a:ext cx="1265380" cy="6517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Source</a:t>
          </a:r>
          <a:endParaRPr lang="en-US" sz="1300" kern="1200" dirty="0"/>
        </a:p>
      </dsp:txBody>
      <dsp:txXfrm>
        <a:off x="5482" y="213295"/>
        <a:ext cx="1265380" cy="651733"/>
      </dsp:txXfrm>
    </dsp:sp>
    <dsp:sp modelId="{C7476668-9C68-534E-918D-C2CA6DA7CC09}">
      <dsp:nvSpPr>
        <dsp:cNvPr id="0" name=""/>
        <dsp:cNvSpPr/>
      </dsp:nvSpPr>
      <dsp:spPr>
        <a:xfrm>
          <a:off x="5482" y="920895"/>
          <a:ext cx="1265380" cy="17253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Twitter Stream</a:t>
          </a:r>
          <a:endParaRPr lang="en-US" sz="1300" kern="1200" dirty="0"/>
        </a:p>
      </dsp:txBody>
      <dsp:txXfrm>
        <a:off x="5482" y="920895"/>
        <a:ext cx="1265380" cy="1725372"/>
      </dsp:txXfrm>
    </dsp:sp>
    <dsp:sp modelId="{433BB60E-1285-B045-BC88-B961E57A0E2F}">
      <dsp:nvSpPr>
        <dsp:cNvPr id="0" name=""/>
        <dsp:cNvSpPr/>
      </dsp:nvSpPr>
      <dsp:spPr>
        <a:xfrm>
          <a:off x="1895433" y="213295"/>
          <a:ext cx="1265380" cy="651733"/>
        </a:xfrm>
        <a:prstGeom prst="rect">
          <a:avLst/>
        </a:prstGeom>
        <a:solidFill>
          <a:schemeClr val="accent3">
            <a:hueOff val="-849912"/>
            <a:satOff val="3123"/>
            <a:lumOff val="2304"/>
            <a:alphaOff val="0"/>
          </a:schemeClr>
        </a:solidFill>
        <a:ln w="9525" cap="flat" cmpd="sng" algn="ctr">
          <a:solidFill>
            <a:schemeClr val="accent3">
              <a:hueOff val="-849912"/>
              <a:satOff val="3123"/>
              <a:lumOff val="230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-849912"/>
              <a:satOff val="3123"/>
              <a:lumOff val="2304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Acquisition</a:t>
          </a:r>
          <a:endParaRPr lang="en-US" sz="1300" kern="1200" dirty="0"/>
        </a:p>
      </dsp:txBody>
      <dsp:txXfrm>
        <a:off x="1895433" y="213295"/>
        <a:ext cx="1265380" cy="651733"/>
      </dsp:txXfrm>
    </dsp:sp>
    <dsp:sp modelId="{DDB5C715-7093-8D40-AC5A-9D6C3ACA062A}">
      <dsp:nvSpPr>
        <dsp:cNvPr id="0" name=""/>
        <dsp:cNvSpPr/>
      </dsp:nvSpPr>
      <dsp:spPr>
        <a:xfrm>
          <a:off x="1895433" y="944980"/>
          <a:ext cx="1265380" cy="1725372"/>
        </a:xfrm>
        <a:prstGeom prst="rect">
          <a:avLst/>
        </a:prstGeom>
        <a:solidFill>
          <a:schemeClr val="accent3">
            <a:tint val="40000"/>
            <a:alpha val="90000"/>
            <a:hueOff val="-1293095"/>
            <a:satOff val="5779"/>
            <a:lumOff val="71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293095"/>
              <a:satOff val="5779"/>
              <a:lumOff val="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Python (Tweepy)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PyMongo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Pre-processing (NLTK)</a:t>
          </a:r>
          <a:endParaRPr lang="en-US" sz="1300" kern="1200" dirty="0"/>
        </a:p>
      </dsp:txBody>
      <dsp:txXfrm>
        <a:off x="1895433" y="944980"/>
        <a:ext cx="1265380" cy="1725372"/>
      </dsp:txXfrm>
    </dsp:sp>
    <dsp:sp modelId="{8463D0F8-C2D1-CA44-96E3-4509835E5ACF}">
      <dsp:nvSpPr>
        <dsp:cNvPr id="0" name=""/>
        <dsp:cNvSpPr/>
      </dsp:nvSpPr>
      <dsp:spPr>
        <a:xfrm>
          <a:off x="3785385" y="213295"/>
          <a:ext cx="1265380" cy="651733"/>
        </a:xfrm>
        <a:prstGeom prst="rect">
          <a:avLst/>
        </a:prstGeom>
        <a:solidFill>
          <a:schemeClr val="accent3">
            <a:hueOff val="-1699823"/>
            <a:satOff val="6247"/>
            <a:lumOff val="4609"/>
            <a:alphaOff val="0"/>
          </a:schemeClr>
        </a:solidFill>
        <a:ln w="9525" cap="flat" cmpd="sng" algn="ctr">
          <a:solidFill>
            <a:schemeClr val="accent3">
              <a:hueOff val="-1699823"/>
              <a:satOff val="6247"/>
              <a:lumOff val="4609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-1699823"/>
              <a:satOff val="6247"/>
              <a:lumOff val="4609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Storage</a:t>
          </a:r>
          <a:endParaRPr lang="en-US" sz="1300" kern="1200" dirty="0"/>
        </a:p>
      </dsp:txBody>
      <dsp:txXfrm>
        <a:off x="3785385" y="213295"/>
        <a:ext cx="1265380" cy="651733"/>
      </dsp:txXfrm>
    </dsp:sp>
    <dsp:sp modelId="{2E16655B-BC33-3845-BD7E-AC4A16710830}">
      <dsp:nvSpPr>
        <dsp:cNvPr id="0" name=""/>
        <dsp:cNvSpPr/>
      </dsp:nvSpPr>
      <dsp:spPr>
        <a:xfrm>
          <a:off x="3785385" y="944980"/>
          <a:ext cx="1265380" cy="1725372"/>
        </a:xfrm>
        <a:prstGeom prst="rect">
          <a:avLst/>
        </a:prstGeom>
        <a:solidFill>
          <a:schemeClr val="accent3">
            <a:tint val="40000"/>
            <a:alpha val="90000"/>
            <a:hueOff val="-2586190"/>
            <a:satOff val="11557"/>
            <a:lumOff val="143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2586190"/>
              <a:satOff val="11557"/>
              <a:lumOff val="1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Mongo DB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JSON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Amazon AMI</a:t>
          </a:r>
          <a:endParaRPr lang="en-US" sz="1300" kern="1200" dirty="0"/>
        </a:p>
      </dsp:txBody>
      <dsp:txXfrm>
        <a:off x="3785385" y="944980"/>
        <a:ext cx="1265380" cy="1725372"/>
      </dsp:txXfrm>
    </dsp:sp>
    <dsp:sp modelId="{CE210463-0689-4B46-A931-4CD6286CB926}">
      <dsp:nvSpPr>
        <dsp:cNvPr id="0" name=""/>
        <dsp:cNvSpPr/>
      </dsp:nvSpPr>
      <dsp:spPr>
        <a:xfrm>
          <a:off x="5675337" y="213295"/>
          <a:ext cx="1265380" cy="651733"/>
        </a:xfrm>
        <a:prstGeom prst="rect">
          <a:avLst/>
        </a:prstGeom>
        <a:solidFill>
          <a:schemeClr val="accent3">
            <a:hueOff val="-2549735"/>
            <a:satOff val="9370"/>
            <a:lumOff val="6913"/>
            <a:alphaOff val="0"/>
          </a:schemeClr>
        </a:solidFill>
        <a:ln w="9525" cap="flat" cmpd="sng" algn="ctr">
          <a:solidFill>
            <a:schemeClr val="accent3">
              <a:hueOff val="-2549735"/>
              <a:satOff val="9370"/>
              <a:lumOff val="691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-2549735"/>
              <a:satOff val="9370"/>
              <a:lumOff val="6913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Processing</a:t>
          </a:r>
          <a:endParaRPr lang="en-US" sz="1300" kern="1200" dirty="0"/>
        </a:p>
      </dsp:txBody>
      <dsp:txXfrm>
        <a:off x="5675337" y="213295"/>
        <a:ext cx="1265380" cy="651733"/>
      </dsp:txXfrm>
    </dsp:sp>
    <dsp:sp modelId="{640995ED-CC77-E048-82EE-5EE03DD6BDAE}">
      <dsp:nvSpPr>
        <dsp:cNvPr id="0" name=""/>
        <dsp:cNvSpPr/>
      </dsp:nvSpPr>
      <dsp:spPr>
        <a:xfrm>
          <a:off x="5675337" y="944980"/>
          <a:ext cx="1265380" cy="1725372"/>
        </a:xfrm>
        <a:prstGeom prst="rect">
          <a:avLst/>
        </a:prstGeom>
        <a:solidFill>
          <a:schemeClr val="accent3">
            <a:tint val="40000"/>
            <a:alpha val="90000"/>
            <a:hueOff val="-3879285"/>
            <a:satOff val="17336"/>
            <a:lumOff val="214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3879285"/>
              <a:satOff val="17336"/>
              <a:lumOff val="2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Extract: Mongo export util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Transform: Python libraries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Sentiment Analysis</a:t>
          </a:r>
          <a:endParaRPr lang="en-US" sz="1300" kern="1200" dirty="0"/>
        </a:p>
      </dsp:txBody>
      <dsp:txXfrm>
        <a:off x="5675337" y="944980"/>
        <a:ext cx="1265380" cy="1725372"/>
      </dsp:txXfrm>
    </dsp:sp>
    <dsp:sp modelId="{C07E2B1E-2760-D74F-A475-E84BAA6882A0}">
      <dsp:nvSpPr>
        <dsp:cNvPr id="0" name=""/>
        <dsp:cNvSpPr/>
      </dsp:nvSpPr>
      <dsp:spPr>
        <a:xfrm>
          <a:off x="7565289" y="213295"/>
          <a:ext cx="1265380" cy="651733"/>
        </a:xfrm>
        <a:prstGeom prst="rect">
          <a:avLst/>
        </a:prstGeom>
        <a:solidFill>
          <a:schemeClr val="accent3">
            <a:hueOff val="-3399647"/>
            <a:satOff val="12493"/>
            <a:lumOff val="9217"/>
            <a:alphaOff val="0"/>
          </a:schemeClr>
        </a:solidFill>
        <a:ln w="9525" cap="flat" cmpd="sng" algn="ctr">
          <a:solidFill>
            <a:schemeClr val="accent3">
              <a:hueOff val="-3399647"/>
              <a:satOff val="12493"/>
              <a:lumOff val="921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-3399647"/>
              <a:satOff val="12493"/>
              <a:lumOff val="9217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Reporting &amp; Visualization</a:t>
          </a:r>
          <a:endParaRPr lang="en-US" sz="1300" kern="1200" dirty="0"/>
        </a:p>
      </dsp:txBody>
      <dsp:txXfrm>
        <a:off x="7565289" y="213295"/>
        <a:ext cx="1265380" cy="651733"/>
      </dsp:txXfrm>
    </dsp:sp>
    <dsp:sp modelId="{5F6415B8-A7B7-C14C-A6C6-21F1F3D026EC}">
      <dsp:nvSpPr>
        <dsp:cNvPr id="0" name=""/>
        <dsp:cNvSpPr/>
      </dsp:nvSpPr>
      <dsp:spPr>
        <a:xfrm>
          <a:off x="7565289" y="944980"/>
          <a:ext cx="1265380" cy="1725372"/>
        </a:xfrm>
        <a:prstGeom prst="rect">
          <a:avLst/>
        </a:prstGeom>
        <a:solidFill>
          <a:schemeClr val="accent3">
            <a:tint val="40000"/>
            <a:alpha val="90000"/>
            <a:hueOff val="-5172380"/>
            <a:satOff val="23115"/>
            <a:lumOff val="286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5172380"/>
              <a:satOff val="23115"/>
              <a:lumOff val="28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D3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Leaflet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Word Cloud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Open Street Map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7565289" y="944980"/>
        <a:ext cx="1265380" cy="1725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14EE3-8810-DA42-9A66-B748FF6CF75E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673E9-88B0-3348-B432-28A903CD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3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73E9-88B0-3348-B432-28A903CDE0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rgbClr val="9C000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rgbClr val="9C000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rgbClr val="9C000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C6B1FF6-39B9-40F5-8B67-33C6354A3D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rgbClr val="1B386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rgbClr val="9C000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rgbClr val="9C000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rgbClr val="9C000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86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rgbClr val="9C000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rgbClr val="9C000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rgbClr val="9C000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rgbClr val="38ABED"/>
                </a:solidFill>
              </a:defRPr>
            </a:lvl1pPr>
          </a:lstStyle>
          <a:p>
            <a:fld id="{2C6B1FF6-39B9-40F5-8B67-33C6354A3D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 dirty="0"/>
          </a:p>
          <a:p>
            <a:pPr lvl="1" eaLnBrk="1" latinLnBrk="0" hangingPunct="1"/>
            <a:endParaRPr dirty="0"/>
          </a:p>
          <a:p>
            <a:pPr lvl="2" eaLnBrk="1" latinLnBrk="0" hangingPunct="1"/>
            <a:endParaRPr dirty="0"/>
          </a:p>
          <a:p>
            <a:pPr lvl="3" eaLnBrk="1" latinLnBrk="0" hangingPunct="1"/>
            <a:endParaRPr dirty="0"/>
          </a:p>
          <a:p>
            <a:pPr lvl="4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rgbClr val="9C000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rgbClr val="9C000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rgbClr val="9C000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rgbClr val="9C000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rgbClr val="9C000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rgbClr val="9C000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endParaRPr dirty="0"/>
          </a:p>
          <a:p>
            <a:pPr lvl="1" eaLnBrk="1" latinLnBrk="0" hangingPunct="1"/>
            <a:endParaRPr dirty="0"/>
          </a:p>
          <a:p>
            <a:pPr lvl="2" eaLnBrk="1" latinLnBrk="0" hangingPunct="1"/>
            <a:endParaRPr dirty="0"/>
          </a:p>
          <a:p>
            <a:pPr lvl="3" eaLnBrk="1" latinLnBrk="0" hangingPunct="1"/>
            <a:endParaRPr dirty="0"/>
          </a:p>
          <a:p>
            <a:pPr lvl="4" eaLnBrk="1" latinLnBrk="0" hangingPunct="1"/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rgbClr val="9C000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rgbClr val="38ABED"/>
                </a:solidFill>
              </a:defRPr>
            </a:lvl1pPr>
          </a:lstStyle>
          <a:p>
            <a:fld id="{2C6B1FF6-39B9-40F5-8B67-33C6354A3D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rgbClr val="9C000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rgbClr val="9C000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rgbClr val="1B386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rgbClr val="9C000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8/10/16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rgbClr val="9C000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rgbClr val="9C000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bg2"/>
                </a:solidFill>
              </a:defRPr>
            </a:lvl1pPr>
          </a:lstStyle>
          <a:p>
            <a:fld id="{2C6B1FF6-39B9-40F5-8B67-33C6354A3D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Tx/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336624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Project Presentation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W205: Storing and Retrieving </a:t>
            </a:r>
            <a:r>
              <a:rPr lang="en-US" dirty="0" err="1" smtClean="0">
                <a:solidFill>
                  <a:schemeClr val="bg1"/>
                </a:solidFill>
              </a:rPr>
              <a:t>DatA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Manish </a:t>
            </a:r>
            <a:r>
              <a:rPr lang="en-US" dirty="0" err="1" smtClean="0">
                <a:solidFill>
                  <a:schemeClr val="bg1"/>
                </a:solidFill>
              </a:rPr>
              <a:t>Sannat</a:t>
            </a:r>
            <a:r>
              <a:rPr lang="en-US" dirty="0" smtClean="0">
                <a:solidFill>
                  <a:schemeClr val="bg1"/>
                </a:solidFill>
              </a:rPr>
              <a:t> and Will Oldfather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August 10, 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Twitter Sentiment for Presidential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1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2718148"/>
            <a:ext cx="7920646" cy="325676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88723" y="2899713"/>
            <a:ext cx="7905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Implemented Twitter Stream filtered with track and location of tweets and stored into </a:t>
            </a:r>
            <a:r>
              <a:rPr lang="en-US" dirty="0" smtClean="0"/>
              <a:t>Mongo DB.</a:t>
            </a:r>
          </a:p>
          <a:p>
            <a:endParaRPr lang="en-US" dirty="0"/>
          </a:p>
          <a:p>
            <a:r>
              <a:rPr lang="en-US" dirty="0"/>
              <a:t>Examined tweets for topics, terms and hashtags and visualized results using D3.js, Word Cloud and </a:t>
            </a:r>
            <a:r>
              <a:rPr lang="en-US" dirty="0" smtClean="0"/>
              <a:t>Open Street Map.</a:t>
            </a:r>
          </a:p>
          <a:p>
            <a:endParaRPr lang="en-US" dirty="0"/>
          </a:p>
          <a:p>
            <a:r>
              <a:rPr lang="en-US" dirty="0"/>
              <a:t>Analyzed sentiment of relevant Tweets to explore public reaction to candidates in CA and TX and found opinions expressed not reflective of electoral votes of the </a:t>
            </a:r>
            <a:r>
              <a:rPr lang="en-US" dirty="0" smtClean="0"/>
              <a:t>respective states.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6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 Analysis I –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Collected most frequent terms, hashtags, pairs of words occurring together.</a:t>
            </a:r>
          </a:p>
          <a:p>
            <a:r>
              <a:rPr lang="en-US" dirty="0" smtClean="0"/>
              <a:t>Search for frequency of certain terms/</a:t>
            </a:r>
            <a:r>
              <a:rPr lang="en-US" dirty="0" err="1" smtClean="0"/>
              <a:t>hashtags</a:t>
            </a:r>
            <a:r>
              <a:rPr lang="en-US" dirty="0" smtClean="0"/>
              <a:t> (e.g. “</a:t>
            </a:r>
            <a:r>
              <a:rPr lang="en-US" dirty="0" err="1" smtClean="0"/>
              <a:t>nevertrump</a:t>
            </a:r>
            <a:r>
              <a:rPr lang="en-US" dirty="0" smtClean="0"/>
              <a:t>”, “#</a:t>
            </a:r>
            <a:r>
              <a:rPr lang="en-US" dirty="0" err="1" smtClean="0"/>
              <a:t>maga</a:t>
            </a:r>
            <a:r>
              <a:rPr lang="en-US" dirty="0" smtClean="0"/>
              <a:t>”, “#</a:t>
            </a:r>
            <a:r>
              <a:rPr lang="en-US" dirty="0" err="1" smtClean="0"/>
              <a:t>imwithher</a:t>
            </a:r>
            <a:r>
              <a:rPr lang="en-US" dirty="0" smtClean="0"/>
              <a:t>”, etc.)</a:t>
            </a:r>
          </a:p>
          <a:p>
            <a:r>
              <a:rPr lang="en-US" dirty="0" smtClean="0"/>
              <a:t>Output charts using 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7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 Analysis I – Topic Modeling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529" y="1643530"/>
            <a:ext cx="7933765" cy="431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Here</a:t>
            </a:r>
            <a:endParaRPr lang="en-US" dirty="0"/>
          </a:p>
        </p:txBody>
      </p:sp>
      <p:pic>
        <p:nvPicPr>
          <p:cNvPr id="4098" name="Picture 2" descr="\\us1.1corp.org\NB1\Users\MSannat\Documents\MIDS\w205\project\images\images\TopicModellin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" y="1643530"/>
            <a:ext cx="81280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8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 Analysis II – 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word clouds of common terms for each candidate using Python </a:t>
            </a:r>
            <a:r>
              <a:rPr lang="en-US" dirty="0" err="1" smtClean="0"/>
              <a:t>WordCloud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529" y="2554941"/>
            <a:ext cx="7933765" cy="340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Here</a:t>
            </a:r>
            <a:endParaRPr lang="en-US" dirty="0"/>
          </a:p>
        </p:txBody>
      </p:sp>
      <p:pic>
        <p:nvPicPr>
          <p:cNvPr id="5123" name="Picture 3" descr="\\us1.1corp.org\NB1\Users\MSannat\Documents\MIDS\w205\project\images\images\twitter_wordcloud_clas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7" y="2575076"/>
            <a:ext cx="4359930" cy="338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9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 Analysis III –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Distribution of hashtags over time.</a:t>
            </a:r>
          </a:p>
          <a:p>
            <a:r>
              <a:rPr lang="en-US" dirty="0" smtClean="0"/>
              <a:t>To understand Twitter users reaction to real-time events/ incidents.</a:t>
            </a:r>
          </a:p>
          <a:p>
            <a:r>
              <a:rPr lang="en-US" dirty="0" smtClean="0"/>
              <a:t>Overlapped multiple hashtags to see  which topics get more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5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 Analysis III – Time Series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529" y="1643530"/>
            <a:ext cx="7933765" cy="431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Here</a:t>
            </a:r>
            <a:endParaRPr lang="en-US" dirty="0"/>
          </a:p>
        </p:txBody>
      </p:sp>
      <p:pic>
        <p:nvPicPr>
          <p:cNvPr id="2050" name="Picture 2" descr="\\us1.1corp.org\NB1\Users\MSannat\Documents\MIDS\w205\project\Archive\Hashtags Trendin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" y="1643530"/>
            <a:ext cx="7933765" cy="4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see if social media sentiment mirrors the polling data and predictions we see thus far</a:t>
            </a:r>
          </a:p>
          <a:p>
            <a:r>
              <a:rPr lang="en-US" dirty="0" smtClean="0"/>
              <a:t>Use IBM Alchemy API to perform sentiment analysis on Tweets from specific locations</a:t>
            </a:r>
            <a:endParaRPr lang="en-US" dirty="0"/>
          </a:p>
        </p:txBody>
      </p:sp>
      <p:pic>
        <p:nvPicPr>
          <p:cNvPr id="4" name="Picture 3" descr="Screen Shot 2016-08-07 at 1.44.41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r="9647" b="22452"/>
          <a:stretch/>
        </p:blipFill>
        <p:spPr>
          <a:xfrm>
            <a:off x="4676421" y="3523605"/>
            <a:ext cx="4189614" cy="2685257"/>
          </a:xfrm>
          <a:prstGeom prst="rect">
            <a:avLst/>
          </a:prstGeom>
        </p:spPr>
      </p:pic>
      <p:pic>
        <p:nvPicPr>
          <p:cNvPr id="5" name="Picture 4" descr="Screen Shot 2016-08-09 at 9.10.2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0" y="3526048"/>
            <a:ext cx="4298460" cy="26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Selected California, where Hillary dominates…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…and Texas, where Trump is ahead, as test cases.</a:t>
            </a:r>
            <a:endParaRPr lang="en-US" dirty="0"/>
          </a:p>
        </p:txBody>
      </p:sp>
      <p:pic>
        <p:nvPicPr>
          <p:cNvPr id="7" name="Content Placeholder 6" descr="Screen Shot 2016-08-07 at 1.45.08 PM.png"/>
          <p:cNvPicPr>
            <a:picLocks noGrp="1" noChangeAspect="1"/>
          </p:cNvPicPr>
          <p:nvPr>
            <p:ph sz="quarter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r="7374"/>
          <a:stretch/>
        </p:blipFill>
        <p:spPr>
          <a:xfrm>
            <a:off x="224114" y="2471739"/>
            <a:ext cx="4260183" cy="3444968"/>
          </a:xfrm>
        </p:spPr>
      </p:pic>
      <p:pic>
        <p:nvPicPr>
          <p:cNvPr id="8" name="Content Placeholder 7" descr="Screen Shot 2016-08-07 at 1.45.28 PM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r="6203"/>
          <a:stretch/>
        </p:blipFill>
        <p:spPr>
          <a:xfrm>
            <a:off x="4686744" y="2471739"/>
            <a:ext cx="4199822" cy="3444968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1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Our findings show…Twitter sentiment is not reflective of electoral votes.</a:t>
            </a:r>
            <a:endParaRPr lang="en-US" dirty="0"/>
          </a:p>
        </p:txBody>
      </p:sp>
      <p:pic>
        <p:nvPicPr>
          <p:cNvPr id="6146" name="Picture 2" descr="\\us1.1corp.org\NB1\Users\MSannat\Documents\MIDS\w205\project\Screen Shot 2016-08-10 at 3.16.07 PM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2" y="2499216"/>
            <a:ext cx="6787878" cy="376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0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Analysis–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Tweets with geotagged information, overlay the sentiment results on a US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529" y="2823882"/>
            <a:ext cx="7933765" cy="3137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Here</a:t>
            </a:r>
            <a:endParaRPr lang="en-US" dirty="0"/>
          </a:p>
        </p:txBody>
      </p:sp>
      <p:pic>
        <p:nvPicPr>
          <p:cNvPr id="3075" name="Picture 3" descr="\\us1.1corp.org\NB1\Users\MSannat\Documents\MIDS\w205\project\Archive\TwitterSentimentMa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9" y="2590670"/>
            <a:ext cx="8293103" cy="360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7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7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Challenges with Sentiment Analysis</a:t>
            </a:r>
          </a:p>
          <a:p>
            <a:r>
              <a:rPr lang="en-US" dirty="0" smtClean="0"/>
              <a:t>Active Twitter user base represents a small portion of electoral vote.</a:t>
            </a:r>
          </a:p>
          <a:p>
            <a:r>
              <a:rPr lang="en-US" dirty="0" smtClean="0"/>
              <a:t>Tweets at any point of time are reflective of current state of affairs/ events. </a:t>
            </a:r>
          </a:p>
          <a:p>
            <a:r>
              <a:rPr lang="en-US" dirty="0" smtClean="0"/>
              <a:t>Most of the tweets mentioning presidential candidates are not geo enabled.</a:t>
            </a:r>
          </a:p>
          <a:p>
            <a:r>
              <a:rPr lang="en-US" dirty="0" smtClean="0"/>
              <a:t>Issues with Sentiment Analysis.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97166"/>
            <a:ext cx="8503920" cy="457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Project as presented limits for rate of extraction and storage on a single EC2 instance</a:t>
            </a:r>
          </a:p>
          <a:p>
            <a:endParaRPr lang="en-US" sz="2000" dirty="0"/>
          </a:p>
          <a:p>
            <a:r>
              <a:rPr lang="en-US" sz="2000" dirty="0" smtClean="0"/>
              <a:t>Encountered problems with data cleaning for certain characters that persisted beyond initial filtering and parsing</a:t>
            </a:r>
          </a:p>
          <a:p>
            <a:endParaRPr lang="en-US" sz="2000" dirty="0"/>
          </a:p>
          <a:p>
            <a:r>
              <a:rPr lang="en-US" sz="2000" dirty="0" smtClean="0"/>
              <a:t>Sentiment analysis has serious limitations (e.g. doesn’t differentiate sentiment value between “good” and “great”)</a:t>
            </a:r>
          </a:p>
          <a:p>
            <a:endParaRPr lang="en-US" sz="2000" dirty="0"/>
          </a:p>
          <a:p>
            <a:r>
              <a:rPr lang="en-US" sz="2000" dirty="0" smtClean="0"/>
              <a:t>Not all voters are on Twitter, and results present a biased view of younger, lower income demographics</a:t>
            </a:r>
          </a:p>
          <a:p>
            <a:endParaRPr lang="en-US" sz="2000" dirty="0"/>
          </a:p>
          <a:p>
            <a:r>
              <a:rPr lang="en-US" sz="2000" dirty="0" smtClean="0"/>
              <a:t>Geographic data in public Tweets was quite limited, which reduces the effectiveness of our geographic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772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ggregate multiple sources of data, including other social media platforms and detailed polling data, to reduce bias and improve the meaningfulness of our results</a:t>
            </a:r>
          </a:p>
          <a:p>
            <a:endParaRPr lang="en-US" dirty="0"/>
          </a:p>
          <a:p>
            <a:r>
              <a:rPr lang="en-US" dirty="0" smtClean="0"/>
              <a:t>Perform more in-depth sentiment analysis with greater amount of training data to drive deeper emotional insights from the data</a:t>
            </a:r>
          </a:p>
          <a:p>
            <a:endParaRPr lang="en-US" dirty="0"/>
          </a:p>
          <a:p>
            <a:r>
              <a:rPr lang="en-US" dirty="0" smtClean="0"/>
              <a:t>Add alert mechanism to notify when positive sentiment dips or negative sentiment spikes in order to quantify and provide feedback about what issues are resonating most with social media users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3" name="Picture 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92" y="1876986"/>
            <a:ext cx="5914539" cy="36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 smtClean="0"/>
              <a:t>2016 presidential race has been unlike any race before it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Fundamental models built on past data predict a close election</a:t>
            </a:r>
          </a:p>
          <a:p>
            <a:endParaRPr lang="en-US" dirty="0" smtClean="0"/>
          </a:p>
          <a:p>
            <a:r>
              <a:rPr lang="en-US" dirty="0" smtClean="0"/>
              <a:t>Polling data can fluctuate significantly, particularly after the National Conventions</a:t>
            </a:r>
          </a:p>
          <a:p>
            <a:endParaRPr lang="en-US" dirty="0"/>
          </a:p>
          <a:p>
            <a:r>
              <a:rPr lang="en-US" dirty="0" smtClean="0"/>
              <a:t>Forecasts show Hillary building a significant lead in recent weeks; interested to see this reflected in social media data in real time</a:t>
            </a:r>
          </a:p>
        </p:txBody>
      </p:sp>
      <p:pic>
        <p:nvPicPr>
          <p:cNvPr id="5" name="Picture 4" descr="20110824_Donald_Trump-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3" y="1981200"/>
            <a:ext cx="1546498" cy="2023035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4" y="4118361"/>
            <a:ext cx="1546498" cy="21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and Politics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565833"/>
            <a:ext cx="4038600" cy="4681728"/>
          </a:xfrm>
        </p:spPr>
        <p:txBody>
          <a:bodyPr>
            <a:normAutofit fontScale="92500"/>
          </a:bodyPr>
          <a:lstStyle/>
          <a:p>
            <a:r>
              <a:rPr lang="en-US" dirty="0"/>
              <a:t>More than ever, social media is intertwined with political </a:t>
            </a:r>
            <a:r>
              <a:rPr lang="en-US" dirty="0" smtClean="0"/>
              <a:t>coverage</a:t>
            </a:r>
          </a:p>
          <a:p>
            <a:endParaRPr lang="en-US" dirty="0"/>
          </a:p>
          <a:p>
            <a:r>
              <a:rPr lang="en-US" dirty="0" smtClean="0"/>
              <a:t>Social media platforms like Twitter are increasingly being used </a:t>
            </a:r>
            <a:r>
              <a:rPr lang="en-US" dirty="0"/>
              <a:t>as a forum for </a:t>
            </a:r>
            <a:r>
              <a:rPr lang="en-US" dirty="0" smtClean="0"/>
              <a:t>political debate </a:t>
            </a:r>
            <a:r>
              <a:rPr lang="en-US" dirty="0"/>
              <a:t>and </a:t>
            </a:r>
            <a:r>
              <a:rPr lang="en-US" dirty="0" smtClean="0"/>
              <a:t>discussion</a:t>
            </a:r>
          </a:p>
          <a:p>
            <a:endParaRPr lang="en-US" dirty="0"/>
          </a:p>
          <a:p>
            <a:r>
              <a:rPr lang="en-US" dirty="0" smtClean="0"/>
              <a:t>Users also express feelings toward candidates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imgres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r="17816"/>
          <a:stretch>
            <a:fillRect/>
          </a:stretch>
        </p:blipFill>
        <p:spPr>
          <a:xfrm>
            <a:off x="4797552" y="1580777"/>
            <a:ext cx="4038600" cy="4681728"/>
          </a:xfrm>
        </p:spPr>
      </p:pic>
    </p:spTree>
    <p:extLst>
      <p:ext uri="{BB962C8B-B14F-4D97-AF65-F5344CB8AC3E}">
        <p14:creationId xmlns:p14="http://schemas.microsoft.com/office/powerpoint/2010/main" val="11492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840685" cy="45720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se Twitter data to track what people are saying about Clinton and Trump</a:t>
            </a:r>
          </a:p>
          <a:p>
            <a:endParaRPr lang="en-US" dirty="0"/>
          </a:p>
          <a:p>
            <a:r>
              <a:rPr lang="en-US" dirty="0" smtClean="0"/>
              <a:t>Analyze sentiment of relevant Tweets to explore public reaction to candidates</a:t>
            </a:r>
          </a:p>
          <a:p>
            <a:endParaRPr lang="en-US" dirty="0"/>
          </a:p>
          <a:p>
            <a:r>
              <a:rPr lang="en-US" dirty="0" smtClean="0"/>
              <a:t>Map the tops words and sentiment scores across the country, and compare to established prediction models</a:t>
            </a:r>
            <a:endParaRPr lang="en-US" dirty="0"/>
          </a:p>
        </p:txBody>
      </p:sp>
      <p:pic>
        <p:nvPicPr>
          <p:cNvPr id="4" name="Picture 3" descr="Screen Shot 2016-08-07 at 12.41.4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85" y="2020107"/>
            <a:ext cx="4663235" cy="3750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7765" y="570943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projects.fivethirtyeight.com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743200"/>
            <a:ext cx="8648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4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Process 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7622233"/>
              </p:ext>
            </p:extLst>
          </p:nvPr>
        </p:nvGraphicFramePr>
        <p:xfrm>
          <a:off x="179293" y="987552"/>
          <a:ext cx="8836152" cy="2883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>
            <a:off x="3499223" y="2528046"/>
            <a:ext cx="388470" cy="268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69859" y="2531034"/>
            <a:ext cx="388470" cy="268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25553" y="2531034"/>
            <a:ext cx="388470" cy="268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1752" y="3871200"/>
            <a:ext cx="3197471" cy="234549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Tx/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Stream Tweets from Twitter API using Python’s Tweepy library</a:t>
            </a:r>
          </a:p>
          <a:p>
            <a:r>
              <a:rPr lang="en-US" sz="1800" dirty="0" smtClean="0"/>
              <a:t>Apply filters to input Tweets related to presidential candidates</a:t>
            </a:r>
          </a:p>
          <a:p>
            <a:r>
              <a:rPr lang="en-US" sz="1800" dirty="0" smtClean="0"/>
              <a:t>Parse Tweet text into individual words and location information (when available) 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99223" y="3871200"/>
            <a:ext cx="2064874" cy="2345494"/>
          </a:xfrm>
          <a:prstGeom prst="rect">
            <a:avLst/>
          </a:prstGeom>
        </p:spPr>
        <p:txBody>
          <a:bodyPr anchor="t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Tx/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Tweets stored in JSON format</a:t>
            </a:r>
          </a:p>
          <a:p>
            <a:r>
              <a:rPr lang="en-US" sz="1600" dirty="0" smtClean="0"/>
              <a:t>Bulk transfer of raw Twitter data to Mongo DB</a:t>
            </a:r>
          </a:p>
          <a:p>
            <a:r>
              <a:rPr lang="en-US" sz="1600" dirty="0" smtClean="0"/>
              <a:t>Housed in single EC2 instance on AWS</a:t>
            </a:r>
            <a:endParaRPr lang="en-US" sz="16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28234" y="3871200"/>
            <a:ext cx="2064874" cy="2345494"/>
          </a:xfrm>
          <a:prstGeom prst="rect">
            <a:avLst/>
          </a:prstGeom>
        </p:spPr>
        <p:txBody>
          <a:bodyPr anchor="t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Tx/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Use Python to explore Tweet data, including frequent terms,, hashtags, topics modelling</a:t>
            </a:r>
          </a:p>
          <a:p>
            <a:r>
              <a:rPr lang="en-US" sz="1600" dirty="0" smtClean="0"/>
              <a:t>Apply Alchemy API for sentiment analysis</a:t>
            </a:r>
            <a:endParaRPr lang="en-US" sz="1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440705" y="3871200"/>
            <a:ext cx="1679327" cy="2345494"/>
          </a:xfrm>
          <a:prstGeom prst="rect">
            <a:avLst/>
          </a:prstGeom>
        </p:spPr>
        <p:txBody>
          <a:bodyPr anchor="t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Tx/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Word cloud visualization</a:t>
            </a:r>
          </a:p>
          <a:p>
            <a:r>
              <a:rPr lang="en-US" sz="1600" dirty="0" smtClean="0"/>
              <a:t>Hashtags trends</a:t>
            </a:r>
          </a:p>
          <a:p>
            <a:r>
              <a:rPr lang="en-US" sz="1600" dirty="0"/>
              <a:t>Hashtags </a:t>
            </a:r>
            <a:r>
              <a:rPr lang="en-US" sz="1600" dirty="0" smtClean="0"/>
              <a:t>trends</a:t>
            </a:r>
          </a:p>
          <a:p>
            <a:r>
              <a:rPr lang="en-US" sz="1600" dirty="0" smtClean="0"/>
              <a:t>Sentiment Map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1613125" y="2545975"/>
            <a:ext cx="388470" cy="268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2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7058" y="1527048"/>
            <a:ext cx="4248613" cy="4572000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 smtClean="0"/>
              <a:t>Collect streaming Tweets from Twitter API  using Python Tweepy library</a:t>
            </a:r>
          </a:p>
          <a:p>
            <a:endParaRPr lang="en-US" dirty="0" smtClean="0"/>
          </a:p>
          <a:p>
            <a:r>
              <a:rPr lang="en-US" dirty="0" smtClean="0"/>
              <a:t>Includes </a:t>
            </a:r>
            <a:r>
              <a:rPr lang="en-US" dirty="0"/>
              <a:t>text and location tags in JSON format</a:t>
            </a:r>
          </a:p>
          <a:p>
            <a:endParaRPr lang="en-US" dirty="0" smtClean="0"/>
          </a:p>
          <a:p>
            <a:r>
              <a:rPr lang="en-US" dirty="0" smtClean="0"/>
              <a:t>Filter for Tweets referencing “Clinton” and “Trump”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Parse Tweet text into individual words</a:t>
            </a:r>
          </a:p>
          <a:p>
            <a:endParaRPr lang="en-US" dirty="0" smtClean="0"/>
          </a:p>
          <a:p>
            <a:r>
              <a:rPr lang="en-US" dirty="0" smtClean="0"/>
              <a:t>Remove stop words, special characters, emojis and format URLs, numbers etc.</a:t>
            </a:r>
          </a:p>
          <a:p>
            <a:endParaRPr lang="en-US" dirty="0"/>
          </a:p>
          <a:p>
            <a:r>
              <a:rPr lang="en-US" dirty="0" smtClean="0"/>
              <a:t>Collected Twitter feed for ~300mins, accumulating ~400k unique Tweets</a:t>
            </a:r>
            <a:endParaRPr lang="en-US" dirty="0"/>
          </a:p>
        </p:txBody>
      </p:sp>
      <p:pic>
        <p:nvPicPr>
          <p:cNvPr id="7" name="Picture 6" descr="ap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5" y="1556929"/>
            <a:ext cx="3448483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7022354" y="4811060"/>
            <a:ext cx="1030941" cy="141941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315072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MongoDB for persistence data storage on Amazon EC2 instance</a:t>
            </a:r>
          </a:p>
          <a:p>
            <a:endParaRPr lang="en-US" dirty="0" smtClean="0"/>
          </a:p>
          <a:p>
            <a:r>
              <a:rPr lang="en-US" dirty="0" smtClean="0"/>
              <a:t>Extracted Tweet data stored as JSON file for analysis</a:t>
            </a:r>
          </a:p>
          <a:p>
            <a:endParaRPr lang="en-US" dirty="0" smtClean="0"/>
          </a:p>
          <a:p>
            <a:r>
              <a:rPr lang="en-US" dirty="0" smtClean="0"/>
              <a:t>Collected total of [TBU] Tweets for a volume of ~2-3 GB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Interact with MongoDB using pymongo library</a:t>
            </a:r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41" y="5183316"/>
            <a:ext cx="716430" cy="841027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6116946" y="2868705"/>
            <a:ext cx="2321799" cy="1030941"/>
          </a:xfrm>
          <a:prstGeom prst="ben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3316" y="2707207"/>
            <a:ext cx="91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Batch transfer of streamed Tweets; JSON format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24" y="1801906"/>
            <a:ext cx="1910280" cy="106975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335495" y="3369235"/>
            <a:ext cx="1686859" cy="84417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~2-3 GB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7444</TotalTime>
  <Words>926</Words>
  <Application>Microsoft Macintosh PowerPoint</Application>
  <PresentationFormat>On-screen Show (4:3)</PresentationFormat>
  <Paragraphs>147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Analysis of Twitter Sentiment for Presidential Candidates</vt:lpstr>
      <vt:lpstr>Introduction</vt:lpstr>
      <vt:lpstr>Topic Overview</vt:lpstr>
      <vt:lpstr>Social Media and Politics</vt:lpstr>
      <vt:lpstr>Project Goals</vt:lpstr>
      <vt:lpstr>System Architecture</vt:lpstr>
      <vt:lpstr>Architecture and Process Flow</vt:lpstr>
      <vt:lpstr>Data Source</vt:lpstr>
      <vt:lpstr>Data Storage</vt:lpstr>
      <vt:lpstr>Project Results</vt:lpstr>
      <vt:lpstr>Trending Analysis I – Topic Modeling</vt:lpstr>
      <vt:lpstr>Trending Analysis I – Topic Modeling</vt:lpstr>
      <vt:lpstr>Trending Analysis II – Word Cloud</vt:lpstr>
      <vt:lpstr>Trending Analysis III – Time Series</vt:lpstr>
      <vt:lpstr>Trending Analysis III – Time Series</vt:lpstr>
      <vt:lpstr>Sentiment Analysis</vt:lpstr>
      <vt:lpstr>Sentiment Analysis</vt:lpstr>
      <vt:lpstr>Sentiment Analysis</vt:lpstr>
      <vt:lpstr>Sentiment Analysis– Map</vt:lpstr>
      <vt:lpstr>Sentiment Analysis</vt:lpstr>
      <vt:lpstr>Conclusion</vt:lpstr>
      <vt:lpstr>Project Takeaways</vt:lpstr>
      <vt:lpstr>Future Improvements</vt:lpstr>
      <vt:lpstr>Thank You!</vt:lpstr>
    </vt:vector>
  </TitlesOfParts>
  <Company>KPMG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Candidate</dc:title>
  <dc:creator>William Oldfather</dc:creator>
  <cp:lastModifiedBy>Manish Sannat</cp:lastModifiedBy>
  <cp:revision>54</cp:revision>
  <dcterms:created xsi:type="dcterms:W3CDTF">2016-08-05T04:59:09Z</dcterms:created>
  <dcterms:modified xsi:type="dcterms:W3CDTF">2016-08-10T23:00:06Z</dcterms:modified>
</cp:coreProperties>
</file>