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72" r:id="rId4"/>
    <p:sldId id="273" r:id="rId5"/>
    <p:sldId id="261" r:id="rId6"/>
    <p:sldId id="275" r:id="rId7"/>
    <p:sldId id="271" r:id="rId8"/>
    <p:sldId id="262" r:id="rId9"/>
    <p:sldId id="274" r:id="rId10"/>
    <p:sldId id="263" r:id="rId11"/>
    <p:sldId id="264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9B5938-9ED7-406E-8F89-316740818485}" v="456" dt="2025-07-01T22:28:39.132"/>
    <p1510:client id="{6DD07B9E-E065-46E9-AFEB-42252286336C}" v="81" dt="2025-07-02T03:59:53.9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C37DA-86AF-498D-A6CB-423FBF77D678}" type="datetimeFigureOut">
              <a:t>7/1/2025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AC351-A7E0-4A4E-97C4-441D93E16949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3136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soon as you type new Thread(), it’s over; your project already has legacy code.</a:t>
            </a:r>
            <a:br>
              <a:rPr lang="en-US" dirty="0">
                <a:ea typeface="Calibri"/>
                <a:cs typeface="+mn-lt"/>
              </a:rPr>
            </a:br>
            <a:endParaRPr lang="en-US" dirty="0">
              <a:ea typeface="Calibri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AC351-A7E0-4A4E-97C4-441D93E16949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849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0D9D6-39F7-25A8-FE80-1E27C4B4A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B5655-88A7-28C2-A487-053F037940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36D657-EC94-387B-F16A-08A3655C8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826D4-867F-EA17-B1CE-9896BCB40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AC351-A7E0-4A4E-97C4-441D93E16949}" type="slidenum"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10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/>
              <a:t>One-time operations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b="1"/>
              <a:t>CPU-bound work</a:t>
            </a:r>
            <a:r>
              <a:rPr lang="en-US"/>
              <a:t> where you want maximum parallelism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US" b="1"/>
              <a:t>Fire-and-forget scenarios</a:t>
            </a:r>
            <a:endParaRPr lang="en-GB"/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1AC351-A7E0-4A4E-97C4-441D93E16949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467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1261872"/>
            <a:ext cx="5728667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4800" spc="1733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4681728"/>
            <a:ext cx="5728667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2133" b="1" cap="all" spc="800" baseline="0"/>
            </a:lvl1pPr>
            <a:lvl2pPr marL="609585" indent="0" algn="ctr">
              <a:buNone/>
              <a:defRPr sz="2133"/>
            </a:lvl2pPr>
            <a:lvl3pPr marL="1219170" indent="0" algn="ctr">
              <a:buNone/>
              <a:defRPr sz="2133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0CF7-838D-41F7-9297-B5F83BDCEB13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1"/>
            <a:ext cx="425837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47994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6496" y="2019300"/>
            <a:ext cx="7768250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330A-4522-49F4-ACCE-A07321703478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2"/>
            <a:ext cx="425837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515254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0435" y="624314"/>
            <a:ext cx="1903490" cy="550978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0075" y="624314"/>
            <a:ext cx="5862407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DDF-A796-4D56-9973-341789785817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2"/>
            <a:ext cx="425837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12193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496" y="2019300"/>
            <a:ext cx="7768250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69DA-BCAC-469D-B81F-5CD529FD1EE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1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2432239" y="511815"/>
            <a:ext cx="4279523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6894" y="1709739"/>
            <a:ext cx="3670213" cy="255389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6687" y="4540469"/>
            <a:ext cx="3050627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133" b="1" cap="all" spc="800" baseline="0">
                <a:solidFill>
                  <a:schemeClr val="tx1"/>
                </a:solidFill>
                <a:latin typeface="+mn-lt"/>
              </a:defRPr>
            </a:lvl1pPr>
            <a:lvl2pPr marL="60958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B3F2-5297-4D62-BDB7-590764A696AF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733" y="2019300"/>
            <a:ext cx="374626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0288" y="2019300"/>
            <a:ext cx="3770966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FAC0-A4F5-4A85-98AE-9E6BDD843B92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693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595" y="369168"/>
            <a:ext cx="7844047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0075" y="1843068"/>
            <a:ext cx="3755921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075" y="2505075"/>
            <a:ext cx="3755921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07046" y="1843068"/>
            <a:ext cx="3745596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667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07046" y="2505075"/>
            <a:ext cx="3745596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8DF-B20E-4829-8712-7D40EB90064E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4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983769"/>
            <a:ext cx="7571078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243834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2F2A-FD05-43F8-9927-AF9F6AA75EA1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72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2728-8AF2-421E-A3EE-3D32DADA7E63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47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600200"/>
          </a:xfrm>
        </p:spPr>
        <p:txBody>
          <a:bodyPr anchor="t">
            <a:normAutofit/>
          </a:bodyPr>
          <a:lstStyle>
            <a:lvl1pPr>
              <a:defRPr sz="3733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2369" y="987426"/>
            <a:ext cx="4534172" cy="4873625"/>
          </a:xfrm>
          <a:prstGeom prst="rect">
            <a:avLst/>
          </a:prstGeo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4D57-1513-4084-818F-075C9D0922CD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24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987425"/>
            <a:ext cx="2949178" cy="1600200"/>
          </a:xfrm>
        </p:spPr>
        <p:txBody>
          <a:bodyPr anchor="t">
            <a:normAutofit/>
          </a:bodyPr>
          <a:lstStyle>
            <a:lvl1pPr>
              <a:defRPr sz="3733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015477" y="987426"/>
            <a:ext cx="4270877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DC6D-53F2-404B-944C-46E1F58C3149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6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6" y="365125"/>
            <a:ext cx="7768250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6496" y="2019300"/>
            <a:ext cx="776825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6261" y="634204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33" spc="133" baseline="0">
                <a:solidFill>
                  <a:schemeClr val="tx1"/>
                </a:solidFill>
              </a:defRPr>
            </a:lvl1pPr>
          </a:lstStyle>
          <a:p>
            <a:fld id="{3716B609-2A26-46AA-B595-3671F547057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72150" y="6342043"/>
            <a:ext cx="26025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spc="67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4747" y="6342043"/>
            <a:ext cx="394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33" spc="133" baseline="0">
                <a:solidFill>
                  <a:schemeClr val="tx1"/>
                </a:solidFill>
              </a:defRPr>
            </a:lvl1pPr>
          </a:lstStyle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8719557" y="3551522"/>
            <a:ext cx="425837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10537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378" userDrawn="1">
          <p15:clr>
            <a:srgbClr val="F26B43"/>
          </p15:clr>
        </p15:guide>
        <p15:guide id="3" pos="5382" userDrawn="1">
          <p15:clr>
            <a:srgbClr val="F26B43"/>
          </p15:clr>
        </p15:guide>
        <p15:guide id="5" orient="horz" pos="1272" userDrawn="1">
          <p15:clr>
            <a:srgbClr val="F26B43"/>
          </p15:clr>
        </p15:guide>
        <p15:guide id="6" orient="horz" pos="1728" userDrawn="1">
          <p15:clr>
            <a:srgbClr val="F26B43"/>
          </p15:clr>
        </p15:guide>
        <p15:guide id="7" orient="horz" pos="3864" userDrawn="1">
          <p15:clr>
            <a:srgbClr val="F26B43"/>
          </p15:clr>
        </p15:guide>
        <p15:guide id="8" orient="horz" pos="3432" userDrawn="1">
          <p15:clr>
            <a:srgbClr val="F26B43"/>
          </p15:clr>
        </p15:guide>
        <p15:guide id="9" pos="7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7525" y="-3727"/>
            <a:ext cx="8984485" cy="438411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C# and SQL Concurrency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SQL Transaction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162" y="2053087"/>
            <a:ext cx="3474289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ACID Properties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A</a:t>
            </a:r>
            <a:r>
              <a:rPr lang="en-US" dirty="0">
                <a:ea typeface="+mn-lt"/>
                <a:cs typeface="+mn-lt"/>
              </a:rPr>
              <a:t>tomicity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onsistency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solation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</a:t>
            </a:r>
            <a:r>
              <a:rPr lang="en-US" dirty="0">
                <a:ea typeface="+mn-lt"/>
                <a:cs typeface="+mn-lt"/>
              </a:rPr>
              <a:t>urability</a:t>
            </a:r>
            <a:endParaRPr dirty="0"/>
          </a:p>
          <a:p>
            <a:endParaRPr dirty="0">
              <a:ea typeface="Calibri"/>
              <a:cs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D65974F-E466-5F81-315A-80ACE3696A23}"/>
              </a:ext>
            </a:extLst>
          </p:cNvPr>
          <p:cNvSpPr txBox="1">
            <a:spLocks/>
          </p:cNvSpPr>
          <p:nvPr/>
        </p:nvSpPr>
        <p:spPr>
          <a:xfrm>
            <a:off x="4566968" y="1795732"/>
            <a:ext cx="3474289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100000"/>
              <a:buFont typeface="Avenir Next LT Pro Light" panose="020B0304020202020204" pitchFamily="34" charset="0"/>
              <a:buChar char="–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188720" indent="-22860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400" b="1" dirty="0">
                <a:ea typeface="+mn-lt"/>
                <a:cs typeface="+mn-lt"/>
              </a:rPr>
              <a:t>Isolation Levels:</a:t>
            </a:r>
            <a:endParaRPr lang="en-US"/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sz="24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 err="1">
                <a:ea typeface="+mn-lt"/>
                <a:cs typeface="+mn-lt"/>
              </a:rPr>
              <a:t>ReadUncommitted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ea typeface="+mn-lt"/>
                <a:cs typeface="+mn-lt"/>
              </a:rPr>
              <a:t>Read Committed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ea typeface="+mn-lt"/>
                <a:cs typeface="+mn-lt"/>
              </a:rPr>
              <a:t>Repeatable Read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ea typeface="+mn-lt"/>
                <a:cs typeface="+mn-lt"/>
              </a:rPr>
              <a:t>Serializable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b="1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678" y="-493857"/>
            <a:ext cx="7768250" cy="143845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Read Phenomena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678" y="1215736"/>
            <a:ext cx="8571813" cy="55972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-- Dirty Read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T1: UPDATE Account SET Balance = 100</a:t>
            </a:r>
          </a:p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T2: SELECT Balance -- Sees 100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T1: ROLLBACK      -- Oops!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-- Non-Repeatable Read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T1: SELECT Balance -- 50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T2: UPDATE Balance = 100</a:t>
            </a:r>
          </a:p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T1: SELECT Balance -- 100 (different!)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sz="1400" dirty="0">
              <a:solidFill>
                <a:srgbClr val="000000"/>
              </a:solidFill>
            </a:endParaRPr>
          </a:p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-- Phantom Read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T1: SELECT COUNT(*) WHERE Age &gt; 25 -- 10</a:t>
            </a:r>
            <a:endParaRPr lang="en-US" sz="140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T2: INSERT Person (Age = 30)</a:t>
            </a:r>
          </a:p>
          <a:p>
            <a:r>
              <a:rPr lang="en-US" sz="1400" dirty="0">
                <a:solidFill>
                  <a:srgbClr val="000000"/>
                </a:solidFill>
                <a:ea typeface="+mn-lt"/>
                <a:cs typeface="+mn-lt"/>
              </a:rPr>
              <a:t>T1: SELECT COUNT(*) WHERE Age &gt; 25 -- 11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99405-2339-5016-2B6B-73CB74775FCD}"/>
              </a:ext>
            </a:extLst>
          </p:cNvPr>
          <p:cNvSpPr txBox="1"/>
          <p:nvPr/>
        </p:nvSpPr>
        <p:spPr>
          <a:xfrm>
            <a:off x="4679895" y="2832143"/>
            <a:ext cx="493215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C6370"/>
                </a:solidFill>
                <a:cs typeface="Segoe UI"/>
              </a:rPr>
              <a:t> Lock Types: </a:t>
            </a:r>
            <a:endParaRPr lang="en-GB" dirty="0">
              <a:solidFill>
                <a:srgbClr val="000000"/>
              </a:solidFill>
              <a:cs typeface="Calibri"/>
            </a:endParaRPr>
          </a:p>
          <a:p>
            <a:r>
              <a:rPr lang="en-US">
                <a:solidFill>
                  <a:srgbClr val="5C6370"/>
                </a:solidFill>
                <a:cs typeface="Segoe UI"/>
              </a:rPr>
              <a:t>- S - Shared </a:t>
            </a:r>
            <a:r>
              <a:rPr lang="en-US" dirty="0">
                <a:solidFill>
                  <a:srgbClr val="5C6370"/>
                </a:solidFill>
                <a:cs typeface="Segoe UI"/>
              </a:rPr>
              <a:t>(SELECT) </a:t>
            </a:r>
            <a:endParaRPr lang="en-GB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5C6370"/>
                </a:solidFill>
                <a:cs typeface="Segoe UI"/>
              </a:rPr>
              <a:t>- X- Exclusive (UPDATE/DELETE) </a:t>
            </a:r>
            <a:endParaRPr lang="en-GB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5C6370"/>
                </a:solidFill>
                <a:cs typeface="Segoe UI"/>
              </a:rPr>
              <a:t>- U - Update (SELECT FORUPDATE) </a:t>
            </a:r>
            <a:endParaRPr lang="en-GB">
              <a:solidFill>
                <a:srgbClr val="000000"/>
              </a:solidFill>
              <a:cs typeface="Calibri"/>
            </a:endParaRPr>
          </a:p>
          <a:p>
            <a:r>
              <a:rPr lang="en-US" dirty="0">
                <a:solidFill>
                  <a:srgbClr val="5C6370"/>
                </a:solidFill>
                <a:cs typeface="Segoe UI"/>
              </a:rPr>
              <a:t>- I* - Intent (IS, IX, IU)</a:t>
            </a:r>
            <a:endParaRPr lang="en-GB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62563"/>
            <a:ext cx="8229600" cy="1143000"/>
          </a:xfrm>
        </p:spPr>
        <p:txBody>
          <a:bodyPr/>
          <a:lstStyle/>
          <a:p>
            <a:r>
              <a:rPr lang="en-GB" dirty="0"/>
              <a:t>Thank you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C# Signaling Mechanisms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967349-2110-4EA6-C63E-B0823FF79B66}"/>
              </a:ext>
            </a:extLst>
          </p:cNvPr>
          <p:cNvSpPr txBox="1"/>
          <p:nvPr/>
        </p:nvSpPr>
        <p:spPr>
          <a:xfrm>
            <a:off x="617116" y="2305410"/>
            <a:ext cx="733755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ea typeface="+mn-lt"/>
                <a:cs typeface="+mn-lt"/>
              </a:rPr>
              <a:t>Coordinate Threads, Prevent Chaos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800" b="1" err="1">
                <a:latin typeface="Consolas"/>
              </a:rPr>
              <a:t>Monitor.Wait</a:t>
            </a:r>
            <a:r>
              <a:rPr lang="en-US" sz="2800" b="1" dirty="0">
                <a:latin typeface="Consolas"/>
              </a:rPr>
              <a:t>/Pulse</a:t>
            </a:r>
            <a:r>
              <a:rPr lang="en-US" sz="2800" dirty="0">
                <a:ea typeface="+mn-lt"/>
                <a:cs typeface="+mn-lt"/>
              </a:rPr>
              <a:t>: Mutual exclusion and notification (via </a:t>
            </a:r>
            <a:r>
              <a:rPr lang="en-US" sz="2800" dirty="0">
                <a:latin typeface="Consolas"/>
              </a:rPr>
              <a:t>lock</a:t>
            </a:r>
            <a:r>
              <a:rPr lang="en-US" sz="2800" dirty="0">
                <a:ea typeface="+mn-lt"/>
                <a:cs typeface="+mn-lt"/>
              </a:rPr>
              <a:t> keyword).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sz="2800" b="1" err="1">
                <a:latin typeface="Consolas"/>
              </a:rPr>
              <a:t>AutoResetEvent</a:t>
            </a:r>
            <a:r>
              <a:rPr lang="en-US" sz="2800" dirty="0">
                <a:ea typeface="+mn-lt"/>
                <a:cs typeface="+mn-lt"/>
              </a:rPr>
              <a:t>: Releases one waiting thread, then auto-resets.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800" b="1" err="1">
                <a:latin typeface="Consolas"/>
              </a:rPr>
              <a:t>ManualResetEvent</a:t>
            </a:r>
            <a:r>
              <a:rPr lang="en-US" sz="2800" dirty="0">
                <a:ea typeface="+mn-lt"/>
                <a:cs typeface="+mn-lt"/>
              </a:rPr>
              <a:t>: Releases all waiting threads, requires manual reset.</a:t>
            </a:r>
            <a:endParaRPr lang="en-US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52CBC-9D84-AB8B-F5D4-3EDBC2008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8D18-FFAD-2DDD-15C8-7F2F779D9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51" y="-258329"/>
            <a:ext cx="8530250" cy="1369178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C# Signaling Mechanisms</a:t>
            </a:r>
            <a:endParaRPr lang="en-US" dirty="0"/>
          </a:p>
        </p:txBody>
      </p:sp>
      <p:pic>
        <p:nvPicPr>
          <p:cNvPr id="3" name="Picture 2" descr="Threading in C# - Part 4 - Advanced Threading">
            <a:extLst>
              <a:ext uri="{FF2B5EF4-FFF2-40B4-BE49-F238E27FC236}">
                <a16:creationId xmlns:a16="http://schemas.microsoft.com/office/drawing/2014/main" id="{643F1B69-29C0-4599-35FA-02287014A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64" y="2174955"/>
            <a:ext cx="8530525" cy="279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892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8094-0A9F-C4B6-7660-AA5916938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Content Placeholder 6" descr="C# threading interview questions: - What is the difference between">
            <a:extLst>
              <a:ext uri="{FF2B5EF4-FFF2-40B4-BE49-F238E27FC236}">
                <a16:creationId xmlns:a16="http://schemas.microsoft.com/office/drawing/2014/main" id="{0F31079E-090A-2FB2-960E-B3762E2E9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65" y="427857"/>
            <a:ext cx="9044094" cy="627610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A4B7-5241-5218-03F4-52BCCD08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CA18D-67A7-461F-9B02-48FD101E9AA4}" type="datetime1"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C818C-80BB-7447-9549-F09F3E120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497D-3CBE-E1BB-24E4-3FDB2EDD7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03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Channels - Modern Message Passing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A6FC41-E221-8272-281A-3D6B0C2C29D3}"/>
              </a:ext>
            </a:extLst>
          </p:cNvPr>
          <p:cNvSpPr txBox="1"/>
          <p:nvPr/>
        </p:nvSpPr>
        <p:spPr>
          <a:xfrm>
            <a:off x="461514" y="2280379"/>
            <a:ext cx="777756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Decouple &amp; Stream Data Asynchronously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err="1">
                <a:ea typeface="+mn-lt"/>
                <a:cs typeface="+mn-lt"/>
              </a:rPr>
              <a:t>System.Threading.Channels</a:t>
            </a:r>
            <a:r>
              <a:rPr lang="en-US" dirty="0">
                <a:ea typeface="+mn-lt"/>
                <a:cs typeface="+mn-lt"/>
              </a:rPr>
              <a:t>: Asynchronous, thread-safe producer-consumer queues.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Decoupling</a:t>
            </a:r>
            <a:r>
              <a:rPr lang="en-US" dirty="0">
                <a:ea typeface="+mn-lt"/>
                <a:cs typeface="+mn-lt"/>
              </a:rPr>
              <a:t>: Producers and consumers don't share direct state.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Async-Friendly</a:t>
            </a:r>
            <a:r>
              <a:rPr lang="en-US" dirty="0">
                <a:ea typeface="+mn-lt"/>
                <a:cs typeface="+mn-lt"/>
              </a:rPr>
              <a:t>: Built for async/await patterns.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Bounded/Unbounded</a:t>
            </a:r>
            <a:r>
              <a:rPr lang="en-US" dirty="0">
                <a:ea typeface="+mn-lt"/>
                <a:cs typeface="+mn-lt"/>
              </a:rPr>
              <a:t>: Control capacity and flow.</a:t>
            </a:r>
            <a:endParaRPr lang="en-US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8EE1A-C3ED-C10F-3DC5-DF216DD75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B099-0668-F8C5-A859-59B89360E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Channels - Modern Message Passing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F0781F-87F7-5FFD-2A34-FDA6C87EBC0A}"/>
              </a:ext>
            </a:extLst>
          </p:cNvPr>
          <p:cNvSpPr txBox="1"/>
          <p:nvPr/>
        </p:nvSpPr>
        <p:spPr>
          <a:xfrm>
            <a:off x="439948" y="2280379"/>
            <a:ext cx="779912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var</a:t>
            </a:r>
            <a:r>
              <a:rPr lang="en-US" dirty="0">
                <a:ea typeface="+mn-lt"/>
                <a:cs typeface="+mn-lt"/>
              </a:rPr>
              <a:t> tasks </a:t>
            </a:r>
            <a:r>
              <a:rPr lang="en-US" dirty="0">
                <a:solidFill>
                  <a:srgbClr val="61AFEF"/>
                </a:solidFill>
                <a:ea typeface="+mn-lt"/>
                <a:cs typeface="+mn-lt"/>
              </a:rPr>
              <a:t>=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transactions</a:t>
            </a:r>
            <a:r>
              <a:rPr lang="en-US" dirty="0" err="1">
                <a:solidFill>
                  <a:srgbClr val="ABB2BF"/>
                </a:solidFill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61AFEF"/>
                </a:solidFill>
                <a:ea typeface="+mn-lt"/>
                <a:cs typeface="+mn-lt"/>
              </a:rPr>
              <a:t>Select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t </a:t>
            </a:r>
            <a:r>
              <a:rPr lang="en-US" dirty="0">
                <a:solidFill>
                  <a:srgbClr val="61AFEF"/>
                </a:solidFill>
                <a:ea typeface="+mn-lt"/>
                <a:cs typeface="+mn-lt"/>
              </a:rPr>
              <a:t>=&gt;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Task</a:t>
            </a:r>
            <a:r>
              <a:rPr lang="en-US" dirty="0" err="1">
                <a:solidFill>
                  <a:srgbClr val="ABB2BF"/>
                </a:solidFill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61AFEF"/>
                </a:solidFill>
                <a:ea typeface="+mn-lt"/>
                <a:cs typeface="+mn-lt"/>
              </a:rPr>
              <a:t>Run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(()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61AFEF"/>
                </a:solidFill>
                <a:ea typeface="+mn-lt"/>
                <a:cs typeface="+mn-lt"/>
              </a:rPr>
              <a:t>=&gt;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61AFEF"/>
                </a:solidFill>
                <a:ea typeface="+mn-lt"/>
                <a:cs typeface="+mn-lt"/>
              </a:rPr>
              <a:t>ProcessTransaction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t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)));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await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Task</a:t>
            </a:r>
            <a:r>
              <a:rPr lang="en-US" dirty="0" err="1">
                <a:solidFill>
                  <a:srgbClr val="ABB2BF"/>
                </a:solidFill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61AFEF"/>
                </a:solidFill>
                <a:ea typeface="+mn-lt"/>
                <a:cs typeface="+mn-lt"/>
              </a:rPr>
              <a:t>WhenAll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</a:t>
            </a:r>
            <a:r>
              <a:rPr lang="en-US" dirty="0">
                <a:ea typeface="+mn-lt"/>
                <a:cs typeface="+mn-lt"/>
              </a:rPr>
              <a:t>tasks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);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>
                <a:solidFill>
                  <a:srgbClr val="5C6370"/>
                </a:solidFill>
                <a:ea typeface="+mn-lt"/>
                <a:cs typeface="+mn-lt"/>
              </a:rPr>
              <a:t>// Result: Memory explosion, thread pool starvation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0DFD2-C93D-6D9C-8465-3930A1D58FCB}"/>
              </a:ext>
            </a:extLst>
          </p:cNvPr>
          <p:cNvSpPr txBox="1"/>
          <p:nvPr/>
        </p:nvSpPr>
        <p:spPr>
          <a:xfrm>
            <a:off x="439948" y="3434162"/>
            <a:ext cx="779912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var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channel </a:t>
            </a:r>
            <a:r>
              <a:rPr lang="en-US" dirty="0">
                <a:solidFill>
                  <a:srgbClr val="61AFEF"/>
                </a:solidFill>
                <a:ea typeface="+mn-lt"/>
                <a:cs typeface="+mn-lt"/>
              </a:rPr>
              <a:t>=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5C6370"/>
                </a:solidFill>
                <a:ea typeface="+mn-lt"/>
                <a:cs typeface="+mn-lt"/>
              </a:rPr>
              <a:t>Channel</a:t>
            </a:r>
            <a:r>
              <a:rPr lang="en-US" err="1">
                <a:solidFill>
                  <a:srgbClr val="ABB2BF"/>
                </a:solidFill>
                <a:ea typeface="+mn-lt"/>
                <a:cs typeface="+mn-lt"/>
              </a:rPr>
              <a:t>.</a:t>
            </a:r>
            <a:r>
              <a:rPr lang="en-US" err="1">
                <a:solidFill>
                  <a:srgbClr val="61AFEF"/>
                </a:solidFill>
                <a:ea typeface="+mn-lt"/>
                <a:cs typeface="+mn-lt"/>
              </a:rPr>
              <a:t>CreateBounded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&lt;</a:t>
            </a:r>
            <a:r>
              <a:rPr lang="en-US" dirty="0">
                <a:solidFill>
                  <a:srgbClr val="D19A66"/>
                </a:solidFill>
                <a:ea typeface="+mn-lt"/>
                <a:cs typeface="+mn-lt"/>
              </a:rPr>
              <a:t>Transaction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&gt;(</a:t>
            </a:r>
            <a:r>
              <a:rPr lang="en-US" dirty="0">
                <a:solidFill>
                  <a:srgbClr val="D19A66"/>
                </a:solidFill>
                <a:ea typeface="+mn-lt"/>
                <a:cs typeface="+mn-lt"/>
              </a:rPr>
              <a:t>1000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);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C678DD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var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workers </a:t>
            </a:r>
            <a:r>
              <a:rPr lang="en-US" dirty="0">
                <a:solidFill>
                  <a:srgbClr val="61AFEF"/>
                </a:solidFill>
                <a:ea typeface="+mn-lt"/>
                <a:cs typeface="+mn-lt"/>
              </a:rPr>
              <a:t>=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5C6370"/>
                </a:solidFill>
                <a:ea typeface="+mn-lt"/>
                <a:cs typeface="+mn-lt"/>
              </a:rPr>
              <a:t>Enumerable</a:t>
            </a:r>
            <a:r>
              <a:rPr lang="en-US" dirty="0" err="1">
                <a:solidFill>
                  <a:srgbClr val="ABB2BF"/>
                </a:solidFill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61AFEF"/>
                </a:solidFill>
                <a:ea typeface="+mn-lt"/>
                <a:cs typeface="+mn-lt"/>
              </a:rPr>
              <a:t>Range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D19A66"/>
                </a:solidFill>
                <a:ea typeface="+mn-lt"/>
                <a:cs typeface="+mn-lt"/>
              </a:rPr>
              <a:t>0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,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5C6370"/>
                </a:solidFill>
                <a:ea typeface="+mn-lt"/>
                <a:cs typeface="+mn-lt"/>
              </a:rPr>
              <a:t>Environment</a:t>
            </a:r>
            <a:r>
              <a:rPr lang="en-US" dirty="0" err="1">
                <a:solidFill>
                  <a:srgbClr val="ABB2BF"/>
                </a:solidFill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5C6370"/>
                </a:solidFill>
                <a:ea typeface="+mn-lt"/>
                <a:cs typeface="+mn-lt"/>
              </a:rPr>
              <a:t>ProcessorCount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).</a:t>
            </a:r>
            <a:r>
              <a:rPr lang="en-US" dirty="0">
                <a:solidFill>
                  <a:srgbClr val="61AFEF"/>
                </a:solidFill>
                <a:ea typeface="+mn-lt"/>
                <a:cs typeface="+mn-lt"/>
              </a:rPr>
              <a:t>Select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_ </a:t>
            </a:r>
            <a:r>
              <a:rPr lang="en-US" dirty="0">
                <a:solidFill>
                  <a:srgbClr val="61AFEF"/>
                </a:solidFill>
                <a:ea typeface="+mn-lt"/>
                <a:cs typeface="+mn-lt"/>
              </a:rPr>
              <a:t>=&gt;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5C6370"/>
              </a:solidFill>
              <a:ea typeface="+mn-lt"/>
              <a:cs typeface="+mn-lt"/>
            </a:endParaRPr>
          </a:p>
          <a:p>
            <a:r>
              <a:rPr lang="en-US" dirty="0" err="1">
                <a:solidFill>
                  <a:srgbClr val="5C6370"/>
                </a:solidFill>
                <a:ea typeface="+mn-lt"/>
                <a:cs typeface="+mn-lt"/>
              </a:rPr>
              <a:t>Task</a:t>
            </a:r>
            <a:r>
              <a:rPr lang="en-US" dirty="0" err="1">
                <a:solidFill>
                  <a:srgbClr val="ABB2BF"/>
                </a:solidFill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61AFEF"/>
                </a:solidFill>
                <a:ea typeface="+mn-lt"/>
                <a:cs typeface="+mn-lt"/>
              </a:rPr>
              <a:t>Run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async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()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61AFEF"/>
                </a:solidFill>
                <a:ea typeface="+mn-lt"/>
                <a:cs typeface="+mn-lt"/>
              </a:rPr>
              <a:t>=&gt;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{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 await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foreach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var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transaction </a:t>
            </a:r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in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5C6370"/>
                </a:solidFill>
                <a:ea typeface="+mn-lt"/>
                <a:cs typeface="+mn-lt"/>
              </a:rPr>
              <a:t>channel</a:t>
            </a:r>
            <a:r>
              <a:rPr lang="en-US" dirty="0" err="1">
                <a:solidFill>
                  <a:srgbClr val="ABB2BF"/>
                </a:solidFill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5C6370"/>
                </a:solidFill>
                <a:ea typeface="+mn-lt"/>
                <a:cs typeface="+mn-lt"/>
              </a:rPr>
              <a:t>Reader</a:t>
            </a:r>
            <a:r>
              <a:rPr lang="en-US" dirty="0" err="1">
                <a:solidFill>
                  <a:srgbClr val="ABB2BF"/>
                </a:solidFill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61AFEF"/>
                </a:solidFill>
                <a:ea typeface="+mn-lt"/>
                <a:cs typeface="+mn-lt"/>
              </a:rPr>
              <a:t>ReadAllAsync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())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endParaRPr lang="en-US" dirty="0">
              <a:solidFill>
                <a:srgbClr val="C678DD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  await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61AFEF"/>
                </a:solidFill>
                <a:ea typeface="+mn-lt"/>
                <a:cs typeface="+mn-lt"/>
              </a:rPr>
              <a:t>ProcessTransaction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transaction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);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}));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5C637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 </a:t>
            </a:r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foreach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var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transaction </a:t>
            </a:r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in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transactions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)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C678DD"/>
                </a:solidFill>
                <a:ea typeface="+mn-lt"/>
                <a:cs typeface="+mn-lt"/>
              </a:rPr>
              <a:t>   await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5C6370"/>
                </a:solidFill>
                <a:ea typeface="+mn-lt"/>
                <a:cs typeface="+mn-lt"/>
              </a:rPr>
              <a:t>channel</a:t>
            </a:r>
            <a:r>
              <a:rPr lang="en-US" dirty="0" err="1">
                <a:solidFill>
                  <a:srgbClr val="ABB2BF"/>
                </a:solidFill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5C6370"/>
                </a:solidFill>
                <a:ea typeface="+mn-lt"/>
                <a:cs typeface="+mn-lt"/>
              </a:rPr>
              <a:t>Writer</a:t>
            </a:r>
            <a:r>
              <a:rPr lang="en-US" dirty="0" err="1">
                <a:solidFill>
                  <a:srgbClr val="ABB2BF"/>
                </a:solidFill>
                <a:ea typeface="+mn-lt"/>
                <a:cs typeface="+mn-lt"/>
              </a:rPr>
              <a:t>.</a:t>
            </a:r>
            <a:r>
              <a:rPr lang="en-US" dirty="0" err="1">
                <a:solidFill>
                  <a:srgbClr val="61AFEF"/>
                </a:solidFill>
                <a:ea typeface="+mn-lt"/>
                <a:cs typeface="+mn-lt"/>
              </a:rPr>
              <a:t>WriteAsync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(</a:t>
            </a:r>
            <a:r>
              <a:rPr lang="en-US" dirty="0">
                <a:solidFill>
                  <a:srgbClr val="5C6370"/>
                </a:solidFill>
                <a:ea typeface="+mn-lt"/>
                <a:cs typeface="+mn-lt"/>
              </a:rPr>
              <a:t>transaction</a:t>
            </a:r>
            <a:r>
              <a:rPr lang="en-US" dirty="0">
                <a:solidFill>
                  <a:srgbClr val="ABB2BF"/>
                </a:solidFill>
                <a:ea typeface="+mn-lt"/>
                <a:cs typeface="+mn-lt"/>
              </a:rPr>
              <a:t>);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4454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3A9CC-B08C-1FA2-CEF3-5A2A73C46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D14113-AC55-103B-852C-2212D6748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345107"/>
              </p:ext>
            </p:extLst>
          </p:nvPr>
        </p:nvGraphicFramePr>
        <p:xfrm>
          <a:off x="0" y="1828800"/>
          <a:ext cx="9144000" cy="3200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1214505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0291246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72186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Shared Memory (e.g., lock, Monitor)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Message Passing (e.g., Channels)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20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Concept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Threads directly access shared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Threads communicate via messages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320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Complexity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High (race conditions, deadlocks)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Lower (decoupled, safer)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4250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Performance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Potentially faster (no data copy)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Overhead for data copying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197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Best For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Fine-grained control, large data, within process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Decoupling, async, producer-consumer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7177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3F30DC-24F5-D182-FE65-F92DE92776E5}"/>
              </a:ext>
            </a:extLst>
          </p:cNvPr>
          <p:cNvSpPr txBox="1"/>
          <p:nvPr/>
        </p:nvSpPr>
        <p:spPr>
          <a:xfrm>
            <a:off x="2036618" y="443345"/>
            <a:ext cx="5056907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C# Concurrency: Shared Memory vs. Channels</a:t>
            </a:r>
          </a:p>
        </p:txBody>
      </p:sp>
    </p:spTree>
    <p:extLst>
      <p:ext uri="{BB962C8B-B14F-4D97-AF65-F5344CB8AC3E}">
        <p14:creationId xmlns:p14="http://schemas.microsoft.com/office/powerpoint/2010/main" val="154126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Semaphore - Limiting Access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156AC-BF25-1816-E02F-AC260F9B4B6D}"/>
              </a:ext>
            </a:extLst>
          </p:cNvPr>
          <p:cNvSpPr txBox="1"/>
          <p:nvPr/>
        </p:nvSpPr>
        <p:spPr>
          <a:xfrm>
            <a:off x="471055" y="2189018"/>
            <a:ext cx="6497781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Limit Concurrent Access to Resources</a:t>
            </a:r>
          </a:p>
          <a:p>
            <a:pPr marL="228600" indent="-228600">
              <a:buFont typeface=""/>
              <a:buChar char="•"/>
            </a:pPr>
            <a:r>
              <a:rPr lang="en-US" b="1" dirty="0"/>
              <a:t>Semaphore</a:t>
            </a:r>
            <a:r>
              <a:rPr lang="en-US" dirty="0"/>
              <a:t>: System-wide (cross-process) semaphore.</a:t>
            </a:r>
          </a:p>
          <a:p>
            <a:pPr marL="228600" indent="-228600">
              <a:buFont typeface=""/>
              <a:buChar char="•"/>
            </a:pPr>
            <a:r>
              <a:rPr lang="en-US" b="1" err="1"/>
              <a:t>SemaphoreSlim</a:t>
            </a:r>
            <a:r>
              <a:rPr lang="en-US" dirty="0"/>
              <a:t>: Lighter, in-process semaphore (supports async).</a:t>
            </a:r>
          </a:p>
          <a:p>
            <a:pPr marL="228600" indent="-228600">
              <a:buFont typeface=""/>
              <a:buChar char="•"/>
            </a:pPr>
            <a:endParaRPr lang="en-US" b="1" dirty="0"/>
          </a:p>
          <a:p>
            <a:pPr marL="228600" indent="-228600">
              <a:buFont typeface=""/>
              <a:buChar char="•"/>
            </a:pPr>
            <a:r>
              <a:rPr lang="en-US" b="1" dirty="0"/>
              <a:t>Use Cases</a:t>
            </a:r>
            <a:r>
              <a:rPr lang="en-US" dirty="0"/>
              <a:t>:</a:t>
            </a:r>
            <a:endParaRPr lang="en-US"/>
          </a:p>
          <a:p>
            <a:pPr marL="228600" lvl="1" indent="-228600">
              <a:buFont typeface=""/>
              <a:buChar char="•"/>
            </a:pPr>
            <a:r>
              <a:rPr lang="en-US" dirty="0"/>
              <a:t>Database connection pooling.</a:t>
            </a:r>
          </a:p>
          <a:p>
            <a:pPr marL="228600" lvl="1" indent="-228600">
              <a:buFont typeface=""/>
              <a:buChar char="•"/>
            </a:pPr>
            <a:r>
              <a:rPr lang="en-US" dirty="0"/>
              <a:t>Limiting concurrent calls to external APIs.</a:t>
            </a:r>
          </a:p>
          <a:p>
            <a:pPr marL="228600" lvl="1" indent="-228600">
              <a:buFont typeface=""/>
              <a:buChar char="•"/>
            </a:pPr>
            <a:r>
              <a:rPr lang="en-US" dirty="0"/>
              <a:t>Controlling access to a fixed number of resources.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38FDC-B017-1E37-AFE7-813F4FE7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9FE4F-C625-42A7-85AF-D11F6AA0E329}" type="datetime1">
              <a:t>7/1/2025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79951-5726-92B1-97C6-31F44BD29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04B7-A7E5-32AF-6BBA-60F30F6D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9</a:t>
            </a:fld>
            <a:endParaRPr lang="en-US" dirty="0"/>
          </a:p>
        </p:txBody>
      </p:sp>
      <p:pic>
        <p:nvPicPr>
          <p:cNvPr id="8" name="Picture 7" descr="multithreading - What is a semaphore? - Stack Overflow">
            <a:extLst>
              <a:ext uri="{FF2B5EF4-FFF2-40B4-BE49-F238E27FC236}">
                <a16:creationId xmlns:a16="http://schemas.microsoft.com/office/drawing/2014/main" id="{133E911F-4AFA-42E2-874A-19D1A06D0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67" y="50658"/>
            <a:ext cx="6835478" cy="3367096"/>
          </a:xfrm>
          <a:prstGeom prst="rect">
            <a:avLst/>
          </a:prstGeom>
        </p:spPr>
      </p:pic>
      <p:pic>
        <p:nvPicPr>
          <p:cNvPr id="7" name="Content Placeholder 6" descr="SemaphoreSlim Class in C# with Examples - Dot Net Tutorials">
            <a:extLst>
              <a:ext uri="{FF2B5EF4-FFF2-40B4-BE49-F238E27FC236}">
                <a16:creationId xmlns:a16="http://schemas.microsoft.com/office/drawing/2014/main" id="{AC358010-E61A-3B58-6559-94A8624E6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2142" y="3329284"/>
            <a:ext cx="2982827" cy="33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951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BeachVTI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VeniceBeachVTI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VeniceBeac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54706E44-6516-4822-8F8F-6BA182D64AC9}" vid="{F71BAAD1-41E5-4D56-97E1-12A04B86E5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VeniceBeachVTI</vt:lpstr>
      <vt:lpstr>C# and SQL Concurrency</vt:lpstr>
      <vt:lpstr>C# Signaling Mechanisms</vt:lpstr>
      <vt:lpstr>C# Signaling Mechanisms</vt:lpstr>
      <vt:lpstr>PowerPoint Presentation</vt:lpstr>
      <vt:lpstr>Channels - Modern Message Passing</vt:lpstr>
      <vt:lpstr>Channels - Modern Message Passing</vt:lpstr>
      <vt:lpstr>PowerPoint Presentation</vt:lpstr>
      <vt:lpstr>Semaphore - Limiting Access</vt:lpstr>
      <vt:lpstr>PowerPoint Presentation</vt:lpstr>
      <vt:lpstr>SQL Transaction Isolation</vt:lpstr>
      <vt:lpstr>Read Phenomena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160</cp:revision>
  <dcterms:created xsi:type="dcterms:W3CDTF">2013-01-27T09:14:16Z</dcterms:created>
  <dcterms:modified xsi:type="dcterms:W3CDTF">2025-07-02T04:07:47Z</dcterms:modified>
  <cp:category/>
</cp:coreProperties>
</file>