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F246-10CE-2999-C6B2-D6D03D703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E6FF0ED5-F11D-026F-D00B-B9946030BB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A6300EDA-8C34-163A-C246-BC36096C5D67}"/>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5" name="Footer Placeholder 4">
            <a:extLst>
              <a:ext uri="{FF2B5EF4-FFF2-40B4-BE49-F238E27FC236}">
                <a16:creationId xmlns:a16="http://schemas.microsoft.com/office/drawing/2014/main" id="{B82DD2B4-76E7-9B20-2F5D-6B1AB735037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561DB18-0C1C-07BA-C8D3-2778D3224B46}"/>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100803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A60F-9BA1-2B77-27B9-6297E7F8767A}"/>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49BE24E5-A30E-4E67-314F-19DA6E166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193F3519-FABF-E640-9E07-4C5B7C3E29E3}"/>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5" name="Footer Placeholder 4">
            <a:extLst>
              <a:ext uri="{FF2B5EF4-FFF2-40B4-BE49-F238E27FC236}">
                <a16:creationId xmlns:a16="http://schemas.microsoft.com/office/drawing/2014/main" id="{1AFCFDCF-5F04-45B2-4A09-08B01601EC5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FA768D3-5493-AD7D-EC20-4D3A8D2581A8}"/>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66145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58FADE-2712-FD6F-4CC7-CCB886E0D5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99681DA5-67DB-E6BC-085B-89990ADD3C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F219FE1-8E4C-E70B-C96C-AB369F0908D4}"/>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5" name="Footer Placeholder 4">
            <a:extLst>
              <a:ext uri="{FF2B5EF4-FFF2-40B4-BE49-F238E27FC236}">
                <a16:creationId xmlns:a16="http://schemas.microsoft.com/office/drawing/2014/main" id="{ACC13745-1193-188D-0C59-C5A74D20A05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3E73C83-DBAF-3C85-2642-C5AF892F61CC}"/>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239153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DF3D-DD87-0932-E9B1-20FDFC3BD94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374BFD2E-74FA-42F0-62A2-2905B4F789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4D7E5A6-B003-F325-587B-B63A6BCEEE29}"/>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5" name="Footer Placeholder 4">
            <a:extLst>
              <a:ext uri="{FF2B5EF4-FFF2-40B4-BE49-F238E27FC236}">
                <a16:creationId xmlns:a16="http://schemas.microsoft.com/office/drawing/2014/main" id="{37A12F44-EC2E-6834-98BD-C1070539779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DE49A7B-33A6-04C5-BBF4-97224965FE95}"/>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124348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4AF1-464D-3067-B650-A0A14806C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FEF58AB4-0871-EE88-4D87-0BB918143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62CDA-3D0C-2A79-31D2-B4EDD40122DB}"/>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5" name="Footer Placeholder 4">
            <a:extLst>
              <a:ext uri="{FF2B5EF4-FFF2-40B4-BE49-F238E27FC236}">
                <a16:creationId xmlns:a16="http://schemas.microsoft.com/office/drawing/2014/main" id="{EBB9732F-91E9-ECE6-918A-9C15C51669F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F719469-8CBB-4DD7-FD5F-99007C0A16FE}"/>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18949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6C6-A3BE-DD0E-AAFF-32DC0E5E3D6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9A4A6719-9D9F-CCB9-6815-E93E8A6EE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36E6C502-A223-E179-5CBE-3A016062F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AA84E5F3-FCCC-A158-335B-3A6546F003E8}"/>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6" name="Footer Placeholder 5">
            <a:extLst>
              <a:ext uri="{FF2B5EF4-FFF2-40B4-BE49-F238E27FC236}">
                <a16:creationId xmlns:a16="http://schemas.microsoft.com/office/drawing/2014/main" id="{5394E891-9C3C-4B6C-D1CD-3EFC5B1C81B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9339E2E1-64F3-B023-A2F7-407064D7A96E}"/>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113070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706C-1DFE-4965-88C6-32991D4D7FD2}"/>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18044974-97EB-EC9F-5C60-3E19FBD98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4703E-CF64-3D1B-E238-CB9925D842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B711032A-21E5-94D8-AFC8-C071FC9CC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70D51-A1F5-239C-02B5-25D554648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3E2C9AA3-EAF1-E09F-5D5E-91AF0D82FBFC}"/>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8" name="Footer Placeholder 7">
            <a:extLst>
              <a:ext uri="{FF2B5EF4-FFF2-40B4-BE49-F238E27FC236}">
                <a16:creationId xmlns:a16="http://schemas.microsoft.com/office/drawing/2014/main" id="{BD5EED01-2F3B-4125-50D7-CAB5204866D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CCFFCBCA-499E-B43D-3070-1F0B2B9BDE97}"/>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291115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5653-8608-B455-1D34-A8FB74DDD7EB}"/>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9928A1F4-31D4-4D3C-C7CF-470A03667899}"/>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4" name="Footer Placeholder 3">
            <a:extLst>
              <a:ext uri="{FF2B5EF4-FFF2-40B4-BE49-F238E27FC236}">
                <a16:creationId xmlns:a16="http://schemas.microsoft.com/office/drawing/2014/main" id="{FDFB1998-74CC-433E-136B-E651D79BED7B}"/>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D619CEE1-E6F1-5C92-EFC2-8BCACA17A6C5}"/>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7206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185F7-9561-4F64-18F7-1C188D0DC854}"/>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3" name="Footer Placeholder 2">
            <a:extLst>
              <a:ext uri="{FF2B5EF4-FFF2-40B4-BE49-F238E27FC236}">
                <a16:creationId xmlns:a16="http://schemas.microsoft.com/office/drawing/2014/main" id="{A12D6C24-DC29-013E-6A7A-46680D2BF6BE}"/>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117B02FD-6E0B-DE98-A6A3-49C912BD056B}"/>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70635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161D-5C55-FED1-2F68-69DC67EC6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99D5FE5E-3CF4-E4E8-6930-07AFF8150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AEF38843-19B0-6C5F-7AEF-0382E14E3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533D9-2763-9C00-27DD-D4939D95A8E0}"/>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6" name="Footer Placeholder 5">
            <a:extLst>
              <a:ext uri="{FF2B5EF4-FFF2-40B4-BE49-F238E27FC236}">
                <a16:creationId xmlns:a16="http://schemas.microsoft.com/office/drawing/2014/main" id="{2EC5AB68-3E7B-351E-1D96-5E653391B1A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29BC4092-650F-9E65-4F2F-262923BF5B5B}"/>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108230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0E29-9A24-886C-3D77-2674B369A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3AB0F37B-1B45-1EEA-A7A0-D47F1130A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A68D8538-F386-79A1-F5ED-8DA842B72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AC157-3709-77C1-BFE3-276731D17B2B}"/>
              </a:ext>
            </a:extLst>
          </p:cNvPr>
          <p:cNvSpPr>
            <a:spLocks noGrp="1"/>
          </p:cNvSpPr>
          <p:nvPr>
            <p:ph type="dt" sz="half" idx="10"/>
          </p:nvPr>
        </p:nvSpPr>
        <p:spPr/>
        <p:txBody>
          <a:bodyPr/>
          <a:lstStyle/>
          <a:p>
            <a:fld id="{93AF093C-60B6-B94C-8A04-0937BC3AA5D8}" type="datetimeFigureOut">
              <a:rPr lang="en-TR" smtClean="0"/>
              <a:t>14.11.2022</a:t>
            </a:fld>
            <a:endParaRPr lang="en-TR"/>
          </a:p>
        </p:txBody>
      </p:sp>
      <p:sp>
        <p:nvSpPr>
          <p:cNvPr id="6" name="Footer Placeholder 5">
            <a:extLst>
              <a:ext uri="{FF2B5EF4-FFF2-40B4-BE49-F238E27FC236}">
                <a16:creationId xmlns:a16="http://schemas.microsoft.com/office/drawing/2014/main" id="{54DFC07D-2420-EB80-3B2B-DA8AFA9BD174}"/>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7E75BFF-5E3E-D387-7BFC-5A0541851469}"/>
              </a:ext>
            </a:extLst>
          </p:cNvPr>
          <p:cNvSpPr>
            <a:spLocks noGrp="1"/>
          </p:cNvSpPr>
          <p:nvPr>
            <p:ph type="sldNum" sz="quarter" idx="12"/>
          </p:nvPr>
        </p:nvSpPr>
        <p:spPr/>
        <p:txBody>
          <a:bodyPr/>
          <a:lstStyle/>
          <a:p>
            <a:fld id="{B67CEB4E-B221-F949-AA91-C83FD18016DD}" type="slidenum">
              <a:rPr lang="en-TR" smtClean="0"/>
              <a:t>‹#›</a:t>
            </a:fld>
            <a:endParaRPr lang="en-TR"/>
          </a:p>
        </p:txBody>
      </p:sp>
    </p:spTree>
    <p:extLst>
      <p:ext uri="{BB962C8B-B14F-4D97-AF65-F5344CB8AC3E}">
        <p14:creationId xmlns:p14="http://schemas.microsoft.com/office/powerpoint/2010/main" val="354730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FB924-D709-1FC9-C01F-47F75738D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4307A0B9-10AD-1254-B5E9-D7185AF3F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BF03FA2-A175-7A23-95B3-8E5BED4A2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F093C-60B6-B94C-8A04-0937BC3AA5D8}" type="datetimeFigureOut">
              <a:rPr lang="en-TR" smtClean="0"/>
              <a:t>14.11.2022</a:t>
            </a:fld>
            <a:endParaRPr lang="en-TR"/>
          </a:p>
        </p:txBody>
      </p:sp>
      <p:sp>
        <p:nvSpPr>
          <p:cNvPr id="5" name="Footer Placeholder 4">
            <a:extLst>
              <a:ext uri="{FF2B5EF4-FFF2-40B4-BE49-F238E27FC236}">
                <a16:creationId xmlns:a16="http://schemas.microsoft.com/office/drawing/2014/main" id="{6C2A1365-5EB9-37EC-2191-B0AF11159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E15D8DD2-F82E-EEF0-2B6E-A06B30D40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CEB4E-B221-F949-AA91-C83FD18016DD}" type="slidenum">
              <a:rPr lang="en-TR" smtClean="0"/>
              <a:t>‹#›</a:t>
            </a:fld>
            <a:endParaRPr lang="en-TR"/>
          </a:p>
        </p:txBody>
      </p:sp>
    </p:spTree>
    <p:extLst>
      <p:ext uri="{BB962C8B-B14F-4D97-AF65-F5344CB8AC3E}">
        <p14:creationId xmlns:p14="http://schemas.microsoft.com/office/powerpoint/2010/main" val="938007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4E7D-9CA1-689A-8282-87DC4F854BB3}"/>
              </a:ext>
            </a:extLst>
          </p:cNvPr>
          <p:cNvSpPr>
            <a:spLocks noGrp="1"/>
          </p:cNvSpPr>
          <p:nvPr>
            <p:ph type="ctrTitle"/>
          </p:nvPr>
        </p:nvSpPr>
        <p:spPr/>
        <p:txBody>
          <a:bodyPr/>
          <a:lstStyle/>
          <a:p>
            <a:r>
              <a:rPr lang="en-TR" dirty="0"/>
              <a:t>IMDB ile Duygu Analizi</a:t>
            </a:r>
          </a:p>
        </p:txBody>
      </p:sp>
      <p:sp>
        <p:nvSpPr>
          <p:cNvPr id="3" name="Subtitle 2">
            <a:extLst>
              <a:ext uri="{FF2B5EF4-FFF2-40B4-BE49-F238E27FC236}">
                <a16:creationId xmlns:a16="http://schemas.microsoft.com/office/drawing/2014/main" id="{BE3EB470-55DA-D9AF-BE12-6C0DBF382612}"/>
              </a:ext>
            </a:extLst>
          </p:cNvPr>
          <p:cNvSpPr>
            <a:spLocks noGrp="1"/>
          </p:cNvSpPr>
          <p:nvPr>
            <p:ph type="subTitle" idx="1"/>
          </p:nvPr>
        </p:nvSpPr>
        <p:spPr/>
        <p:txBody>
          <a:bodyPr/>
          <a:lstStyle/>
          <a:p>
            <a:r>
              <a:rPr lang="en-TR" dirty="0"/>
              <a:t>İsa KULAKSIZ</a:t>
            </a:r>
          </a:p>
        </p:txBody>
      </p:sp>
    </p:spTree>
    <p:extLst>
      <p:ext uri="{BB962C8B-B14F-4D97-AF65-F5344CB8AC3E}">
        <p14:creationId xmlns:p14="http://schemas.microsoft.com/office/powerpoint/2010/main" val="294479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78CA-0FDF-31DF-9D5B-76520174777B}"/>
              </a:ext>
            </a:extLst>
          </p:cNvPr>
          <p:cNvSpPr>
            <a:spLocks noGrp="1"/>
          </p:cNvSpPr>
          <p:nvPr>
            <p:ph type="title"/>
          </p:nvPr>
        </p:nvSpPr>
        <p:spPr/>
        <p:txBody>
          <a:bodyPr/>
          <a:lstStyle/>
          <a:p>
            <a:r>
              <a:rPr lang="en-TR" dirty="0"/>
              <a:t>Özet</a:t>
            </a:r>
          </a:p>
        </p:txBody>
      </p:sp>
      <p:sp>
        <p:nvSpPr>
          <p:cNvPr id="3" name="Content Placeholder 2">
            <a:extLst>
              <a:ext uri="{FF2B5EF4-FFF2-40B4-BE49-F238E27FC236}">
                <a16:creationId xmlns:a16="http://schemas.microsoft.com/office/drawing/2014/main" id="{E721D6D7-D94A-8766-E269-8051B9C780AF}"/>
              </a:ext>
            </a:extLst>
          </p:cNvPr>
          <p:cNvSpPr>
            <a:spLocks noGrp="1"/>
          </p:cNvSpPr>
          <p:nvPr>
            <p:ph idx="1"/>
          </p:nvPr>
        </p:nvSpPr>
        <p:spPr/>
        <p:txBody>
          <a:bodyPr/>
          <a:lstStyle/>
          <a:p>
            <a:r>
              <a:rPr lang="tr-TR" sz="1800" kern="50" dirty="0">
                <a:effectLst/>
                <a:latin typeface="Times New Roman" panose="02020603050405020304" pitchFamily="18" charset="0"/>
                <a:ea typeface="Arial" panose="020B0604020202020204" pitchFamily="34" charset="0"/>
              </a:rPr>
              <a:t>Son yıllarda dijital ortamlarda artan içerikler (film, dizi, müzik) üzerinde, son tüketicinin film hakkındaki düşüncelerinin olumlu veya olumsuz olma durumunun önemi gittikçe artmaktadır. </a:t>
            </a:r>
          </a:p>
          <a:p>
            <a:r>
              <a:rPr lang="tr-TR" sz="1800" kern="50" dirty="0">
                <a:effectLst/>
                <a:latin typeface="Times New Roman" panose="02020603050405020304" pitchFamily="18" charset="0"/>
                <a:ea typeface="Arial" panose="020B0604020202020204" pitchFamily="34" charset="0"/>
              </a:rPr>
              <a:t>21.yy. da verinin önemi ve özellikle veriden anlamlı çıkarım yapan şirketlerin kar maksimizasyonundaki artıştan dolayı şirketler veri bilimi üzerine ciddi yatırımlar yapmaktadır. Yapılan tüm bu araştırma ve iyileştirmeler şirketlere yaptıkları içeriklerin müşteriler tarafından benimsenip benimsenmediği konusunda fikir vermektedir. Şirketlerde elde ettikleri tüm bu çıktılar üzerinde yapacakları bir sonraki içeriğin akıbeti hakkında bilgi edinmiş olur.</a:t>
            </a:r>
            <a:endParaRPr lang="en-TR" sz="1800" kern="50" dirty="0">
              <a:effectLst/>
              <a:latin typeface="Times New Roman" panose="02020603050405020304" pitchFamily="18" charset="0"/>
              <a:ea typeface="Droid Sans"/>
            </a:endParaRPr>
          </a:p>
          <a:p>
            <a:pPr marL="0" indent="0">
              <a:buNone/>
            </a:pPr>
            <a:endParaRPr lang="en-TR" dirty="0"/>
          </a:p>
        </p:txBody>
      </p:sp>
    </p:spTree>
    <p:extLst>
      <p:ext uri="{BB962C8B-B14F-4D97-AF65-F5344CB8AC3E}">
        <p14:creationId xmlns:p14="http://schemas.microsoft.com/office/powerpoint/2010/main" val="400399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D928A0-4D0B-5E5B-2779-BAE4F113724C}"/>
              </a:ext>
            </a:extLst>
          </p:cNvPr>
          <p:cNvSpPr>
            <a:spLocks noGrp="1"/>
          </p:cNvSpPr>
          <p:nvPr>
            <p:ph type="title"/>
          </p:nvPr>
        </p:nvSpPr>
        <p:spPr>
          <a:xfrm>
            <a:off x="643467" y="321734"/>
            <a:ext cx="10905066" cy="1135737"/>
          </a:xfrm>
        </p:spPr>
        <p:txBody>
          <a:bodyPr>
            <a:normAutofit/>
          </a:bodyPr>
          <a:lstStyle/>
          <a:p>
            <a:r>
              <a:rPr lang="en-TR" sz="3600"/>
              <a:t>Metot</a:t>
            </a:r>
          </a:p>
        </p:txBody>
      </p:sp>
      <p:sp>
        <p:nvSpPr>
          <p:cNvPr id="3" name="Content Placeholder 2">
            <a:extLst>
              <a:ext uri="{FF2B5EF4-FFF2-40B4-BE49-F238E27FC236}">
                <a16:creationId xmlns:a16="http://schemas.microsoft.com/office/drawing/2014/main" id="{15CF8185-9551-1020-6DD9-66055FC0489A}"/>
              </a:ext>
            </a:extLst>
          </p:cNvPr>
          <p:cNvSpPr>
            <a:spLocks noGrp="1"/>
          </p:cNvSpPr>
          <p:nvPr>
            <p:ph idx="1"/>
          </p:nvPr>
        </p:nvSpPr>
        <p:spPr>
          <a:xfrm>
            <a:off x="643469" y="1782981"/>
            <a:ext cx="4008384" cy="4393982"/>
          </a:xfrm>
        </p:spPr>
        <p:txBody>
          <a:bodyPr>
            <a:normAutofit/>
          </a:bodyPr>
          <a:lstStyle/>
          <a:p>
            <a:r>
              <a:rPr lang="en-TR" sz="2000"/>
              <a:t>Daha önce bu alanda yapılan çalışmalarda Derin Öğrenme CNN tabanlı LSTM yönteminden %89 doğruluk oranı tespit edildiği kanıtlanmıştır.</a:t>
            </a:r>
          </a:p>
          <a:p>
            <a:r>
              <a:rPr lang="en-TR" sz="2000"/>
              <a:t>Burada yapılacak olan araştırmadaysa Klasik Makine Öğrenimi algoritmalarından birkaçı kullanılarak bunlar arasındaki ve diğer yöntemler arasındaki fark araştırılmıştır.</a:t>
            </a:r>
          </a:p>
          <a:p>
            <a:endParaRPr lang="en-TR"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AC7A38B1-B91D-189C-5D3D-44792A1E8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080147"/>
            <a:ext cx="6253212" cy="3767560"/>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0081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CA8E0-08B2-5B87-BCA1-441BB7AB519F}"/>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a:t>EDA</a:t>
            </a:r>
          </a:p>
        </p:txBody>
      </p:sp>
      <p:sp>
        <p:nvSpPr>
          <p:cNvPr id="3" name="Content Placeholder 2">
            <a:extLst>
              <a:ext uri="{FF2B5EF4-FFF2-40B4-BE49-F238E27FC236}">
                <a16:creationId xmlns:a16="http://schemas.microsoft.com/office/drawing/2014/main" id="{A20ED038-8D34-E093-8883-CACA7B05F005}"/>
              </a:ext>
            </a:extLst>
          </p:cNvPr>
          <p:cNvSpPr>
            <a:spLocks noGrp="1"/>
          </p:cNvSpPr>
          <p:nvPr>
            <p:ph idx="1"/>
          </p:nvPr>
        </p:nvSpPr>
        <p:spPr>
          <a:xfrm>
            <a:off x="6194715" y="3836197"/>
            <a:ext cx="5334931" cy="2189214"/>
          </a:xfrm>
        </p:spPr>
        <p:txBody>
          <a:bodyPr vert="horz" lIns="91440" tIns="45720" rIns="91440" bIns="45720" rtlCol="0">
            <a:normAutofit/>
          </a:bodyPr>
          <a:lstStyle/>
          <a:p>
            <a:pPr marL="0" indent="0" algn="ctr">
              <a:buNone/>
            </a:pPr>
            <a:r>
              <a:rPr lang="en-US" sz="2400" dirty="0"/>
              <a:t>Veri </a:t>
            </a:r>
            <a:r>
              <a:rPr lang="en-US" sz="2400" dirty="0" err="1"/>
              <a:t>setinde</a:t>
            </a:r>
            <a:r>
              <a:rPr lang="en-US" sz="2400" dirty="0"/>
              <a:t> </a:t>
            </a:r>
            <a:r>
              <a:rPr lang="en-US" sz="2400" dirty="0" err="1"/>
              <a:t>yer</a:t>
            </a:r>
            <a:r>
              <a:rPr lang="en-US" sz="2400" dirty="0"/>
              <a:t> </a:t>
            </a:r>
            <a:r>
              <a:rPr lang="en-US" sz="2400" dirty="0" err="1"/>
              <a:t>alan</a:t>
            </a:r>
            <a:r>
              <a:rPr lang="en-US" sz="2400" dirty="0"/>
              <a:t> </a:t>
            </a:r>
            <a:r>
              <a:rPr lang="en-US" sz="2400" dirty="0" err="1"/>
              <a:t>metinlerin</a:t>
            </a:r>
            <a:r>
              <a:rPr lang="en-US" sz="2400" dirty="0"/>
              <a:t> ne </a:t>
            </a:r>
            <a:r>
              <a:rPr lang="en-US" sz="2400" dirty="0" err="1"/>
              <a:t>kadar</a:t>
            </a:r>
            <a:r>
              <a:rPr lang="en-US" sz="2400" dirty="0"/>
              <a:t> </a:t>
            </a:r>
            <a:r>
              <a:rPr lang="en-US" sz="2400" dirty="0" err="1"/>
              <a:t>oranda</a:t>
            </a:r>
            <a:r>
              <a:rPr lang="en-US" sz="2400" dirty="0"/>
              <a:t> </a:t>
            </a:r>
            <a:r>
              <a:rPr lang="en-US" sz="2400" dirty="0" err="1"/>
              <a:t>olumlu</a:t>
            </a:r>
            <a:r>
              <a:rPr lang="en-US" sz="2400" dirty="0"/>
              <a:t> </a:t>
            </a:r>
            <a:r>
              <a:rPr lang="en-US" sz="2400" dirty="0" err="1"/>
              <a:t>veya</a:t>
            </a:r>
            <a:r>
              <a:rPr lang="en-US" sz="2400" dirty="0"/>
              <a:t> </a:t>
            </a:r>
            <a:r>
              <a:rPr lang="en-US" sz="2400" dirty="0" err="1"/>
              <a:t>olumsuz</a:t>
            </a:r>
            <a:r>
              <a:rPr lang="en-US" sz="2400" dirty="0"/>
              <a:t> </a:t>
            </a:r>
            <a:r>
              <a:rPr lang="en-US" sz="2400" dirty="0" err="1"/>
              <a:t>olduğu</a:t>
            </a:r>
            <a:r>
              <a:rPr lang="en-US" sz="2400" dirty="0"/>
              <a:t> </a:t>
            </a:r>
            <a:r>
              <a:rPr lang="en-US" sz="2400" dirty="0" err="1"/>
              <a:t>gösterilmiştir</a:t>
            </a:r>
            <a:r>
              <a:rPr lang="en-US" sz="2400" dirty="0"/>
              <a:t>.</a:t>
            </a:r>
          </a:p>
        </p:txBody>
      </p:sp>
      <p:sp>
        <p:nvSpPr>
          <p:cNvPr id="18"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Chart, pie chart&#10;&#10;Description automatically generated">
            <a:extLst>
              <a:ext uri="{FF2B5EF4-FFF2-40B4-BE49-F238E27FC236}">
                <a16:creationId xmlns:a16="http://schemas.microsoft.com/office/drawing/2014/main" id="{75EF2B43-395C-EB7A-14E7-66D95E794C62}"/>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816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B49BA-19BB-518C-DD10-57DBA771A7F7}"/>
              </a:ext>
            </a:extLst>
          </p:cNvPr>
          <p:cNvSpPr>
            <a:spLocks noGrp="1"/>
          </p:cNvSpPr>
          <p:nvPr>
            <p:ph type="title"/>
          </p:nvPr>
        </p:nvSpPr>
        <p:spPr>
          <a:xfrm>
            <a:off x="630936" y="639520"/>
            <a:ext cx="3429000" cy="1719072"/>
          </a:xfrm>
        </p:spPr>
        <p:txBody>
          <a:bodyPr anchor="b">
            <a:normAutofit/>
          </a:bodyPr>
          <a:lstStyle/>
          <a:p>
            <a:r>
              <a:rPr lang="en-TR" sz="5400" dirty="0"/>
              <a:t>EDA Detay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4211D7-202B-AA45-CB30-782164B97A45}"/>
              </a:ext>
            </a:extLst>
          </p:cNvPr>
          <p:cNvSpPr>
            <a:spLocks noGrp="1"/>
          </p:cNvSpPr>
          <p:nvPr>
            <p:ph idx="1"/>
          </p:nvPr>
        </p:nvSpPr>
        <p:spPr>
          <a:xfrm>
            <a:off x="630936" y="2807208"/>
            <a:ext cx="3429000" cy="3410712"/>
          </a:xfrm>
        </p:spPr>
        <p:txBody>
          <a:bodyPr anchor="t">
            <a:normAutofit/>
          </a:bodyPr>
          <a:lstStyle/>
          <a:p>
            <a:r>
              <a:rPr lang="en-TR" sz="2200" dirty="0"/>
              <a:t>En çok tekrar edilen olumsuz kelime</a:t>
            </a:r>
          </a:p>
          <a:p>
            <a:pPr marL="0" indent="0">
              <a:buNone/>
            </a:pPr>
            <a:r>
              <a:rPr lang="en-TR" sz="1000" dirty="0"/>
              <a:t>(Wordcloud) kütüphanesi kullanılmıştır.</a:t>
            </a:r>
          </a:p>
          <a:p>
            <a:endParaRPr lang="en-TR" sz="2200" dirty="0"/>
          </a:p>
        </p:txBody>
      </p:sp>
      <p:pic>
        <p:nvPicPr>
          <p:cNvPr id="4" name="Picture 3">
            <a:extLst>
              <a:ext uri="{FF2B5EF4-FFF2-40B4-BE49-F238E27FC236}">
                <a16:creationId xmlns:a16="http://schemas.microsoft.com/office/drawing/2014/main" id="{2A1466C5-314C-C704-10A2-EA96A556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102" y="640080"/>
            <a:ext cx="6660107" cy="5577840"/>
          </a:xfrm>
          <a:prstGeom prst="rect">
            <a:avLst/>
          </a:prstGeom>
        </p:spPr>
      </p:pic>
    </p:spTree>
    <p:extLst>
      <p:ext uri="{BB962C8B-B14F-4D97-AF65-F5344CB8AC3E}">
        <p14:creationId xmlns:p14="http://schemas.microsoft.com/office/powerpoint/2010/main" val="94332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B37D4-5B26-2E58-D176-0FEBA977A643}"/>
              </a:ext>
            </a:extLst>
          </p:cNvPr>
          <p:cNvSpPr>
            <a:spLocks noGrp="1"/>
          </p:cNvSpPr>
          <p:nvPr>
            <p:ph type="title"/>
          </p:nvPr>
        </p:nvSpPr>
        <p:spPr>
          <a:xfrm>
            <a:off x="630936" y="639520"/>
            <a:ext cx="3429000" cy="1719072"/>
          </a:xfrm>
        </p:spPr>
        <p:txBody>
          <a:bodyPr anchor="b">
            <a:normAutofit/>
          </a:bodyPr>
          <a:lstStyle/>
          <a:p>
            <a:r>
              <a:rPr lang="en-TR" sz="5400"/>
              <a:t>MLOps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B8C395-FB06-3286-40D4-AF5A0AC52B92}"/>
              </a:ext>
            </a:extLst>
          </p:cNvPr>
          <p:cNvSpPr>
            <a:spLocks noGrp="1"/>
          </p:cNvSpPr>
          <p:nvPr>
            <p:ph idx="1"/>
          </p:nvPr>
        </p:nvSpPr>
        <p:spPr>
          <a:xfrm>
            <a:off x="630936" y="2807208"/>
            <a:ext cx="3429000" cy="3410712"/>
          </a:xfrm>
        </p:spPr>
        <p:txBody>
          <a:bodyPr anchor="t">
            <a:normAutofit/>
          </a:bodyPr>
          <a:lstStyle/>
          <a:p>
            <a:r>
              <a:rPr lang="en-TR" sz="2200"/>
              <a:t>Makine Öğrenimi algoritmalarının çıktı değerleri:</a:t>
            </a:r>
          </a:p>
          <a:p>
            <a:endParaRPr lang="en-TR" sz="2200"/>
          </a:p>
        </p:txBody>
      </p:sp>
      <p:graphicFrame>
        <p:nvGraphicFramePr>
          <p:cNvPr id="5" name="Table 4">
            <a:extLst>
              <a:ext uri="{FF2B5EF4-FFF2-40B4-BE49-F238E27FC236}">
                <a16:creationId xmlns:a16="http://schemas.microsoft.com/office/drawing/2014/main" id="{3BD4D153-6F0E-BCF4-AA41-040FC698118C}"/>
              </a:ext>
            </a:extLst>
          </p:cNvPr>
          <p:cNvGraphicFramePr>
            <a:graphicFrameLocks noGrp="1"/>
          </p:cNvGraphicFramePr>
          <p:nvPr>
            <p:extLst>
              <p:ext uri="{D42A27DB-BD31-4B8C-83A1-F6EECF244321}">
                <p14:modId xmlns:p14="http://schemas.microsoft.com/office/powerpoint/2010/main" val="3982870412"/>
              </p:ext>
            </p:extLst>
          </p:nvPr>
        </p:nvGraphicFramePr>
        <p:xfrm>
          <a:off x="4654296" y="2399012"/>
          <a:ext cx="6903722" cy="2059977"/>
        </p:xfrm>
        <a:graphic>
          <a:graphicData uri="http://schemas.openxmlformats.org/drawingml/2006/table">
            <a:tbl>
              <a:tblPr firstRow="1" firstCol="1" bandRow="1">
                <a:tableStyleId>{5C22544A-7EE6-4342-B048-85BDC9FD1C3A}</a:tableStyleId>
              </a:tblPr>
              <a:tblGrid>
                <a:gridCol w="1597138">
                  <a:extLst>
                    <a:ext uri="{9D8B030D-6E8A-4147-A177-3AD203B41FA5}">
                      <a16:colId xmlns:a16="http://schemas.microsoft.com/office/drawing/2014/main" val="3038281787"/>
                    </a:ext>
                  </a:extLst>
                </a:gridCol>
                <a:gridCol w="1510117">
                  <a:extLst>
                    <a:ext uri="{9D8B030D-6E8A-4147-A177-3AD203B41FA5}">
                      <a16:colId xmlns:a16="http://schemas.microsoft.com/office/drawing/2014/main" val="769628082"/>
                    </a:ext>
                  </a:extLst>
                </a:gridCol>
                <a:gridCol w="1379583">
                  <a:extLst>
                    <a:ext uri="{9D8B030D-6E8A-4147-A177-3AD203B41FA5}">
                      <a16:colId xmlns:a16="http://schemas.microsoft.com/office/drawing/2014/main" val="3409716159"/>
                    </a:ext>
                  </a:extLst>
                </a:gridCol>
                <a:gridCol w="1208442">
                  <a:extLst>
                    <a:ext uri="{9D8B030D-6E8A-4147-A177-3AD203B41FA5}">
                      <a16:colId xmlns:a16="http://schemas.microsoft.com/office/drawing/2014/main" val="3876880752"/>
                    </a:ext>
                  </a:extLst>
                </a:gridCol>
                <a:gridCol w="1208442">
                  <a:extLst>
                    <a:ext uri="{9D8B030D-6E8A-4147-A177-3AD203B41FA5}">
                      <a16:colId xmlns:a16="http://schemas.microsoft.com/office/drawing/2014/main" val="897682261"/>
                    </a:ext>
                  </a:extLst>
                </a:gridCol>
              </a:tblGrid>
              <a:tr h="686659">
                <a:tc>
                  <a:txBody>
                    <a:bodyPr/>
                    <a:lstStyle/>
                    <a:p>
                      <a:pPr algn="just">
                        <a:lnSpc>
                          <a:spcPct val="115000"/>
                        </a:lnSpc>
                        <a:spcBef>
                          <a:spcPts val="600"/>
                        </a:spcBef>
                        <a:spcAft>
                          <a:spcPts val="600"/>
                        </a:spcAft>
                      </a:pPr>
                      <a:r>
                        <a:rPr lang="tr-TR" sz="1800" kern="50">
                          <a:effectLst/>
                        </a:rPr>
                        <a:t>ML Algoritma</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Accuracy (Doğruluk)</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Precision</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Recall</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F1-Score</a:t>
                      </a:r>
                      <a:endParaRPr lang="en-TR" sz="2000" kern="50">
                        <a:effectLst/>
                        <a:latin typeface="Calibri" panose="020F0502020204030204" pitchFamily="34" charset="0"/>
                        <a:ea typeface="Droid Sans"/>
                        <a:cs typeface="font298"/>
                      </a:endParaRPr>
                    </a:p>
                  </a:txBody>
                  <a:tcPr marL="125311" marR="125311" marT="0" marB="0"/>
                </a:tc>
                <a:extLst>
                  <a:ext uri="{0D108BD9-81ED-4DB2-BD59-A6C34878D82A}">
                    <a16:rowId xmlns:a16="http://schemas.microsoft.com/office/drawing/2014/main" val="97248034"/>
                  </a:ext>
                </a:extLst>
              </a:tr>
              <a:tr h="686659">
                <a:tc>
                  <a:txBody>
                    <a:bodyPr/>
                    <a:lstStyle/>
                    <a:p>
                      <a:pPr>
                        <a:lnSpc>
                          <a:spcPct val="115000"/>
                        </a:lnSpc>
                        <a:spcBef>
                          <a:spcPts val="600"/>
                        </a:spcBef>
                        <a:spcAft>
                          <a:spcPts val="600"/>
                        </a:spcAft>
                      </a:pPr>
                      <a:r>
                        <a:rPr lang="tr-TR" sz="1800" kern="50">
                          <a:effectLst/>
                        </a:rPr>
                        <a:t>Logistic Regression</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%89,08</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%87,48</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%90,49</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%88,96</a:t>
                      </a:r>
                      <a:endParaRPr lang="en-TR" sz="2000" kern="50">
                        <a:effectLst/>
                        <a:latin typeface="Calibri" panose="020F0502020204030204" pitchFamily="34" charset="0"/>
                        <a:ea typeface="Droid Sans"/>
                        <a:cs typeface="font298"/>
                      </a:endParaRPr>
                    </a:p>
                  </a:txBody>
                  <a:tcPr marL="125311" marR="125311" marT="0" marB="0"/>
                </a:tc>
                <a:extLst>
                  <a:ext uri="{0D108BD9-81ED-4DB2-BD59-A6C34878D82A}">
                    <a16:rowId xmlns:a16="http://schemas.microsoft.com/office/drawing/2014/main" val="2932434795"/>
                  </a:ext>
                </a:extLst>
              </a:tr>
              <a:tr h="686659">
                <a:tc>
                  <a:txBody>
                    <a:bodyPr/>
                    <a:lstStyle/>
                    <a:p>
                      <a:pPr algn="just">
                        <a:lnSpc>
                          <a:spcPct val="115000"/>
                        </a:lnSpc>
                        <a:spcBef>
                          <a:spcPts val="600"/>
                        </a:spcBef>
                        <a:spcAft>
                          <a:spcPts val="600"/>
                        </a:spcAft>
                      </a:pPr>
                      <a:r>
                        <a:rPr lang="tr-TR" sz="1800" kern="50">
                          <a:effectLst/>
                        </a:rPr>
                        <a:t>Decision Tree</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%84,53</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%86,11</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a:effectLst/>
                        </a:rPr>
                        <a:t>%81,27</a:t>
                      </a:r>
                      <a:endParaRPr lang="en-TR" sz="2000" kern="50">
                        <a:effectLst/>
                        <a:latin typeface="Calibri" panose="020F0502020204030204" pitchFamily="34" charset="0"/>
                        <a:ea typeface="Droid Sans"/>
                        <a:cs typeface="font298"/>
                      </a:endParaRPr>
                    </a:p>
                  </a:txBody>
                  <a:tcPr marL="125311" marR="125311" marT="0" marB="0"/>
                </a:tc>
                <a:tc>
                  <a:txBody>
                    <a:bodyPr/>
                    <a:lstStyle/>
                    <a:p>
                      <a:pPr algn="just">
                        <a:lnSpc>
                          <a:spcPct val="115000"/>
                        </a:lnSpc>
                        <a:spcBef>
                          <a:spcPts val="600"/>
                        </a:spcBef>
                        <a:spcAft>
                          <a:spcPts val="600"/>
                        </a:spcAft>
                      </a:pPr>
                      <a:r>
                        <a:rPr lang="tr-TR" sz="1800" kern="50" dirty="0">
                          <a:effectLst/>
                        </a:rPr>
                        <a:t>%83,62</a:t>
                      </a:r>
                      <a:endParaRPr lang="en-TR" sz="2000" kern="50" dirty="0">
                        <a:effectLst/>
                        <a:latin typeface="Calibri" panose="020F0502020204030204" pitchFamily="34" charset="0"/>
                        <a:ea typeface="Droid Sans"/>
                        <a:cs typeface="font298"/>
                      </a:endParaRPr>
                    </a:p>
                  </a:txBody>
                  <a:tcPr marL="125311" marR="125311" marT="0" marB="0"/>
                </a:tc>
                <a:extLst>
                  <a:ext uri="{0D108BD9-81ED-4DB2-BD59-A6C34878D82A}">
                    <a16:rowId xmlns:a16="http://schemas.microsoft.com/office/drawing/2014/main" val="1814517686"/>
                  </a:ext>
                </a:extLst>
              </a:tr>
            </a:tbl>
          </a:graphicData>
        </a:graphic>
      </p:graphicFrame>
    </p:spTree>
    <p:extLst>
      <p:ext uri="{BB962C8B-B14F-4D97-AF65-F5344CB8AC3E}">
        <p14:creationId xmlns:p14="http://schemas.microsoft.com/office/powerpoint/2010/main" val="425569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7D766-E8D3-408F-7E2F-9B72DCC32A3E}"/>
              </a:ext>
            </a:extLst>
          </p:cNvPr>
          <p:cNvSpPr>
            <a:spLocks noGrp="1"/>
          </p:cNvSpPr>
          <p:nvPr>
            <p:ph type="title"/>
          </p:nvPr>
        </p:nvSpPr>
        <p:spPr>
          <a:xfrm>
            <a:off x="838200" y="585216"/>
            <a:ext cx="10515600" cy="1325563"/>
          </a:xfrm>
        </p:spPr>
        <p:txBody>
          <a:bodyPr>
            <a:normAutofit/>
          </a:bodyPr>
          <a:lstStyle/>
          <a:p>
            <a:r>
              <a:rPr lang="en-TR">
                <a:solidFill>
                  <a:schemeClr val="bg1"/>
                </a:solidFill>
              </a:rPr>
              <a:t>ROC Eğrisi</a:t>
            </a:r>
          </a:p>
        </p:txBody>
      </p:sp>
      <p:pic>
        <p:nvPicPr>
          <p:cNvPr id="4" name="Picture 3" descr="Chart, line chart&#10;&#10;Description automatically generated">
            <a:extLst>
              <a:ext uri="{FF2B5EF4-FFF2-40B4-BE49-F238E27FC236}">
                <a16:creationId xmlns:a16="http://schemas.microsoft.com/office/drawing/2014/main" id="{1E75EDDB-4EC9-9E9D-DE86-939C2FB1173E}"/>
              </a:ext>
            </a:extLst>
          </p:cNvPr>
          <p:cNvPicPr>
            <a:picLocks noChangeAspect="1"/>
          </p:cNvPicPr>
          <p:nvPr/>
        </p:nvPicPr>
        <p:blipFill rotWithShape="1">
          <a:blip r:embed="rId2">
            <a:extLst>
              <a:ext uri="{28A0092B-C50C-407E-A947-70E740481C1C}">
                <a14:useLocalDpi xmlns:a14="http://schemas.microsoft.com/office/drawing/2010/main" val="0"/>
              </a:ext>
            </a:extLst>
          </a:blip>
          <a:srcRect t="3783" r="3"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A3D0BA7F-64F2-FFB8-47D9-963F23275805}"/>
              </a:ext>
            </a:extLst>
          </p:cNvPr>
          <p:cNvSpPr>
            <a:spLocks noGrp="1"/>
          </p:cNvSpPr>
          <p:nvPr>
            <p:ph idx="1"/>
          </p:nvPr>
        </p:nvSpPr>
        <p:spPr>
          <a:xfrm>
            <a:off x="7546848" y="2516777"/>
            <a:ext cx="3803904" cy="3660185"/>
          </a:xfrm>
        </p:spPr>
        <p:txBody>
          <a:bodyPr anchor="ctr">
            <a:normAutofit/>
          </a:bodyPr>
          <a:lstStyle/>
          <a:p>
            <a:r>
              <a:rPr lang="en-TR" sz="2200"/>
              <a:t>En yüksek doğruluk yüzdesine sahip Logistic Regression algoritmasının ROC Eğrisi:</a:t>
            </a:r>
          </a:p>
          <a:p>
            <a:endParaRPr lang="en-TR" sz="2200"/>
          </a:p>
        </p:txBody>
      </p:sp>
    </p:spTree>
    <p:extLst>
      <p:ext uri="{BB962C8B-B14F-4D97-AF65-F5344CB8AC3E}">
        <p14:creationId xmlns:p14="http://schemas.microsoft.com/office/powerpoint/2010/main" val="388856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214</Words>
  <Application>Microsoft Macintosh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IMDB ile Duygu Analizi</vt:lpstr>
      <vt:lpstr>Özet</vt:lpstr>
      <vt:lpstr>Metot</vt:lpstr>
      <vt:lpstr>EDA</vt:lpstr>
      <vt:lpstr>EDA Detay</vt:lpstr>
      <vt:lpstr>MLOps</vt:lpstr>
      <vt:lpstr>ROC Eğrisi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ile Duygu Analizi</dc:title>
  <dc:creator>İsa Kulaksız</dc:creator>
  <cp:lastModifiedBy>İsa Kulaksız</cp:lastModifiedBy>
  <cp:revision>1</cp:revision>
  <dcterms:created xsi:type="dcterms:W3CDTF">2022-11-14T10:15:18Z</dcterms:created>
  <dcterms:modified xsi:type="dcterms:W3CDTF">2022-11-14T10:26:46Z</dcterms:modified>
</cp:coreProperties>
</file>