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6" r:id="rId1"/>
    <p:sldMasterId id="2147483843" r:id="rId2"/>
    <p:sldMasterId id="2147483904" r:id="rId3"/>
  </p:sldMasterIdLst>
  <p:notesMasterIdLst>
    <p:notesMasterId r:id="rId10"/>
  </p:notesMasterIdLst>
  <p:sldIdLst>
    <p:sldId id="257" r:id="rId4"/>
    <p:sldId id="303" r:id="rId5"/>
    <p:sldId id="319" r:id="rId6"/>
    <p:sldId id="312" r:id="rId7"/>
    <p:sldId id="317" r:id="rId8"/>
    <p:sldId id="294" r:id="rId9"/>
  </p:sldIdLst>
  <p:sldSz cx="9144000" cy="5143500" type="screen16x9"/>
  <p:notesSz cx="6858000" cy="9144000"/>
  <p:defaultTextStyle>
    <a:defPPr>
      <a:defRPr lang="en-US"/>
    </a:defPPr>
    <a:lvl1pPr marL="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D74"/>
    <a:srgbClr val="0096E3"/>
    <a:srgbClr val="2DB8C5"/>
    <a:srgbClr val="73B82B"/>
    <a:srgbClr val="F18500"/>
    <a:srgbClr val="10746A"/>
    <a:srgbClr val="8D3786"/>
    <a:srgbClr val="CDA60C"/>
    <a:srgbClr val="EC008C"/>
    <a:srgbClr val="2DB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7" autoAdjust="0"/>
    <p:restoredTop sz="94695" autoAdjust="0"/>
  </p:normalViewPr>
  <p:slideViewPr>
    <p:cSldViewPr snapToGrid="0" snapToObjects="1">
      <p:cViewPr varScale="1">
        <p:scale>
          <a:sx n="150" d="100"/>
          <a:sy n="150" d="100"/>
        </p:scale>
        <p:origin x="68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0"/>
          <a:lstStyle/>
          <a:p>
            <a:pPr>
              <a:defRPr sz="1400" b="0" i="0" u="none" strike="noStrike" kern="1200" spc="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i="0" dirty="0">
                <a:solidFill>
                  <a:srgbClr val="001B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c:rich>
      </c:tx>
      <c:layout>
        <c:manualLayout>
          <c:xMode val="edge"/>
          <c:yMode val="edge"/>
          <c:x val="0.30859996977948773"/>
          <c:y val="1.446726273736742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>
            <a:defRPr sz="1400" b="0" i="0" u="none" strike="noStrike" kern="1200" spc="0" baseline="0">
              <a:solidFill>
                <a:srgbClr val="001B7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5009355875836059E-2"/>
          <c:y val="0.13986788302602043"/>
          <c:w val="0.67931177666812181"/>
          <c:h val="0.7602155399221592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CA9-4D25-9A08-E785591F912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CA9-4D25-9A08-E785591F912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CA9-4D25-9A08-E785591F912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CA9-4D25-9A08-E785591F912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CA9-4D25-9A08-E785591F912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CA9-4D25-9A08-E785591F912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CA9-4D25-9A08-E785591F912F}"/>
              </c:ext>
            </c:extLst>
          </c:dPt>
          <c:cat>
            <c:strRef>
              <c:f>Sheet1!$A$2:$A$8</c:f>
              <c:strCache>
                <c:ptCount val="7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  <c:pt idx="4">
                  <c:v>Lorem ipsum</c:v>
                </c:pt>
                <c:pt idx="5">
                  <c:v>Lorem ipsum</c:v>
                </c:pt>
                <c:pt idx="6">
                  <c:v>Lorem ipsum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</c:v>
                </c:pt>
                <c:pt idx="1">
                  <c:v>6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CA9-4D25-9A08-E785591F91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4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69977572318967052"/>
          <c:y val="0.1928179891354784"/>
          <c:w val="0.30022436435136202"/>
          <c:h val="0.652836048290867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rgbClr val="001B71"/>
              </a:solidFill>
              <a:latin typeface="Frutiger 55 Roman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0"/>
          <a:lstStyle/>
          <a:p>
            <a:pPr>
              <a:defRPr sz="1400" b="0" i="0" u="none" strike="noStrike" kern="1200" spc="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i="0" dirty="0">
                <a:solidFill>
                  <a:srgbClr val="001B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c:rich>
      </c:tx>
      <c:layout>
        <c:manualLayout>
          <c:xMode val="edge"/>
          <c:yMode val="edge"/>
          <c:x val="0.34416114174553275"/>
          <c:y val="1.40625433274614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>
            <a:defRPr sz="1400" b="0" i="0" u="none" strike="noStrike" kern="1200" spc="0" baseline="0">
              <a:solidFill>
                <a:srgbClr val="001B7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7531567990058079E-2"/>
          <c:y val="0.11931885404850991"/>
          <c:w val="0.63197913902634784"/>
          <c:h val="0.65308987739149349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51-495A-8996-44DF7C239E0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51-495A-8996-44DF7C239E0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151-495A-8996-44DF7C239E0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151-495A-8996-44DF7C239E0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151-495A-8996-44DF7C239E04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151-495A-8996-44DF7C239E04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151-495A-8996-44DF7C239E04}"/>
              </c:ext>
            </c:extLst>
          </c:dPt>
          <c:cat>
            <c:strRef>
              <c:f>Sheet1!$A$2:$A$8</c:f>
              <c:strCache>
                <c:ptCount val="7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  <c:pt idx="4">
                  <c:v>Lorem ipsum</c:v>
                </c:pt>
                <c:pt idx="5">
                  <c:v>Lorem ipsum</c:v>
                </c:pt>
                <c:pt idx="6">
                  <c:v>Lorem ipsum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  <c:pt idx="5">
                  <c:v>5.5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151-495A-8996-44DF7C239E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3237616"/>
        <c:axId val="774982448"/>
      </c:barChart>
      <c:valAx>
        <c:axId val="7749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1B71"/>
                </a:solidFill>
                <a:latin typeface="Frutiger 55 Roman" pitchFamily="2" charset="0"/>
                <a:ea typeface="+mn-ea"/>
                <a:cs typeface="+mn-cs"/>
              </a:defRPr>
            </a:pPr>
            <a:endParaRPr lang="en-US"/>
          </a:p>
        </c:txPr>
        <c:crossAx val="853237616"/>
        <c:crosses val="autoZero"/>
        <c:crossBetween val="between"/>
      </c:valAx>
      <c:catAx>
        <c:axId val="853237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4982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72056497372130657"/>
          <c:y val="0.23026675851480399"/>
          <c:w val="0.24631125718087762"/>
          <c:h val="0.606979607086511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rgbClr val="001B71"/>
              </a:solidFill>
              <a:latin typeface="Frutiger 55 Roman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0"/>
          <a:lstStyle/>
          <a:p>
            <a:pPr>
              <a:defRPr sz="1400" b="0" i="0" u="none" strike="noStrike" kern="1200" spc="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i="0" dirty="0">
                <a:solidFill>
                  <a:srgbClr val="001B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39648043799212601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>
            <a:defRPr sz="1400" b="0" i="0" u="none" strike="noStrike" kern="1200" spc="0" baseline="0">
              <a:solidFill>
                <a:srgbClr val="001B7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017085530237922"/>
          <c:y val="0.11931885404850991"/>
          <c:w val="0.59848297447332355"/>
          <c:h val="0.80052066313077841"/>
        </c:manualLayout>
      </c:layout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E79-46EC-ACD0-05064C0E4F1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E79-46EC-ACD0-05064C0E4F1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E79-46EC-ACD0-05064C0E4F1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E79-46EC-ACD0-05064C0E4F15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E79-46EC-ACD0-05064C0E4F15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E79-46EC-ACD0-05064C0E4F15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E79-46EC-ACD0-05064C0E4F15}"/>
              </c:ext>
            </c:extLst>
          </c:dPt>
          <c:cat>
            <c:strRef>
              <c:f>Sheet1!$A$2:$A$8</c:f>
              <c:strCache>
                <c:ptCount val="7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  <c:pt idx="4">
                  <c:v>Lorem ipsum</c:v>
                </c:pt>
                <c:pt idx="5">
                  <c:v>Lorem ipsum</c:v>
                </c:pt>
                <c:pt idx="6">
                  <c:v>Lorem ipsum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</c:v>
                </c:pt>
                <c:pt idx="1">
                  <c:v>6</c:v>
                </c:pt>
                <c:pt idx="2">
                  <c:v>5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E79-46EC-ACD0-05064C0E4F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9"/>
        <c:axId val="853237616"/>
        <c:axId val="774982448"/>
      </c:barChart>
      <c:valAx>
        <c:axId val="774982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1B71"/>
                </a:solidFill>
                <a:latin typeface="Frutiger 55 Roman" pitchFamily="2" charset="0"/>
                <a:ea typeface="+mn-ea"/>
                <a:cs typeface="+mn-cs"/>
              </a:defRPr>
            </a:pPr>
            <a:endParaRPr lang="en-US"/>
          </a:p>
        </c:txPr>
        <c:crossAx val="853237616"/>
        <c:crosses val="autoZero"/>
        <c:crossBetween val="between"/>
      </c:valAx>
      <c:catAx>
        <c:axId val="8532376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1B71"/>
                </a:solidFill>
                <a:latin typeface="Frutiger 55 Roman" pitchFamily="2" charset="0"/>
                <a:ea typeface="+mn-ea"/>
                <a:cs typeface="+mn-cs"/>
              </a:defRPr>
            </a:pPr>
            <a:endParaRPr lang="en-US"/>
          </a:p>
        </c:txPr>
        <c:crossAx val="774982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72396512040726835"/>
          <c:y val="9.6391868962480462E-2"/>
          <c:w val="0.2760348679438433"/>
          <c:h val="0.809237306362179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rgbClr val="001B71"/>
              </a:solidFill>
              <a:latin typeface="Frutiger 55 Roman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D6F77-CFCE-A445-8E2C-54D16F9EECCC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42D00-D33B-6747-961F-9152114F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D497-C13F-6044-A211-40616A07D1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8" y="1322601"/>
            <a:ext cx="8568000" cy="2941423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– Arial Regular 14pt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</p:spTree>
    <p:extLst>
      <p:ext uri="{BB962C8B-B14F-4D97-AF65-F5344CB8AC3E}">
        <p14:creationId xmlns:p14="http://schemas.microsoft.com/office/powerpoint/2010/main" val="313417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 column text + ima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496620" y="1309603"/>
            <a:ext cx="6380681" cy="28083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96620" y="4176072"/>
            <a:ext cx="6380680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D267E66-5F9D-A043-9D95-FB12DB25D3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8" y="1322602"/>
            <a:ext cx="2001129" cy="2942972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400" b="0" i="0" kern="1200" dirty="0">
                <a:solidFill>
                  <a:srgbClr val="1C3D74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247394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hero ima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FA0FF9DD-FA38-C644-8804-531A719824B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7339" y="1322601"/>
            <a:ext cx="8578850" cy="2792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7339" y="4177950"/>
            <a:ext cx="8578850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</p:spTree>
    <p:extLst>
      <p:ext uri="{BB962C8B-B14F-4D97-AF65-F5344CB8AC3E}">
        <p14:creationId xmlns:p14="http://schemas.microsoft.com/office/powerpoint/2010/main" val="3461591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ima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79400" y="250826"/>
            <a:ext cx="8597901" cy="38671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7339" y="4177950"/>
            <a:ext cx="8578850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</p:spTree>
    <p:extLst>
      <p:ext uri="{BB962C8B-B14F-4D97-AF65-F5344CB8AC3E}">
        <p14:creationId xmlns:p14="http://schemas.microsoft.com/office/powerpoint/2010/main" val="2436586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D0557C50-0B31-9348-AF2A-301002B74889}"/>
              </a:ext>
            </a:extLst>
          </p:cNvPr>
          <p:cNvGrpSpPr/>
          <p:nvPr userDrawn="1"/>
        </p:nvGrpSpPr>
        <p:grpSpPr>
          <a:xfrm>
            <a:off x="203484" y="1234649"/>
            <a:ext cx="2219675" cy="1349665"/>
            <a:chOff x="1985262" y="1786188"/>
            <a:chExt cx="3594613" cy="25795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759468-3783-DD45-AC2F-7E3842278B7D}"/>
                </a:ext>
              </a:extLst>
            </p:cNvPr>
            <p:cNvSpPr txBox="1"/>
            <p:nvPr/>
          </p:nvSpPr>
          <p:spPr>
            <a:xfrm>
              <a:off x="2401825" y="1786188"/>
              <a:ext cx="2677754" cy="1470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2DB8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19%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99D1F6-6F64-E045-A629-F16A8AF17DEB}"/>
                </a:ext>
              </a:extLst>
            </p:cNvPr>
            <p:cNvCxnSpPr/>
            <p:nvPr/>
          </p:nvCxnSpPr>
          <p:spPr>
            <a:xfrm flipV="1">
              <a:off x="2114979" y="3256871"/>
              <a:ext cx="3407805" cy="10321"/>
            </a:xfrm>
            <a:prstGeom prst="line">
              <a:avLst/>
            </a:prstGeom>
            <a:ln w="28575">
              <a:solidFill>
                <a:srgbClr val="2DB8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D3155A-02B7-9146-95B9-2D706BFA7810}"/>
                </a:ext>
              </a:extLst>
            </p:cNvPr>
            <p:cNvSpPr txBox="1"/>
            <p:nvPr/>
          </p:nvSpPr>
          <p:spPr>
            <a:xfrm>
              <a:off x="1985262" y="3500872"/>
              <a:ext cx="3594613" cy="864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DB8C5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  <a:p>
              <a:pPr algn="ctr"/>
              <a:r>
                <a:rPr lang="en-US" sz="1400" dirty="0">
                  <a:solidFill>
                    <a:srgbClr val="2DB8C5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0557C50-0B31-9348-AF2A-301002B74889}"/>
              </a:ext>
            </a:extLst>
          </p:cNvPr>
          <p:cNvGrpSpPr/>
          <p:nvPr userDrawn="1"/>
        </p:nvGrpSpPr>
        <p:grpSpPr>
          <a:xfrm>
            <a:off x="3299430" y="1210655"/>
            <a:ext cx="2156489" cy="1349665"/>
            <a:chOff x="1985262" y="1786188"/>
            <a:chExt cx="3594613" cy="25795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0759468-3783-DD45-AC2F-7E3842278B7D}"/>
                </a:ext>
              </a:extLst>
            </p:cNvPr>
            <p:cNvSpPr txBox="1"/>
            <p:nvPr/>
          </p:nvSpPr>
          <p:spPr>
            <a:xfrm>
              <a:off x="2401825" y="1786188"/>
              <a:ext cx="2677754" cy="1526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8D37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19%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499D1F6-6F64-E045-A629-F16A8AF17DEB}"/>
                </a:ext>
              </a:extLst>
            </p:cNvPr>
            <p:cNvCxnSpPr/>
            <p:nvPr/>
          </p:nvCxnSpPr>
          <p:spPr>
            <a:xfrm flipV="1">
              <a:off x="2114979" y="3256871"/>
              <a:ext cx="3407806" cy="10321"/>
            </a:xfrm>
            <a:prstGeom prst="line">
              <a:avLst/>
            </a:prstGeom>
            <a:ln w="28575">
              <a:solidFill>
                <a:srgbClr val="8D37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9D3155A-02B7-9146-95B9-2D706BFA7810}"/>
                </a:ext>
              </a:extLst>
            </p:cNvPr>
            <p:cNvSpPr txBox="1"/>
            <p:nvPr/>
          </p:nvSpPr>
          <p:spPr>
            <a:xfrm>
              <a:off x="1985262" y="3500872"/>
              <a:ext cx="3594613" cy="864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8D3786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  <a:p>
              <a:pPr algn="ctr"/>
              <a:r>
                <a:rPr lang="en-US" sz="1400" dirty="0">
                  <a:solidFill>
                    <a:srgbClr val="8D3786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0557C50-0B31-9348-AF2A-301002B74889}"/>
              </a:ext>
            </a:extLst>
          </p:cNvPr>
          <p:cNvGrpSpPr/>
          <p:nvPr userDrawn="1"/>
        </p:nvGrpSpPr>
        <p:grpSpPr>
          <a:xfrm>
            <a:off x="6395376" y="1210655"/>
            <a:ext cx="2184743" cy="1349665"/>
            <a:chOff x="1985262" y="1786188"/>
            <a:chExt cx="3594613" cy="25795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0759468-3783-DD45-AC2F-7E3842278B7D}"/>
                </a:ext>
              </a:extLst>
            </p:cNvPr>
            <p:cNvSpPr txBox="1"/>
            <p:nvPr/>
          </p:nvSpPr>
          <p:spPr>
            <a:xfrm>
              <a:off x="2401825" y="1786188"/>
              <a:ext cx="2677754" cy="1526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10746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19%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499D1F6-6F64-E045-A629-F16A8AF17DEB}"/>
                </a:ext>
              </a:extLst>
            </p:cNvPr>
            <p:cNvCxnSpPr/>
            <p:nvPr/>
          </p:nvCxnSpPr>
          <p:spPr>
            <a:xfrm flipV="1">
              <a:off x="2114979" y="3256871"/>
              <a:ext cx="3407804" cy="10321"/>
            </a:xfrm>
            <a:prstGeom prst="line">
              <a:avLst/>
            </a:prstGeom>
            <a:ln w="28575">
              <a:solidFill>
                <a:srgbClr val="107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9D3155A-02B7-9146-95B9-2D706BFA7810}"/>
                </a:ext>
              </a:extLst>
            </p:cNvPr>
            <p:cNvSpPr txBox="1"/>
            <p:nvPr/>
          </p:nvSpPr>
          <p:spPr>
            <a:xfrm>
              <a:off x="1985262" y="3500872"/>
              <a:ext cx="3594613" cy="864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10746A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  <a:p>
              <a:pPr algn="ctr"/>
              <a:r>
                <a:rPr lang="en-US" sz="1400" dirty="0">
                  <a:solidFill>
                    <a:srgbClr val="10746A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557C50-0B31-9348-AF2A-301002B74889}"/>
              </a:ext>
            </a:extLst>
          </p:cNvPr>
          <p:cNvGrpSpPr/>
          <p:nvPr userDrawn="1"/>
        </p:nvGrpSpPr>
        <p:grpSpPr>
          <a:xfrm>
            <a:off x="1800890" y="2785639"/>
            <a:ext cx="2268189" cy="1349665"/>
            <a:chOff x="1985262" y="1786188"/>
            <a:chExt cx="3594613" cy="257953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0759468-3783-DD45-AC2F-7E3842278B7D}"/>
                </a:ext>
              </a:extLst>
            </p:cNvPr>
            <p:cNvSpPr txBox="1"/>
            <p:nvPr/>
          </p:nvSpPr>
          <p:spPr>
            <a:xfrm>
              <a:off x="2401825" y="1786188"/>
              <a:ext cx="2677754" cy="1470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F185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19%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499D1F6-6F64-E045-A629-F16A8AF17DEB}"/>
                </a:ext>
              </a:extLst>
            </p:cNvPr>
            <p:cNvCxnSpPr/>
            <p:nvPr/>
          </p:nvCxnSpPr>
          <p:spPr>
            <a:xfrm flipV="1">
              <a:off x="2114979" y="3256871"/>
              <a:ext cx="3407805" cy="10321"/>
            </a:xfrm>
            <a:prstGeom prst="line">
              <a:avLst/>
            </a:prstGeom>
            <a:ln w="28575">
              <a:solidFill>
                <a:srgbClr val="F18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D3155A-02B7-9146-95B9-2D706BFA7810}"/>
                </a:ext>
              </a:extLst>
            </p:cNvPr>
            <p:cNvSpPr txBox="1"/>
            <p:nvPr/>
          </p:nvSpPr>
          <p:spPr>
            <a:xfrm>
              <a:off x="1985262" y="3500872"/>
              <a:ext cx="3594613" cy="864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18500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  <a:p>
              <a:pPr algn="ctr"/>
              <a:r>
                <a:rPr lang="en-US" sz="1400" dirty="0">
                  <a:solidFill>
                    <a:srgbClr val="F18500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0557C50-0B31-9348-AF2A-301002B74889}"/>
              </a:ext>
            </a:extLst>
          </p:cNvPr>
          <p:cNvGrpSpPr/>
          <p:nvPr userDrawn="1"/>
        </p:nvGrpSpPr>
        <p:grpSpPr>
          <a:xfrm>
            <a:off x="4949634" y="2785639"/>
            <a:ext cx="2289366" cy="1349665"/>
            <a:chOff x="1985262" y="1786188"/>
            <a:chExt cx="3594613" cy="25795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0759468-3783-DD45-AC2F-7E3842278B7D}"/>
                </a:ext>
              </a:extLst>
            </p:cNvPr>
            <p:cNvSpPr txBox="1"/>
            <p:nvPr/>
          </p:nvSpPr>
          <p:spPr>
            <a:xfrm>
              <a:off x="2401825" y="1786188"/>
              <a:ext cx="2677753" cy="1470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73B8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19%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499D1F6-6F64-E045-A629-F16A8AF17DEB}"/>
                </a:ext>
              </a:extLst>
            </p:cNvPr>
            <p:cNvCxnSpPr/>
            <p:nvPr/>
          </p:nvCxnSpPr>
          <p:spPr>
            <a:xfrm flipV="1">
              <a:off x="2114979" y="3271937"/>
              <a:ext cx="3407805" cy="10321"/>
            </a:xfrm>
            <a:prstGeom prst="line">
              <a:avLst/>
            </a:prstGeom>
            <a:ln w="28575">
              <a:solidFill>
                <a:srgbClr val="73B8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9D3155A-02B7-9146-95B9-2D706BFA7810}"/>
                </a:ext>
              </a:extLst>
            </p:cNvPr>
            <p:cNvSpPr txBox="1"/>
            <p:nvPr/>
          </p:nvSpPr>
          <p:spPr>
            <a:xfrm>
              <a:off x="1985262" y="3500872"/>
              <a:ext cx="3594613" cy="864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73B82B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  <a:p>
              <a:pPr algn="ctr"/>
              <a:r>
                <a:rPr lang="en-US" sz="1400" dirty="0">
                  <a:solidFill>
                    <a:srgbClr val="73B82B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</p:txBody>
        </p:sp>
      </p:grpSp>
      <p:sp>
        <p:nvSpPr>
          <p:cNvPr id="2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11096"/>
            <a:ext cx="8672097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</p:spTree>
    <p:extLst>
      <p:ext uri="{BB962C8B-B14F-4D97-AF65-F5344CB8AC3E}">
        <p14:creationId xmlns:p14="http://schemas.microsoft.com/office/powerpoint/2010/main" val="2476875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348A56A-D03E-7C4E-AE8E-F896E6A5A11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6463332"/>
              </p:ext>
            </p:extLst>
          </p:nvPr>
        </p:nvGraphicFramePr>
        <p:xfrm>
          <a:off x="2925649" y="1218723"/>
          <a:ext cx="4923808" cy="3149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267E66-5F9D-A043-9D95-FB12DB25D3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8" y="1322602"/>
            <a:ext cx="2001129" cy="2942972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400" b="0" i="0" kern="1200" dirty="0">
                <a:solidFill>
                  <a:srgbClr val="1C3D74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2583801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DE844C2-66A4-7347-BB76-EF1AA2EFEA8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544693725"/>
              </p:ext>
            </p:extLst>
          </p:nvPr>
        </p:nvGraphicFramePr>
        <p:xfrm>
          <a:off x="3380198" y="1259540"/>
          <a:ext cx="5003514" cy="3295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267E66-5F9D-A043-9D95-FB12DB25D3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8" y="1322602"/>
            <a:ext cx="2001129" cy="2942972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400" b="0" i="0" kern="1200" dirty="0">
                <a:solidFill>
                  <a:srgbClr val="1C3D74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2970813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F8E69A5-8A32-3B48-8662-8A79DC2E092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504297787"/>
              </p:ext>
            </p:extLst>
          </p:nvPr>
        </p:nvGraphicFramePr>
        <p:xfrm>
          <a:off x="2586555" y="1209354"/>
          <a:ext cx="5804951" cy="3027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267E66-5F9D-A043-9D95-FB12DB25D3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8" y="1322602"/>
            <a:ext cx="2001129" cy="2942972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400" b="0" i="0" kern="1200" dirty="0">
                <a:solidFill>
                  <a:srgbClr val="1C3D74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3314826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FD6674-8208-4117-92B8-8BA50FAB180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55052084"/>
              </p:ext>
            </p:extLst>
          </p:nvPr>
        </p:nvGraphicFramePr>
        <p:xfrm>
          <a:off x="287338" y="1689652"/>
          <a:ext cx="7137192" cy="1106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532">
                  <a:extLst>
                    <a:ext uri="{9D8B030D-6E8A-4147-A177-3AD203B41FA5}">
                      <a16:colId xmlns:a16="http://schemas.microsoft.com/office/drawing/2014/main" val="3822116847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1796008628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3879958063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3650332254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3035283889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2593290401"/>
                    </a:ext>
                  </a:extLst>
                </a:gridCol>
              </a:tblGrid>
              <a:tr h="276586"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>
                          <a:latin typeface="FS Sally Trial Medium" panose="02000503070000020004" pitchFamily="2" charset="77"/>
                        </a:rPr>
                        <a:t>XXXXXXXXXXXXX</a:t>
                      </a: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FS Sally Trial Medium" panose="02000503070000020004" pitchFamily="2" charset="77"/>
                          <a:ea typeface="+mn-ea"/>
                          <a:cs typeface="+mn-cs"/>
                        </a:rPr>
                        <a:t>XXXXXXXXXXXX</a:t>
                      </a:r>
                      <a:endParaRPr lang="en-US" sz="900" dirty="0"/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FS Sally Trial Medium" panose="02000503070000020004" pitchFamily="2" charset="77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FS Sally Trial Medium" panose="02000503070000020004" pitchFamily="2" charset="77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FS Sally Trial Medium" panose="02000503070000020004" pitchFamily="2" charset="77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FS Sally Trial Medium" panose="02000503070000020004" pitchFamily="2" charset="77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180098"/>
                  </a:ext>
                </a:extLst>
              </a:tr>
              <a:tr h="276586"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255196"/>
                  </a:ext>
                </a:extLst>
              </a:tr>
              <a:tr h="276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87121"/>
                  </a:ext>
                </a:extLst>
              </a:tr>
              <a:tr h="276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9918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5AC98B-3184-4158-8DB1-FD0896BAEA5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1761083"/>
              </p:ext>
            </p:extLst>
          </p:nvPr>
        </p:nvGraphicFramePr>
        <p:xfrm>
          <a:off x="287338" y="3153802"/>
          <a:ext cx="7137192" cy="1106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532">
                  <a:extLst>
                    <a:ext uri="{9D8B030D-6E8A-4147-A177-3AD203B41FA5}">
                      <a16:colId xmlns:a16="http://schemas.microsoft.com/office/drawing/2014/main" val="3822116847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1796008628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3879958063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3650332254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3035283889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2593290401"/>
                    </a:ext>
                  </a:extLst>
                </a:gridCol>
              </a:tblGrid>
              <a:tr h="276586"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>
                          <a:latin typeface="FS Sally Trial Medium" panose="02000503070000020004" pitchFamily="2" charset="77"/>
                        </a:rPr>
                        <a:t>XXXXXXXXXXXXX</a:t>
                      </a: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8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FS Sally Trial Medium" panose="02000503070000020004" pitchFamily="2" charset="77"/>
                          <a:ea typeface="+mn-ea"/>
                          <a:cs typeface="+mn-cs"/>
                        </a:rPr>
                        <a:t>XXXXXXXXXXXX</a:t>
                      </a:r>
                      <a:endParaRPr lang="en-US" sz="900" dirty="0"/>
                    </a:p>
                  </a:txBody>
                  <a:tcPr marL="32707" marR="32707" marT="49061" marB="49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8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FS Sally Trial Medium" panose="02000503070000020004" pitchFamily="2" charset="77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8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FS Sally Trial Medium" panose="02000503070000020004" pitchFamily="2" charset="77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8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FS Sally Trial Medium" panose="02000503070000020004" pitchFamily="2" charset="77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8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FS Sally Trial Medium" panose="02000503070000020004" pitchFamily="2" charset="77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mpd="sng">
                      <a:noFill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180098"/>
                  </a:ext>
                </a:extLst>
              </a:tr>
              <a:tr h="276586"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255196"/>
                  </a:ext>
                </a:extLst>
              </a:tr>
              <a:tr h="276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87121"/>
                  </a:ext>
                </a:extLst>
              </a:tr>
              <a:tr h="276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991891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60D497-C13F-6044-A211-40616A07D1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8" y="1322602"/>
            <a:ext cx="8568000" cy="21323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3833570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_Logo">
    <p:bg>
      <p:bgPr>
        <a:solidFill>
          <a:srgbClr val="1C3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811C00-D549-464E-ADFA-3C1836754071}"/>
              </a:ext>
            </a:extLst>
          </p:cNvPr>
          <p:cNvSpPr txBox="1"/>
          <p:nvPr userDrawn="1"/>
        </p:nvSpPr>
        <p:spPr>
          <a:xfrm>
            <a:off x="3282511" y="1820461"/>
            <a:ext cx="277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41" y="3108935"/>
            <a:ext cx="3927584" cy="140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92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_Logo">
    <p:bg>
      <p:bgPr>
        <a:solidFill>
          <a:srgbClr val="1C3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41" y="1821673"/>
            <a:ext cx="3927584" cy="140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9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9C147732-D245-FB43-B9C7-22E9D5472E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950" y="1311275"/>
            <a:ext cx="4186238" cy="2952749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 lang="en-GB" sz="1400" b="0" i="0" smtClean="0">
                <a:solidFill>
                  <a:srgbClr val="1C3D7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Bullet points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points</a:t>
            </a:r>
          </a:p>
          <a:p>
            <a:pPr lvl="0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267E66-5F9D-A043-9D95-FB12DB25D3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8" y="1322602"/>
            <a:ext cx="4165862" cy="2942972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400" b="0" i="0" kern="1200" dirty="0">
                <a:solidFill>
                  <a:srgbClr val="1C3D74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usu</a:t>
            </a:r>
            <a:r>
              <a:rPr lang="en-US" dirty="0"/>
              <a:t> </a:t>
            </a:r>
            <a:r>
              <a:rPr lang="en-US" dirty="0" err="1"/>
              <a:t>purto</a:t>
            </a:r>
            <a:r>
              <a:rPr lang="en-US" dirty="0"/>
              <a:t> </a:t>
            </a:r>
            <a:r>
              <a:rPr lang="en-US" dirty="0" err="1"/>
              <a:t>oporteat</a:t>
            </a:r>
            <a:r>
              <a:rPr lang="en-US" dirty="0"/>
              <a:t> </a:t>
            </a:r>
            <a:r>
              <a:rPr lang="en-US" dirty="0" err="1"/>
              <a:t>accusata</a:t>
            </a:r>
            <a:r>
              <a:rPr lang="en-US" dirty="0"/>
              <a:t> no, mea </a:t>
            </a:r>
            <a:r>
              <a:rPr lang="en-US" dirty="0" err="1"/>
              <a:t>ceteros</a:t>
            </a:r>
            <a:r>
              <a:rPr lang="en-US" dirty="0"/>
              <a:t> </a:t>
            </a:r>
            <a:r>
              <a:rPr lang="en-US" dirty="0" err="1"/>
              <a:t>antiopam</a:t>
            </a:r>
            <a:r>
              <a:rPr lang="en-US" dirty="0"/>
              <a:t> no. </a:t>
            </a:r>
            <a:r>
              <a:rPr lang="en-US" dirty="0" err="1"/>
              <a:t>Ea</a:t>
            </a:r>
            <a:r>
              <a:rPr lang="en-US" dirty="0"/>
              <a:t> qui facer </a:t>
            </a:r>
            <a:r>
              <a:rPr lang="en-US" dirty="0" err="1"/>
              <a:t>legimus</a:t>
            </a:r>
            <a:r>
              <a:rPr lang="en-US" dirty="0"/>
              <a:t>, quo semper </a:t>
            </a:r>
            <a:r>
              <a:rPr lang="en-US" dirty="0" err="1"/>
              <a:t>appellantur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. Ne per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sententiae</a:t>
            </a:r>
            <a:r>
              <a:rPr lang="en-US" dirty="0"/>
              <a:t>. </a:t>
            </a:r>
            <a:r>
              <a:rPr lang="en-US" dirty="0" err="1"/>
              <a:t>Pri</a:t>
            </a:r>
            <a:r>
              <a:rPr lang="en-US" dirty="0"/>
              <a:t> ad </a:t>
            </a:r>
            <a:r>
              <a:rPr lang="en-US" dirty="0" err="1"/>
              <a:t>purto</a:t>
            </a:r>
            <a:r>
              <a:rPr lang="en-US" dirty="0"/>
              <a:t> </a:t>
            </a:r>
            <a:r>
              <a:rPr lang="en-US" dirty="0" err="1"/>
              <a:t>euripidis</a:t>
            </a:r>
            <a:r>
              <a:rPr lang="en-US" dirty="0"/>
              <a:t> </a:t>
            </a:r>
            <a:r>
              <a:rPr lang="en-US" dirty="0" err="1"/>
              <a:t>definiebas</a:t>
            </a:r>
            <a:r>
              <a:rPr lang="en-US" dirty="0"/>
              <a:t>, </a:t>
            </a:r>
            <a:r>
              <a:rPr lang="en-US" dirty="0" err="1"/>
              <a:t>eum</a:t>
            </a:r>
            <a:r>
              <a:rPr lang="en-US" dirty="0"/>
              <a:t> ex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accusam</a:t>
            </a:r>
            <a:r>
              <a:rPr lang="en-US" dirty="0"/>
              <a:t>.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</p:spTree>
    <p:extLst>
      <p:ext uri="{BB962C8B-B14F-4D97-AF65-F5344CB8AC3E}">
        <p14:creationId xmlns:p14="http://schemas.microsoft.com/office/powerpoint/2010/main" val="3102203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538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79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2/24/22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38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496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64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247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11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282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882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0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+ ima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6C74048-C75E-FD4A-A2F0-C36E16C2A34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79950" y="1311276"/>
            <a:ext cx="4186238" cy="2791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9950" y="4176072"/>
            <a:ext cx="4186238" cy="879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1A071DF-C2D5-8E48-A599-203994715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8" y="1322602"/>
            <a:ext cx="4165862" cy="29414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5"/>
              </a:buClr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– Arial Regular 14pt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</p:spTree>
    <p:extLst>
      <p:ext uri="{BB962C8B-B14F-4D97-AF65-F5344CB8AC3E}">
        <p14:creationId xmlns:p14="http://schemas.microsoft.com/office/powerpoint/2010/main" val="908282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2/24/22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46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2/24/22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71615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2/24/22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327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110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459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84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2/24/22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366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12000">
              <a:srgbClr val="1C3D74"/>
            </a:gs>
            <a:gs pos="100000">
              <a:srgbClr val="2DB8C5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page – </a:t>
            </a:r>
            <a:br>
              <a:rPr lang="en-US" dirty="0"/>
            </a:br>
            <a:r>
              <a:rPr lang="en-US" dirty="0"/>
              <a:t>Arial Bold 40pt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32128142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Cover 1">
    <p:bg>
      <p:bgPr>
        <a:solidFill>
          <a:srgbClr val="1C3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page – </a:t>
            </a:r>
            <a:br>
              <a:rPr lang="en-US" dirty="0"/>
            </a:br>
            <a:r>
              <a:rPr lang="en-US" dirty="0"/>
              <a:t>Arial Bold 40pt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40104469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gradFill flip="none" rotWithShape="1">
          <a:gsLst>
            <a:gs pos="74000">
              <a:srgbClr val="10746A"/>
            </a:gs>
            <a:gs pos="18000">
              <a:srgbClr val="0096E3">
                <a:lumMod val="90000"/>
                <a:lumOff val="10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page – </a:t>
            </a:r>
            <a:br>
              <a:rPr lang="en-US" dirty="0"/>
            </a:br>
            <a:r>
              <a:rPr lang="en-US" dirty="0"/>
              <a:t>Arial Bold 40pt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319369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+ image +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6C74048-C75E-FD4A-A2F0-C36E16C2A34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67512" y="1311276"/>
            <a:ext cx="2098675" cy="2773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1A071DF-C2D5-8E48-A599-203994715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7" y="1322602"/>
            <a:ext cx="6361375" cy="29414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5"/>
              </a:buClr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– Arial Regular 14pt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7512" y="4176072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</p:spTree>
    <p:extLst>
      <p:ext uri="{BB962C8B-B14F-4D97-AF65-F5344CB8AC3E}">
        <p14:creationId xmlns:p14="http://schemas.microsoft.com/office/powerpoint/2010/main" val="1516180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95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gradFill flip="none" rotWithShape="1">
          <a:gsLst>
            <a:gs pos="0">
              <a:srgbClr val="73B82B">
                <a:lumMod val="88000"/>
                <a:lumOff val="12000"/>
              </a:srgbClr>
            </a:gs>
            <a:gs pos="97312">
              <a:srgbClr val="10746A"/>
            </a:gs>
            <a:gs pos="59000">
              <a:srgbClr val="10746A">
                <a:lumMod val="94000"/>
                <a:lumOff val="6000"/>
              </a:srgbClr>
            </a:gs>
          </a:gsLst>
          <a:lin ang="1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page – </a:t>
            </a:r>
            <a:br>
              <a:rPr lang="en-US" dirty="0"/>
            </a:br>
            <a:r>
              <a:rPr lang="en-US" dirty="0"/>
              <a:t>Arial Bold 40pt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16607723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gradFill>
          <a:gsLst>
            <a:gs pos="0">
              <a:srgbClr val="73B82B">
                <a:lumMod val="88000"/>
                <a:lumOff val="12000"/>
              </a:srgbClr>
            </a:gs>
            <a:gs pos="69000">
              <a:srgbClr val="2DB8C5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page – </a:t>
            </a:r>
            <a:br>
              <a:rPr lang="en-US" dirty="0"/>
            </a:br>
            <a:r>
              <a:rPr lang="en-US" dirty="0"/>
              <a:t>Arial Bold 40pt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1418779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bg>
      <p:bgPr>
        <a:gradFill flip="none" rotWithShape="1">
          <a:gsLst>
            <a:gs pos="85484">
              <a:srgbClr val="8D3786"/>
            </a:gs>
            <a:gs pos="19000">
              <a:srgbClr val="EC008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page – </a:t>
            </a:r>
            <a:br>
              <a:rPr lang="en-US" dirty="0"/>
            </a:br>
            <a:r>
              <a:rPr lang="en-US" dirty="0"/>
              <a:t>Arial Bold 40pt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10555885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bg>
      <p:bgPr>
        <a:gradFill flip="none" rotWithShape="1">
          <a:gsLst>
            <a:gs pos="3226">
              <a:srgbClr val="8D3786"/>
            </a:gs>
            <a:gs pos="35000">
              <a:srgbClr val="8D3786"/>
            </a:gs>
            <a:gs pos="100000">
              <a:srgbClr val="F18500"/>
            </a:gs>
          </a:gsLst>
          <a:lin ang="19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page – </a:t>
            </a:r>
            <a:br>
              <a:rPr lang="en-US" dirty="0"/>
            </a:br>
            <a:r>
              <a:rPr lang="en-US" dirty="0"/>
              <a:t>Arial Bold 40pt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308686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+ image + caption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67512" y="2874141"/>
            <a:ext cx="2098675" cy="1240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6D51F31A-86D2-8C4F-A1A9-C88372B37B3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67513" y="1311274"/>
            <a:ext cx="2098675" cy="12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1A071DF-C2D5-8E48-A599-203994715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7" y="1322602"/>
            <a:ext cx="6361375" cy="29414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5"/>
              </a:buClr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– Arial Regular 14pt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7511" y="2607606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67513" y="4176072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</p:spTree>
    <p:extLst>
      <p:ext uri="{BB962C8B-B14F-4D97-AF65-F5344CB8AC3E}">
        <p14:creationId xmlns:p14="http://schemas.microsoft.com/office/powerpoint/2010/main" val="184004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+ image + ca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E942392-5A1D-4B43-9FC3-CF83A59FC53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67513" y="1311275"/>
            <a:ext cx="2098675" cy="12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A0FF9DD-FA38-C644-8804-531A719824B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572001" y="1322602"/>
            <a:ext cx="2098675" cy="12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11A071DF-C2D5-8E48-A599-203994715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8" y="1322602"/>
            <a:ext cx="4176976" cy="29414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5"/>
              </a:buClr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– Arial Regular 14pt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7511" y="2607606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67513" y="4176072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67512" y="2874141"/>
            <a:ext cx="2098675" cy="1240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572001" y="2874141"/>
            <a:ext cx="2098675" cy="1240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71999" y="2607606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1999" y="4173000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</p:spTree>
    <p:extLst>
      <p:ext uri="{BB962C8B-B14F-4D97-AF65-F5344CB8AC3E}">
        <p14:creationId xmlns:p14="http://schemas.microsoft.com/office/powerpoint/2010/main" val="14759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+ image + ca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11A071DF-C2D5-8E48-A599-203994715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8" y="1322602"/>
            <a:ext cx="4165862" cy="29414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5"/>
              </a:buClr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– Arial Regular 14pt</a:t>
            </a:r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FA0FF9DD-FA38-C644-8804-531A719824B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572001" y="1322602"/>
            <a:ext cx="2098675" cy="12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572001" y="2874141"/>
            <a:ext cx="2098675" cy="1240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71999" y="2607606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1999" y="4173000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FA0FF9DD-FA38-C644-8804-531A719824B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767513" y="1322601"/>
            <a:ext cx="2098675" cy="2792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67512" y="4177950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</p:spTree>
    <p:extLst>
      <p:ext uri="{BB962C8B-B14F-4D97-AF65-F5344CB8AC3E}">
        <p14:creationId xmlns:p14="http://schemas.microsoft.com/office/powerpoint/2010/main" val="286992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+ image + cap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11A071DF-C2D5-8E48-A599-203994715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8" y="1322602"/>
            <a:ext cx="4165862" cy="29414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5"/>
              </a:buClr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– Arial Regular 14pt</a:t>
            </a:r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FA0FF9DD-FA38-C644-8804-531A719824B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572001" y="1322602"/>
            <a:ext cx="4305300" cy="12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71999" y="2607606"/>
            <a:ext cx="4305302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572001" y="2874141"/>
            <a:ext cx="2098675" cy="1240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1999" y="4173000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778626" y="2877213"/>
            <a:ext cx="2098675" cy="1240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78624" y="4176072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</p:spTree>
    <p:extLst>
      <p:ext uri="{BB962C8B-B14F-4D97-AF65-F5344CB8AC3E}">
        <p14:creationId xmlns:p14="http://schemas.microsoft.com/office/powerpoint/2010/main" val="336850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 column text + image +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FA0FF9DD-FA38-C644-8804-531A719824B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102847" y="1322601"/>
            <a:ext cx="2763341" cy="2792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02847" y="4177950"/>
            <a:ext cx="2763341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D267E66-5F9D-A043-9D95-FB12DB25D3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8" y="1322602"/>
            <a:ext cx="2742964" cy="2942972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400" b="0" i="0" kern="1200" dirty="0">
                <a:solidFill>
                  <a:srgbClr val="1C3D74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– Arial Regular 14pt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C147732-D245-FB43-B9C7-22E9D5472E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3551" y="1311275"/>
            <a:ext cx="2697855" cy="2952749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 lang="en-GB" sz="1400" b="0" i="0" smtClean="0">
                <a:solidFill>
                  <a:srgbClr val="1C3D7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Bullet points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1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3B30F1-BEAB-1D48-98D9-E0838B9BE6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t="86937"/>
          <a:stretch/>
        </p:blipFill>
        <p:spPr>
          <a:xfrm>
            <a:off x="0" y="4471626"/>
            <a:ext cx="9144000" cy="6718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FACAD1-D0A6-9749-A5C6-07C38D8E6F7D}"/>
              </a:ext>
            </a:extLst>
          </p:cNvPr>
          <p:cNvSpPr txBox="1"/>
          <p:nvPr userDrawn="1"/>
        </p:nvSpPr>
        <p:spPr>
          <a:xfrm>
            <a:off x="7926850" y="4846638"/>
            <a:ext cx="93933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A98891B2-5225-5C40-A770-7C3A43B5E5B1}" type="slidenum">
              <a:rPr lang="en-US" sz="900" b="0" i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89" y="4516570"/>
            <a:ext cx="1451177" cy="52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86">
          <p15:clr>
            <a:srgbClr val="F26B43"/>
          </p15:clr>
        </p15:guide>
        <p15:guide id="2" pos="18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346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8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812A37-E96D-5741-89BD-E8C59B839E20}"/>
              </a:ext>
            </a:extLst>
          </p:cNvPr>
          <p:cNvCxnSpPr/>
          <p:nvPr userDrawn="1"/>
        </p:nvCxnSpPr>
        <p:spPr>
          <a:xfrm>
            <a:off x="298188" y="4830791"/>
            <a:ext cx="856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520C207-021B-0440-8745-A5098991FAAA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14" y="256127"/>
            <a:ext cx="2479361" cy="88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55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  <p:sldLayoutId id="2147483922" r:id="rId18"/>
    <p:sldLayoutId id="2147483717" r:id="rId19"/>
    <p:sldLayoutId id="2147483765" r:id="rId20"/>
    <p:sldLayoutId id="2147483766" r:id="rId21"/>
    <p:sldLayoutId id="2147483767" r:id="rId22"/>
    <p:sldLayoutId id="2147483768" r:id="rId23"/>
    <p:sldLayoutId id="2147483769" r:id="rId24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58" userDrawn="1">
          <p15:clr>
            <a:srgbClr val="F26B43"/>
          </p15:clr>
        </p15:guide>
        <p15:guide id="3" pos="176" userDrawn="1">
          <p15:clr>
            <a:srgbClr val="F26B43"/>
          </p15:clr>
        </p15:guide>
        <p15:guide id="4" orient="horz" pos="2981" userDrawn="1">
          <p15:clr>
            <a:srgbClr val="F26B43"/>
          </p15:clr>
        </p15:guide>
        <p15:guide id="5" pos="5585" userDrawn="1">
          <p15:clr>
            <a:srgbClr val="F26B43"/>
          </p15:clr>
        </p15:guide>
        <p15:guide id="6" orient="horz" pos="1620" userDrawn="1">
          <p15:clr>
            <a:srgbClr val="F26B43"/>
          </p15:clr>
        </p15:guide>
        <p15:guide id="7" orient="horz" pos="554" userDrawn="1">
          <p15:clr>
            <a:srgbClr val="F26B43"/>
          </p15:clr>
        </p15:guide>
        <p15:guide id="8" orient="horz" pos="690" userDrawn="1">
          <p15:clr>
            <a:srgbClr val="F26B43"/>
          </p15:clr>
        </p15:guide>
        <p15:guide id="9" orient="horz" pos="826" userDrawn="1">
          <p15:clr>
            <a:srgbClr val="F26B43"/>
          </p15:clr>
        </p15:guide>
        <p15:guide id="10" pos="2812" userDrawn="1">
          <p15:clr>
            <a:srgbClr val="F26B43"/>
          </p15:clr>
        </p15:guide>
        <p15:guide id="11" pos="2948" userDrawn="1">
          <p15:clr>
            <a:srgbClr val="F26B43"/>
          </p15:clr>
        </p15:guide>
        <p15:guide id="12" pos="1474" userDrawn="1">
          <p15:clr>
            <a:srgbClr val="F26B43"/>
          </p15:clr>
        </p15:guide>
        <p15:guide id="13" pos="4263" userDrawn="1">
          <p15:clr>
            <a:srgbClr val="F26B43"/>
          </p15:clr>
        </p15:guide>
        <p15:guide id="14" orient="horz" pos="2822" userDrawn="1">
          <p15:clr>
            <a:srgbClr val="F26B43"/>
          </p15:clr>
        </p15:guide>
        <p15:guide id="15" orient="horz" pos="275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804382" y="886665"/>
            <a:ext cx="7304568" cy="11715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ourier" pitchFamily="2" charset="0"/>
              </a:rPr>
              <a:t>BIO727P </a:t>
            </a:r>
          </a:p>
          <a:p>
            <a:pPr algn="ctr"/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ourier" pitchFamily="2" charset="0"/>
              </a:rPr>
              <a:t>Bioinformatics Software </a:t>
            </a:r>
          </a:p>
          <a:p>
            <a:pPr algn="ctr"/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ourier" pitchFamily="2" charset="0"/>
              </a:rPr>
              <a:t>Development Group Project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673414" y="2781041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85000"/>
                  </a:schemeClr>
                </a:solidFill>
                <a:latin typeface="Tw Cen MT" panose="020B0602020104020603" pitchFamily="34" charset="77"/>
              </a:rPr>
              <a:t>Team Liam</a:t>
            </a:r>
          </a:p>
          <a:p>
            <a:pPr algn="ctr"/>
            <a:r>
              <a:rPr lang="en-US" sz="2500" dirty="0">
                <a:solidFill>
                  <a:schemeClr val="tx1">
                    <a:lumMod val="85000"/>
                  </a:schemeClr>
                </a:solidFill>
                <a:latin typeface="Tw Cen MT Condensed" panose="020B0606020104020203" pitchFamily="34" charset="77"/>
              </a:rPr>
              <a:t>Vi Bui, </a:t>
            </a:r>
            <a:r>
              <a:rPr lang="en-US" sz="2500" dirty="0" err="1">
                <a:solidFill>
                  <a:schemeClr val="tx1">
                    <a:lumMod val="85000"/>
                  </a:schemeClr>
                </a:solidFill>
                <a:latin typeface="Tw Cen MT Condensed" panose="020B0606020104020203" pitchFamily="34" charset="77"/>
              </a:rPr>
              <a:t>Uppy</a:t>
            </a:r>
            <a:r>
              <a:rPr lang="en-US" sz="2500" dirty="0">
                <a:solidFill>
                  <a:schemeClr val="tx1">
                    <a:lumMod val="85000"/>
                  </a:schemeClr>
                </a:solidFill>
                <a:latin typeface="Tw Cen MT Condensed" panose="020B0606020104020203" pitchFamily="34" charset="77"/>
              </a:rPr>
              <a:t> Gill, Liam Johnson, Neha </a:t>
            </a:r>
            <a:r>
              <a:rPr lang="en-US" sz="2500" dirty="0" err="1">
                <a:solidFill>
                  <a:schemeClr val="tx1">
                    <a:lumMod val="85000"/>
                  </a:schemeClr>
                </a:solidFill>
                <a:latin typeface="Tw Cen MT Condensed" panose="020B0606020104020203" pitchFamily="34" charset="77"/>
              </a:rPr>
              <a:t>Khairnar</a:t>
            </a:r>
            <a:endParaRPr lang="en-US" sz="2500" dirty="0">
              <a:solidFill>
                <a:schemeClr val="tx1">
                  <a:lumMod val="85000"/>
                </a:schemeClr>
              </a:solidFill>
              <a:latin typeface="Tw Cen MT Condensed" panose="020B0606020104020203" pitchFamily="34" charset="77"/>
            </a:endParaRPr>
          </a:p>
          <a:p>
            <a:pPr algn="ctr"/>
            <a:endParaRPr lang="en-US" sz="2500" b="1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85042D-0D22-5B41-B929-CB2ED420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998006"/>
            <a:ext cx="1769765" cy="186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D8C146-293D-4D4B-BB72-07E1C4F9B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4908550"/>
            <a:ext cx="1092200" cy="2032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EAF6D4E-11D2-384F-B0AE-03194E4A181F}"/>
              </a:ext>
            </a:extLst>
          </p:cNvPr>
          <p:cNvSpPr txBox="1">
            <a:spLocks/>
          </p:cNvSpPr>
          <p:nvPr/>
        </p:nvSpPr>
        <p:spPr>
          <a:xfrm>
            <a:off x="711200" y="4090786"/>
            <a:ext cx="7870825" cy="1171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dirty="0">
                <a:solidFill>
                  <a:schemeClr val="tx1">
                    <a:lumMod val="85000"/>
                  </a:schemeClr>
                </a:solidFill>
                <a:latin typeface="Tw Cen MT" panose="020B0602020104020603" pitchFamily="34" charset="77"/>
              </a:rPr>
              <a:t>Tutorial – 24</a:t>
            </a:r>
            <a:r>
              <a:rPr lang="en-US" sz="3000" baseline="30000" dirty="0">
                <a:solidFill>
                  <a:schemeClr val="tx1">
                    <a:lumMod val="85000"/>
                  </a:schemeClr>
                </a:solidFill>
                <a:latin typeface="Tw Cen MT" panose="020B0602020104020603" pitchFamily="34" charset="77"/>
              </a:rPr>
              <a:t>th</a:t>
            </a:r>
            <a:r>
              <a:rPr lang="en-US" sz="3000" dirty="0">
                <a:solidFill>
                  <a:schemeClr val="tx1">
                    <a:lumMod val="85000"/>
                  </a:schemeClr>
                </a:solidFill>
                <a:latin typeface="Tw Cen MT" panose="020B0602020104020603" pitchFamily="34" charset="77"/>
              </a:rPr>
              <a:t> February 2022</a:t>
            </a:r>
            <a:endParaRPr lang="en-US" sz="2500" dirty="0">
              <a:solidFill>
                <a:schemeClr val="tx1">
                  <a:lumMod val="85000"/>
                </a:schemeClr>
              </a:solidFill>
              <a:latin typeface="Tw Cen MT" panose="020B0602020104020603" pitchFamily="34" charset="77"/>
            </a:endParaRPr>
          </a:p>
          <a:p>
            <a:pPr algn="ctr"/>
            <a:endParaRPr lang="en-US" sz="2500" b="1" dirty="0">
              <a:solidFill>
                <a:schemeClr val="tx1">
                  <a:lumMod val="85000"/>
                </a:schemeClr>
              </a:solidFill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4389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D267E66-5F9D-A043-9D95-FB12DB25D3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950" y="822872"/>
            <a:ext cx="8672097" cy="2942972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400" b="0" i="0" kern="1200" dirty="0">
                <a:solidFill>
                  <a:srgbClr val="1C3D74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br>
              <a:rPr lang="en-US"/>
            </a:br>
            <a:br>
              <a:rPr lang="en-US"/>
            </a:br>
            <a:br>
              <a:rPr lang="en-US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35950" y="180203"/>
            <a:ext cx="8672097" cy="4099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0" dirty="0">
                <a:ln>
                  <a:solidFill>
                    <a:srgbClr val="1C3D74"/>
                  </a:solidFill>
                </a:ln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77"/>
              </a:rPr>
              <a:t>Project Plans</a:t>
            </a:r>
          </a:p>
          <a:p>
            <a:endParaRPr lang="en-US" b="0" dirty="0">
              <a:ln>
                <a:solidFill>
                  <a:srgbClr val="1C3D74"/>
                </a:solidFill>
              </a:ln>
              <a:solidFill>
                <a:schemeClr val="bg1">
                  <a:lumMod val="50000"/>
                </a:schemeClr>
              </a:solidFill>
              <a:latin typeface="Tw Cen MT" panose="020B0602020104020603" pitchFamily="34" charset="77"/>
            </a:endParaRPr>
          </a:p>
          <a:p>
            <a:endParaRPr lang="en-US" b="0" dirty="0">
              <a:ln>
                <a:solidFill>
                  <a:srgbClr val="1C3D74"/>
                </a:solidFill>
              </a:ln>
              <a:solidFill>
                <a:schemeClr val="bg1">
                  <a:lumMod val="50000"/>
                </a:schemeClr>
              </a:solidFill>
              <a:latin typeface="Tw Cen MT" panose="020B0602020104020603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6F908-23B3-874B-90BF-A48D22C7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4908550"/>
            <a:ext cx="1092200" cy="20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52D1AE-4348-7049-AA7F-F9C62A573E85}"/>
              </a:ext>
            </a:extLst>
          </p:cNvPr>
          <p:cNvSpPr txBox="1"/>
          <p:nvPr/>
        </p:nvSpPr>
        <p:spPr>
          <a:xfrm>
            <a:off x="7769906" y="4486445"/>
            <a:ext cx="13740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venir Next" panose="020B0503020202020204" pitchFamily="34" charset="0"/>
              </a:rPr>
              <a:t>SNPEuro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Next" panose="020B0503020202020204" pitchFamily="34" charset="0"/>
              </a:rPr>
              <a:t> Portal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E16B2C-6082-434A-A237-E3DEE020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792" y="180203"/>
            <a:ext cx="6487244" cy="41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0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1359" y="152011"/>
            <a:ext cx="8672097" cy="4099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0" dirty="0">
                <a:ln>
                  <a:solidFill>
                    <a:srgbClr val="1C3D74"/>
                  </a:solidFill>
                </a:ln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77"/>
              </a:rPr>
              <a:t>Database Preparation</a:t>
            </a:r>
          </a:p>
          <a:p>
            <a:endParaRPr lang="en-US" b="0" dirty="0">
              <a:ln>
                <a:solidFill>
                  <a:srgbClr val="1C3D74"/>
                </a:solidFill>
              </a:ln>
              <a:solidFill>
                <a:schemeClr val="bg1">
                  <a:lumMod val="50000"/>
                </a:schemeClr>
              </a:solidFill>
              <a:latin typeface="Tw Cen MT" panose="020B0602020104020603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6F908-23B3-874B-90BF-A48D22C7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4908550"/>
            <a:ext cx="1092200" cy="20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52D1AE-4348-7049-AA7F-F9C62A573E85}"/>
              </a:ext>
            </a:extLst>
          </p:cNvPr>
          <p:cNvSpPr txBox="1"/>
          <p:nvPr/>
        </p:nvSpPr>
        <p:spPr>
          <a:xfrm>
            <a:off x="7769906" y="4486445"/>
            <a:ext cx="13740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venir Next" panose="020B0503020202020204" pitchFamily="34" charset="0"/>
              </a:rPr>
              <a:t>SNPEuro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Next" panose="020B0503020202020204" pitchFamily="34" charset="0"/>
              </a:rPr>
              <a:t> Portal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CBEAF-2776-C64C-B594-B6D75B3172CD}"/>
              </a:ext>
            </a:extLst>
          </p:cNvPr>
          <p:cNvSpPr txBox="1"/>
          <p:nvPr/>
        </p:nvSpPr>
        <p:spPr>
          <a:xfrm>
            <a:off x="354285" y="850359"/>
            <a:ext cx="83262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solidFill>
                  <a:srgbClr val="1C3D74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Chosen populations for </a:t>
            </a:r>
            <a:r>
              <a:rPr lang="en-US" sz="2000" dirty="0" err="1">
                <a:solidFill>
                  <a:srgbClr val="1C3D74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SNPEuro</a:t>
            </a:r>
            <a:r>
              <a:rPr lang="en-US" sz="2000" dirty="0">
                <a:solidFill>
                  <a:srgbClr val="1C3D74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 Portal:</a:t>
            </a:r>
          </a:p>
          <a:p>
            <a:endParaRPr lang="en-US" sz="1000" dirty="0">
              <a:solidFill>
                <a:srgbClr val="1C3D74"/>
              </a:solidFill>
              <a:latin typeface="Tw Cen MT" panose="020B0602020104020603" pitchFamily="34" charset="77"/>
              <a:cs typeface="Arial" panose="020B0604020202020204" pitchFamily="34" charset="0"/>
            </a:endParaRPr>
          </a:p>
          <a:p>
            <a:endParaRPr lang="en-US" sz="1000" dirty="0">
              <a:solidFill>
                <a:srgbClr val="1C3D74"/>
              </a:solidFill>
              <a:latin typeface="Tw Cen MT" panose="020B0602020104020603" pitchFamily="34" charset="77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sz="1500" dirty="0">
                <a:solidFill>
                  <a:srgbClr val="1C3D74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British</a:t>
            </a:r>
          </a:p>
          <a:p>
            <a:endParaRPr lang="en-US" sz="1500" dirty="0">
              <a:solidFill>
                <a:srgbClr val="1C3D74"/>
              </a:solidFill>
              <a:latin typeface="Tw Cen MT" panose="020B0602020104020603" pitchFamily="34" charset="77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1C3D74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	- CEPH </a:t>
            </a:r>
          </a:p>
          <a:p>
            <a:endParaRPr lang="en-US" sz="1500" dirty="0">
              <a:solidFill>
                <a:srgbClr val="1C3D74"/>
              </a:solidFill>
              <a:latin typeface="Tw Cen MT" panose="020B0602020104020603" pitchFamily="34" charset="77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1C3D74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	- Finnish</a:t>
            </a:r>
          </a:p>
          <a:p>
            <a:endParaRPr lang="en-US" sz="1500" dirty="0">
              <a:solidFill>
                <a:srgbClr val="1C3D74"/>
              </a:solidFill>
              <a:latin typeface="Tw Cen MT" panose="020B0602020104020603" pitchFamily="34" charset="77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1C3D74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	- Iberian</a:t>
            </a:r>
          </a:p>
          <a:p>
            <a:endParaRPr lang="en-US" sz="1500" dirty="0">
              <a:solidFill>
                <a:srgbClr val="1C3D74"/>
              </a:solidFill>
              <a:latin typeface="Tw Cen MT" panose="020B0602020104020603" pitchFamily="34" charset="77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1C3D74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	- </a:t>
            </a:r>
            <a:r>
              <a:rPr lang="en-US" sz="1500" dirty="0" err="1">
                <a:solidFill>
                  <a:srgbClr val="1C3D74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Toscani</a:t>
            </a:r>
            <a:r>
              <a:rPr lang="en-US" sz="1500" dirty="0">
                <a:solidFill>
                  <a:srgbClr val="1C3D74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F247F9-1D55-E24F-9904-DFB02BC23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126" y="1304626"/>
            <a:ext cx="3731786" cy="243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6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1359" y="152011"/>
            <a:ext cx="8672097" cy="4099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0" dirty="0">
                <a:ln>
                  <a:solidFill>
                    <a:srgbClr val="1C3D74"/>
                  </a:solidFill>
                </a:ln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77"/>
              </a:rPr>
              <a:t>Front-End (Flask) </a:t>
            </a:r>
          </a:p>
          <a:p>
            <a:endParaRPr lang="en-US" b="0" dirty="0">
              <a:ln>
                <a:solidFill>
                  <a:srgbClr val="1C3D74"/>
                </a:solidFill>
              </a:ln>
              <a:solidFill>
                <a:schemeClr val="bg1">
                  <a:lumMod val="50000"/>
                </a:schemeClr>
              </a:solidFill>
              <a:latin typeface="Tw Cen MT" panose="020B0602020104020603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6F908-23B3-874B-90BF-A48D22C7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4908550"/>
            <a:ext cx="1092200" cy="20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52D1AE-4348-7049-AA7F-F9C62A573E85}"/>
              </a:ext>
            </a:extLst>
          </p:cNvPr>
          <p:cNvSpPr txBox="1"/>
          <p:nvPr/>
        </p:nvSpPr>
        <p:spPr>
          <a:xfrm>
            <a:off x="7769906" y="4486445"/>
            <a:ext cx="13740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venir Next" panose="020B0503020202020204" pitchFamily="34" charset="0"/>
              </a:rPr>
              <a:t>SNPEuro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Next" panose="020B0503020202020204" pitchFamily="34" charset="0"/>
              </a:rPr>
              <a:t> Portal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A6E75-EF38-7348-9C89-5F6B8DBA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2" y="1478251"/>
            <a:ext cx="4165862" cy="2186997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Progress Demonstration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0BDC2E-BE7F-5444-9B7A-B71C8CEAEFC3}"/>
              </a:ext>
            </a:extLst>
          </p:cNvPr>
          <p:cNvSpPr txBox="1"/>
          <p:nvPr/>
        </p:nvSpPr>
        <p:spPr>
          <a:xfrm>
            <a:off x="328886" y="712316"/>
            <a:ext cx="78143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700" dirty="0">
                <a:latin typeface="Tw Cen MT" panose="020B0602020104020603" pitchFamily="34" charset="77"/>
              </a:rPr>
              <a:t>Current issues with statistical test/population selection code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700" dirty="0">
                <a:latin typeface="Tw Cen MT" panose="020B0602020104020603" pitchFamily="34" charset="77"/>
              </a:rPr>
              <a:t>Issue with </a:t>
            </a:r>
            <a:r>
              <a:rPr lang="en-US" sz="1700" dirty="0" err="1">
                <a:latin typeface="Tw Cen MT" panose="020B0602020104020603" pitchFamily="34" charset="77"/>
              </a:rPr>
              <a:t>Rstudio</a:t>
            </a:r>
            <a:r>
              <a:rPr lang="en-US" sz="1700" dirty="0">
                <a:latin typeface="Tw Cen MT" panose="020B0602020104020603" pitchFamily="34" charset="77"/>
              </a:rPr>
              <a:t> and length of file</a:t>
            </a:r>
            <a:endParaRPr lang="en-US" sz="1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52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1359" y="152011"/>
            <a:ext cx="8672097" cy="4099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0" dirty="0">
                <a:ln>
                  <a:solidFill>
                    <a:srgbClr val="1C3D74"/>
                  </a:solidFill>
                </a:ln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77"/>
              </a:rPr>
              <a:t>Plans for remainder &amp; next week</a:t>
            </a:r>
          </a:p>
          <a:p>
            <a:endParaRPr lang="en-US" b="0" dirty="0">
              <a:ln>
                <a:solidFill>
                  <a:srgbClr val="1C3D74"/>
                </a:solidFill>
              </a:ln>
              <a:solidFill>
                <a:schemeClr val="bg1">
                  <a:lumMod val="50000"/>
                </a:schemeClr>
              </a:solidFill>
              <a:latin typeface="Tw Cen MT" panose="020B0602020104020603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6F908-23B3-874B-90BF-A48D22C7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4908550"/>
            <a:ext cx="1092200" cy="20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52D1AE-4348-7049-AA7F-F9C62A573E85}"/>
              </a:ext>
            </a:extLst>
          </p:cNvPr>
          <p:cNvSpPr txBox="1"/>
          <p:nvPr/>
        </p:nvSpPr>
        <p:spPr>
          <a:xfrm>
            <a:off x="7769906" y="4486445"/>
            <a:ext cx="13740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venir Next" panose="020B0503020202020204" pitchFamily="34" charset="0"/>
              </a:rPr>
              <a:t>SNPEuro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Next" panose="020B0503020202020204" pitchFamily="34" charset="0"/>
              </a:rPr>
              <a:t> Portal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8F191-0C13-274B-B6B4-5625B754192A}"/>
              </a:ext>
            </a:extLst>
          </p:cNvPr>
          <p:cNvSpPr txBox="1"/>
          <p:nvPr/>
        </p:nvSpPr>
        <p:spPr>
          <a:xfrm>
            <a:off x="332345" y="823523"/>
            <a:ext cx="743756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Tw Cen MT" panose="020B0602020104020603" pitchFamily="34" charset="77"/>
              </a:rPr>
              <a:t>Results table to </a:t>
            </a:r>
            <a:r>
              <a:rPr lang="en-GB" sz="2000" dirty="0">
                <a:latin typeface="Tw Cen MT" panose="020B0602020104020603" pitchFamily="34" charset="77"/>
              </a:rPr>
              <a:t>finalise</a:t>
            </a:r>
            <a:endParaRPr lang="en-GB" sz="2000" dirty="0">
              <a:highlight>
                <a:srgbClr val="FFFF00"/>
              </a:highlight>
              <a:latin typeface="Tw Cen MT" panose="020B0602020104020603" pitchFamily="34" charset="77"/>
            </a:endParaRPr>
          </a:p>
          <a:p>
            <a:endParaRPr lang="en-US" sz="1000" dirty="0">
              <a:latin typeface="Tw Cen MT" panose="020B0602020104020603" pitchFamily="34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Tw Cen MT" panose="020B0602020104020603" pitchFamily="34" charset="77"/>
              </a:rPr>
              <a:t>Fix code with current issues – stats/populations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000" dirty="0">
              <a:latin typeface="Tw Cen MT" panose="020B0602020104020603" pitchFamily="34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Tw Cen MT" panose="020B0602020104020603" pitchFamily="34" charset="77"/>
              </a:rPr>
              <a:t>Results page with summary statistical tests (&amp; images)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000" dirty="0">
              <a:latin typeface="Tw Cen MT" panose="020B0602020104020603" pitchFamily="34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Tw Cen MT" panose="020B0602020104020603" pitchFamily="34" charset="77"/>
              </a:rPr>
              <a:t>Modifications of website for functionality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000" dirty="0">
              <a:latin typeface="Tw Cen MT" panose="020B0602020104020603" pitchFamily="34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Tw Cen MT" panose="020B0602020104020603" pitchFamily="34" charset="77"/>
              </a:rPr>
              <a:t>Documentation – ongoing</a:t>
            </a:r>
          </a:p>
          <a:p>
            <a:endParaRPr lang="en-US" sz="1000" dirty="0">
              <a:latin typeface="Tw Cen MT" panose="020B0602020104020603" pitchFamily="34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Tw Cen MT" panose="020B0602020104020603" pitchFamily="34" charset="77"/>
              </a:rPr>
              <a:t>Presentation!....</a:t>
            </a:r>
          </a:p>
        </p:txBody>
      </p:sp>
    </p:spTree>
    <p:extLst>
      <p:ext uri="{BB962C8B-B14F-4D97-AF65-F5344CB8AC3E}">
        <p14:creationId xmlns:p14="http://schemas.microsoft.com/office/powerpoint/2010/main" val="295565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980357-64DE-2040-80E8-0F809A0EB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431" y="2900480"/>
            <a:ext cx="4368858" cy="66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5328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Queen Mary">
      <a:dk1>
        <a:sysClr val="windowText" lastClr="000000"/>
      </a:dk1>
      <a:lt1>
        <a:sysClr val="window" lastClr="FFFFFF"/>
      </a:lt1>
      <a:dk2>
        <a:srgbClr val="123181"/>
      </a:dk2>
      <a:lt2>
        <a:srgbClr val="D8D8D8"/>
      </a:lt2>
      <a:accent1>
        <a:srgbClr val="123181"/>
      </a:accent1>
      <a:accent2>
        <a:srgbClr val="792273"/>
      </a:accent2>
      <a:accent3>
        <a:srgbClr val="2DB8C5"/>
      </a:accent3>
      <a:accent4>
        <a:srgbClr val="CDA60C"/>
      </a:accent4>
      <a:accent5>
        <a:srgbClr val="BD1C1C"/>
      </a:accent5>
      <a:accent6>
        <a:srgbClr val="73B82B"/>
      </a:accent6>
      <a:hlink>
        <a:srgbClr val="123181"/>
      </a:hlink>
      <a:folHlink>
        <a:srgbClr val="10746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2136</TotalTime>
  <Words>120</Words>
  <Application>Microsoft Macintosh PowerPoint</Application>
  <PresentationFormat>On-screen Show (16:9)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21" baseType="lpstr">
      <vt:lpstr>4 Text</vt:lpstr>
      <vt:lpstr>Arial</vt:lpstr>
      <vt:lpstr>Avenir Next</vt:lpstr>
      <vt:lpstr>Calibri</vt:lpstr>
      <vt:lpstr>Century Gothic</vt:lpstr>
      <vt:lpstr>Channel 4 Chadwick</vt:lpstr>
      <vt:lpstr>Courier</vt:lpstr>
      <vt:lpstr>Frutiger 55 Roman</vt:lpstr>
      <vt:lpstr>FS Sally Trial Medium</vt:lpstr>
      <vt:lpstr>Tw Cen MT</vt:lpstr>
      <vt:lpstr>Tw Cen MT Condensed</vt:lpstr>
      <vt:lpstr>Wingdings</vt:lpstr>
      <vt:lpstr>1_Custom Design</vt:lpstr>
      <vt:lpstr>2_Custom Design</vt:lpstr>
      <vt:lpstr>Vapor Trail</vt:lpstr>
      <vt:lpstr>PowerPoint Presentation</vt:lpstr>
      <vt:lpstr>   </vt:lpstr>
      <vt:lpstr>PowerPoint Presentation</vt:lpstr>
      <vt:lpstr>Progress Demonstration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J</dc:creator>
  <cp:lastModifiedBy>Vi Quynh Thi Bui</cp:lastModifiedBy>
  <cp:revision>141</cp:revision>
  <dcterms:created xsi:type="dcterms:W3CDTF">2020-06-18T12:08:25Z</dcterms:created>
  <dcterms:modified xsi:type="dcterms:W3CDTF">2022-02-24T18:01:34Z</dcterms:modified>
</cp:coreProperties>
</file>