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1"/>
    <p:sldMasterId id="2147483843" r:id="rId2"/>
    <p:sldMasterId id="2147483904" r:id="rId3"/>
  </p:sldMasterIdLst>
  <p:notesMasterIdLst>
    <p:notesMasterId r:id="rId10"/>
  </p:notesMasterIdLst>
  <p:sldIdLst>
    <p:sldId id="257" r:id="rId4"/>
    <p:sldId id="303" r:id="rId5"/>
    <p:sldId id="319" r:id="rId6"/>
    <p:sldId id="312" r:id="rId7"/>
    <p:sldId id="317" r:id="rId8"/>
    <p:sldId id="294" r:id="rId9"/>
  </p:sldIdLst>
  <p:sldSz cx="9144000" cy="5143500" type="screen16x9"/>
  <p:notesSz cx="6858000" cy="9144000"/>
  <p:defaultTextStyle>
    <a:defPPr>
      <a:defRPr lang="en-US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D74"/>
    <a:srgbClr val="0096E3"/>
    <a:srgbClr val="2DB8C5"/>
    <a:srgbClr val="73B82B"/>
    <a:srgbClr val="F18500"/>
    <a:srgbClr val="10746A"/>
    <a:srgbClr val="8D3786"/>
    <a:srgbClr val="CDA60C"/>
    <a:srgbClr val="EC008C"/>
    <a:srgbClr val="2DB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0" autoAdjust="0"/>
    <p:restoredTop sz="94695" autoAdjust="0"/>
  </p:normalViewPr>
  <p:slideViewPr>
    <p:cSldViewPr snapToGrid="0" snapToObjects="1">
      <p:cViewPr varScale="1">
        <p:scale>
          <a:sx n="171" d="100"/>
          <a:sy n="171" d="100"/>
        </p:scale>
        <p:origin x="64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400" b="0" i="0" u="none" strike="noStrike" kern="1200" spc="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dirty="0">
                <a:solidFill>
                  <a:srgbClr val="001B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c:rich>
      </c:tx>
      <c:layout>
        <c:manualLayout>
          <c:xMode val="edge"/>
          <c:yMode val="edge"/>
          <c:x val="0.30859996977948773"/>
          <c:y val="1.446726273736742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400" b="0" i="0" u="none" strike="noStrike" kern="1200" spc="0" baseline="0">
              <a:solidFill>
                <a:srgbClr val="001B7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009355875836059E-2"/>
          <c:y val="0.13986788302602043"/>
          <c:w val="0.67931177666812181"/>
          <c:h val="0.7602155399221592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A9-4D25-9A08-E785591F912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A9-4D25-9A08-E785591F912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A9-4D25-9A08-E785591F91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A9-4D25-9A08-E785591F912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CA9-4D25-9A08-E785591F912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CA9-4D25-9A08-E785591F912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CA9-4D25-9A08-E785591F912F}"/>
              </c:ext>
            </c:extLst>
          </c:dPt>
          <c:cat>
            <c:strRef>
              <c:f>Sheet1!$A$2:$A$8</c:f>
              <c:strCache>
                <c:ptCount val="7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CA9-4D25-9A08-E785591F9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69977572318967052"/>
          <c:y val="0.1928179891354784"/>
          <c:w val="0.30022436435136202"/>
          <c:h val="0.652836048290867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1B71"/>
              </a:solidFill>
              <a:latin typeface="Frutiger 55 Roma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400" b="0" i="0" u="none" strike="noStrike" kern="1200" spc="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dirty="0">
                <a:solidFill>
                  <a:srgbClr val="001B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c:rich>
      </c:tx>
      <c:layout>
        <c:manualLayout>
          <c:xMode val="edge"/>
          <c:yMode val="edge"/>
          <c:x val="0.34416114174553275"/>
          <c:y val="1.40625433274614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400" b="0" i="0" u="none" strike="noStrike" kern="1200" spc="0" baseline="0">
              <a:solidFill>
                <a:srgbClr val="001B7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531567990058079E-2"/>
          <c:y val="0.11931885404850991"/>
          <c:w val="0.63197913902634784"/>
          <c:h val="0.6530898773914934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51-495A-8996-44DF7C239E0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51-495A-8996-44DF7C239E0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51-495A-8996-44DF7C239E0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51-495A-8996-44DF7C239E0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151-495A-8996-44DF7C239E0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151-495A-8996-44DF7C239E04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151-495A-8996-44DF7C239E04}"/>
              </c:ext>
            </c:extLst>
          </c:dPt>
          <c:cat>
            <c:strRef>
              <c:f>Sheet1!$A$2:$A$8</c:f>
              <c:strCache>
                <c:ptCount val="7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151-495A-8996-44DF7C239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3237616"/>
        <c:axId val="774982448"/>
      </c:barChart>
      <c:valAx>
        <c:axId val="7749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1B71"/>
                </a:solidFill>
                <a:latin typeface="Frutiger 55 Roman" pitchFamily="2" charset="0"/>
                <a:ea typeface="+mn-ea"/>
                <a:cs typeface="+mn-cs"/>
              </a:defRPr>
            </a:pPr>
            <a:endParaRPr lang="en-US"/>
          </a:p>
        </c:txPr>
        <c:crossAx val="853237616"/>
        <c:crosses val="autoZero"/>
        <c:crossBetween val="between"/>
      </c:valAx>
      <c:catAx>
        <c:axId val="853237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982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2056497372130657"/>
          <c:y val="0.23026675851480399"/>
          <c:w val="0.24631125718087762"/>
          <c:h val="0.60697960708651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1B71"/>
              </a:solidFill>
              <a:latin typeface="Frutiger 55 Roma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400" b="0" i="0" u="none" strike="noStrike" kern="1200" spc="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dirty="0">
                <a:solidFill>
                  <a:srgbClr val="001B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39648043799212601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400" b="0" i="0" u="none" strike="noStrike" kern="1200" spc="0" baseline="0">
              <a:solidFill>
                <a:srgbClr val="001B7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017085530237922"/>
          <c:y val="0.11931885404850991"/>
          <c:w val="0.59848297447332355"/>
          <c:h val="0.80052066313077841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79-46EC-ACD0-05064C0E4F1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79-46EC-ACD0-05064C0E4F1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79-46EC-ACD0-05064C0E4F1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E79-46EC-ACD0-05064C0E4F1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E79-46EC-ACD0-05064C0E4F1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E79-46EC-ACD0-05064C0E4F15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E79-46EC-ACD0-05064C0E4F15}"/>
              </c:ext>
            </c:extLst>
          </c:dPt>
          <c:cat>
            <c:strRef>
              <c:f>Sheet1!$A$2:$A$8</c:f>
              <c:strCache>
                <c:ptCount val="7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E79-46EC-ACD0-05064C0E4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axId val="853237616"/>
        <c:axId val="774982448"/>
      </c:barChart>
      <c:valAx>
        <c:axId val="774982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1B71"/>
                </a:solidFill>
                <a:latin typeface="Frutiger 55 Roman" pitchFamily="2" charset="0"/>
                <a:ea typeface="+mn-ea"/>
                <a:cs typeface="+mn-cs"/>
              </a:defRPr>
            </a:pPr>
            <a:endParaRPr lang="en-US"/>
          </a:p>
        </c:txPr>
        <c:crossAx val="853237616"/>
        <c:crosses val="autoZero"/>
        <c:crossBetween val="between"/>
      </c:valAx>
      <c:catAx>
        <c:axId val="8532376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1B71"/>
                </a:solidFill>
                <a:latin typeface="Frutiger 55 Roman" pitchFamily="2" charset="0"/>
                <a:ea typeface="+mn-ea"/>
                <a:cs typeface="+mn-cs"/>
              </a:defRPr>
            </a:pPr>
            <a:endParaRPr lang="en-US"/>
          </a:p>
        </c:txPr>
        <c:crossAx val="774982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2396512040726835"/>
          <c:y val="9.6391868962480462E-2"/>
          <c:w val="0.2760348679438433"/>
          <c:h val="0.809237306362179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1B71"/>
              </a:solidFill>
              <a:latin typeface="Frutiger 55 Roma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6F77-CFCE-A445-8E2C-54D16F9EECCC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42D00-D33B-6747-961F-9152114F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D497-C13F-6044-A211-40616A07D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1"/>
            <a:ext cx="8568000" cy="2941423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313417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 column text +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496620" y="1309603"/>
            <a:ext cx="6380681" cy="28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96620" y="4176072"/>
            <a:ext cx="6380680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2001129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47394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hero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7339" y="1322601"/>
            <a:ext cx="8578850" cy="279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177950"/>
            <a:ext cx="8578850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3461591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79400" y="250826"/>
            <a:ext cx="8597901" cy="38671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177950"/>
            <a:ext cx="8578850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</p:spTree>
    <p:extLst>
      <p:ext uri="{BB962C8B-B14F-4D97-AF65-F5344CB8AC3E}">
        <p14:creationId xmlns:p14="http://schemas.microsoft.com/office/powerpoint/2010/main" val="2436586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203484" y="1234649"/>
            <a:ext cx="2219675" cy="1349665"/>
            <a:chOff x="1985262" y="1786188"/>
            <a:chExt cx="3594613" cy="25795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47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2DB8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5" cy="10321"/>
            </a:xfrm>
            <a:prstGeom prst="line">
              <a:avLst/>
            </a:prstGeom>
            <a:ln w="28575">
              <a:solidFill>
                <a:srgbClr val="2DB8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DB8C5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2DB8C5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3299430" y="1210655"/>
            <a:ext cx="2156489" cy="1349665"/>
            <a:chOff x="1985262" y="1786188"/>
            <a:chExt cx="3594613" cy="25795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52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8D37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6" cy="10321"/>
            </a:xfrm>
            <a:prstGeom prst="line">
              <a:avLst/>
            </a:prstGeom>
            <a:ln w="28575">
              <a:solidFill>
                <a:srgbClr val="8D37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8D3786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8D3786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6395376" y="1210655"/>
            <a:ext cx="2184743" cy="1349665"/>
            <a:chOff x="1985262" y="1786188"/>
            <a:chExt cx="3594613" cy="25795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52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10746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4" cy="10321"/>
            </a:xfrm>
            <a:prstGeom prst="line">
              <a:avLst/>
            </a:prstGeom>
            <a:ln w="28575">
              <a:solidFill>
                <a:srgbClr val="107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10746A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10746A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1800890" y="2785639"/>
            <a:ext cx="2268189" cy="1349665"/>
            <a:chOff x="1985262" y="1786188"/>
            <a:chExt cx="3594613" cy="25795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47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F1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5" cy="10321"/>
            </a:xfrm>
            <a:prstGeom prst="line">
              <a:avLst/>
            </a:prstGeom>
            <a:ln w="28575">
              <a:solidFill>
                <a:srgbClr val="F18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18500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F18500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4949634" y="2785639"/>
            <a:ext cx="2289366" cy="1349665"/>
            <a:chOff x="1985262" y="1786188"/>
            <a:chExt cx="3594613" cy="25795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3" cy="147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73B8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71937"/>
              <a:ext cx="3407805" cy="10321"/>
            </a:xfrm>
            <a:prstGeom prst="line">
              <a:avLst/>
            </a:prstGeom>
            <a:ln w="28575">
              <a:solidFill>
                <a:srgbClr val="73B8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3B82B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73B82B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sp>
        <p:nvSpPr>
          <p:cNvPr id="2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11096"/>
            <a:ext cx="8672097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2476875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48A56A-D03E-7C4E-AE8E-F896E6A5A11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6463332"/>
              </p:ext>
            </p:extLst>
          </p:nvPr>
        </p:nvGraphicFramePr>
        <p:xfrm>
          <a:off x="2925649" y="1218723"/>
          <a:ext cx="4923808" cy="314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2001129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583801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DE844C2-66A4-7347-BB76-EF1AA2EFEA8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44693725"/>
              </p:ext>
            </p:extLst>
          </p:nvPr>
        </p:nvGraphicFramePr>
        <p:xfrm>
          <a:off x="3380198" y="1259540"/>
          <a:ext cx="5003514" cy="3295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2001129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2970813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8E69A5-8A32-3B48-8662-8A79DC2E092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04297787"/>
              </p:ext>
            </p:extLst>
          </p:nvPr>
        </p:nvGraphicFramePr>
        <p:xfrm>
          <a:off x="2586555" y="1209354"/>
          <a:ext cx="5804951" cy="302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2001129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314826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D6674-8208-4117-92B8-8BA50FAB180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5052084"/>
              </p:ext>
            </p:extLst>
          </p:nvPr>
        </p:nvGraphicFramePr>
        <p:xfrm>
          <a:off x="287338" y="1689652"/>
          <a:ext cx="7137192" cy="110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32">
                  <a:extLst>
                    <a:ext uri="{9D8B030D-6E8A-4147-A177-3AD203B41FA5}">
                      <a16:colId xmlns:a16="http://schemas.microsoft.com/office/drawing/2014/main" val="3822116847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1796008628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879958063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650332254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035283889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2593290401"/>
                    </a:ext>
                  </a:extLst>
                </a:gridCol>
              </a:tblGrid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>
                          <a:latin typeface="FS Sally Trial Medium" panose="02000503070000020004" pitchFamily="2" charset="77"/>
                        </a:rPr>
                        <a:t>XXXXXXXXXXXXX</a:t>
                      </a: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</a:t>
                      </a:r>
                      <a:endParaRPr lang="en-US" sz="900" dirty="0"/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80098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55196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87121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918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5AC98B-3184-4158-8DB1-FD0896BAEA5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1761083"/>
              </p:ext>
            </p:extLst>
          </p:nvPr>
        </p:nvGraphicFramePr>
        <p:xfrm>
          <a:off x="287338" y="3153802"/>
          <a:ext cx="7137192" cy="110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32">
                  <a:extLst>
                    <a:ext uri="{9D8B030D-6E8A-4147-A177-3AD203B41FA5}">
                      <a16:colId xmlns:a16="http://schemas.microsoft.com/office/drawing/2014/main" val="3822116847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1796008628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879958063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650332254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035283889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2593290401"/>
                    </a:ext>
                  </a:extLst>
                </a:gridCol>
              </a:tblGrid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>
                          <a:latin typeface="FS Sally Trial Medium" panose="02000503070000020004" pitchFamily="2" charset="77"/>
                        </a:rPr>
                        <a:t>XXXXXXXXXXXXX</a:t>
                      </a: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</a:t>
                      </a:r>
                      <a:endParaRPr lang="en-US" sz="900" dirty="0"/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S Sally Trial Medium" panose="02000503070000020004" pitchFamily="2" charset="77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80098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55196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87121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 dirty="0" err="1">
                          <a:solidFill>
                            <a:schemeClr val="tx1"/>
                          </a:solidFill>
                          <a:latin typeface="Frutiger 55 Roman" pitchFamily="2" charset="0"/>
                        </a:rPr>
                        <a:t>xxxxxxxxxx</a:t>
                      </a:r>
                      <a:endParaRPr lang="en-US" sz="600" b="0" i="0" dirty="0">
                        <a:solidFill>
                          <a:schemeClr val="tx1"/>
                        </a:solidFill>
                        <a:latin typeface="Frutiger 55 Roman" pitchFamily="2" charset="0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9189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60D497-C13F-6044-A211-40616A07D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8568000" cy="21323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833570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_Logo">
    <p:bg>
      <p:bgPr>
        <a:solidFill>
          <a:srgbClr val="1C3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811C00-D549-464E-ADFA-3C1836754071}"/>
              </a:ext>
            </a:extLst>
          </p:cNvPr>
          <p:cNvSpPr txBox="1"/>
          <p:nvPr userDrawn="1"/>
        </p:nvSpPr>
        <p:spPr>
          <a:xfrm>
            <a:off x="3282511" y="1820461"/>
            <a:ext cx="277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1" y="3108935"/>
            <a:ext cx="3927584" cy="14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92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_Logo">
    <p:bg>
      <p:bgPr>
        <a:solidFill>
          <a:srgbClr val="1C3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41" y="1821673"/>
            <a:ext cx="3927584" cy="14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9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C147732-D245-FB43-B9C7-22E9D5472E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9950" y="1311275"/>
            <a:ext cx="4186238" cy="295274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 lang="en-GB" sz="1400" b="0" i="0" smtClean="0">
                <a:solidFill>
                  <a:srgbClr val="1C3D7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lvl="0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4165862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usu</a:t>
            </a:r>
            <a:r>
              <a:rPr lang="en-US" dirty="0"/>
              <a:t> </a:t>
            </a:r>
            <a:r>
              <a:rPr lang="en-US" dirty="0" err="1"/>
              <a:t>purto</a:t>
            </a:r>
            <a:r>
              <a:rPr lang="en-US" dirty="0"/>
              <a:t> </a:t>
            </a:r>
            <a:r>
              <a:rPr lang="en-US" dirty="0" err="1"/>
              <a:t>oporteat</a:t>
            </a:r>
            <a:r>
              <a:rPr lang="en-US" dirty="0"/>
              <a:t> </a:t>
            </a:r>
            <a:r>
              <a:rPr lang="en-US" dirty="0" err="1"/>
              <a:t>accusata</a:t>
            </a:r>
            <a:r>
              <a:rPr lang="en-US" dirty="0"/>
              <a:t> no, mea </a:t>
            </a:r>
            <a:r>
              <a:rPr lang="en-US" dirty="0" err="1"/>
              <a:t>ceteros</a:t>
            </a:r>
            <a:r>
              <a:rPr lang="en-US" dirty="0"/>
              <a:t> </a:t>
            </a:r>
            <a:r>
              <a:rPr lang="en-US" dirty="0" err="1"/>
              <a:t>antiopam</a:t>
            </a:r>
            <a:r>
              <a:rPr lang="en-US" dirty="0"/>
              <a:t> no. </a:t>
            </a:r>
            <a:r>
              <a:rPr lang="en-US" dirty="0" err="1"/>
              <a:t>Ea</a:t>
            </a:r>
            <a:r>
              <a:rPr lang="en-US" dirty="0"/>
              <a:t> qui facer </a:t>
            </a:r>
            <a:r>
              <a:rPr lang="en-US" dirty="0" err="1"/>
              <a:t>legimus</a:t>
            </a:r>
            <a:r>
              <a:rPr lang="en-US" dirty="0"/>
              <a:t>, quo semper </a:t>
            </a:r>
            <a:r>
              <a:rPr lang="en-US" dirty="0" err="1"/>
              <a:t>appellantur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. Ne per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sententiae</a:t>
            </a:r>
            <a:r>
              <a:rPr lang="en-US" dirty="0"/>
              <a:t>. </a:t>
            </a:r>
            <a:r>
              <a:rPr lang="en-US" dirty="0" err="1"/>
              <a:t>Pri</a:t>
            </a:r>
            <a:r>
              <a:rPr lang="en-US" dirty="0"/>
              <a:t> ad </a:t>
            </a:r>
            <a:r>
              <a:rPr lang="en-US" dirty="0" err="1"/>
              <a:t>purto</a:t>
            </a:r>
            <a:r>
              <a:rPr lang="en-US" dirty="0"/>
              <a:t> </a:t>
            </a:r>
            <a:r>
              <a:rPr lang="en-US" dirty="0" err="1"/>
              <a:t>euripidis</a:t>
            </a:r>
            <a:r>
              <a:rPr lang="en-US" dirty="0"/>
              <a:t> </a:t>
            </a:r>
            <a:r>
              <a:rPr lang="en-US" dirty="0" err="1"/>
              <a:t>definiebas</a:t>
            </a:r>
            <a:r>
              <a:rPr lang="en-US" dirty="0"/>
              <a:t>, </a:t>
            </a:r>
            <a:r>
              <a:rPr lang="en-US" dirty="0" err="1"/>
              <a:t>eum</a:t>
            </a:r>
            <a:r>
              <a:rPr lang="en-US" dirty="0"/>
              <a:t> ex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accusam</a:t>
            </a:r>
            <a:r>
              <a:rPr lang="en-US" dirty="0"/>
              <a:t>.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3102203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38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79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38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49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64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24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1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28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882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0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6C74048-C75E-FD4A-A2F0-C36E16C2A34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79950" y="1311276"/>
            <a:ext cx="4186238" cy="2791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9950" y="4176072"/>
            <a:ext cx="4186238" cy="879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1A071DF-C2D5-8E48-A599-203994715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4165862" cy="2941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908282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46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1615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327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110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459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84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366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12000">
              <a:srgbClr val="1C3D74"/>
            </a:gs>
            <a:gs pos="100000">
              <a:srgbClr val="2DB8C5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32128142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Cover 1">
    <p:bg>
      <p:bgPr>
        <a:solidFill>
          <a:srgbClr val="1C3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40104469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gradFill flip="none" rotWithShape="1">
          <a:gsLst>
            <a:gs pos="74000">
              <a:srgbClr val="10746A"/>
            </a:gs>
            <a:gs pos="18000">
              <a:srgbClr val="0096E3">
                <a:lumMod val="90000"/>
                <a:lumOff val="10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319369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6C74048-C75E-FD4A-A2F0-C36E16C2A34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7512" y="1311276"/>
            <a:ext cx="2098675" cy="2773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1A071DF-C2D5-8E48-A599-203994715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7" y="1322602"/>
            <a:ext cx="6361375" cy="2941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7512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1516180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95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gradFill flip="none" rotWithShape="1">
          <a:gsLst>
            <a:gs pos="0">
              <a:srgbClr val="73B82B">
                <a:lumMod val="88000"/>
                <a:lumOff val="12000"/>
              </a:srgbClr>
            </a:gs>
            <a:gs pos="97312">
              <a:srgbClr val="10746A"/>
            </a:gs>
            <a:gs pos="59000">
              <a:srgbClr val="10746A">
                <a:lumMod val="94000"/>
                <a:lumOff val="6000"/>
              </a:srgbClr>
            </a:gs>
          </a:gsLst>
          <a:lin ang="1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6607723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gradFill>
          <a:gsLst>
            <a:gs pos="0">
              <a:srgbClr val="73B82B">
                <a:lumMod val="88000"/>
                <a:lumOff val="12000"/>
              </a:srgbClr>
            </a:gs>
            <a:gs pos="69000">
              <a:srgbClr val="2DB8C5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418779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gradFill flip="none" rotWithShape="1">
          <a:gsLst>
            <a:gs pos="85484">
              <a:srgbClr val="8D3786"/>
            </a:gs>
            <a:gs pos="19000">
              <a:srgbClr val="EC00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0555885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gradFill flip="none" rotWithShape="1">
          <a:gsLst>
            <a:gs pos="3226">
              <a:srgbClr val="8D3786"/>
            </a:gs>
            <a:gs pos="35000">
              <a:srgbClr val="8D3786"/>
            </a:gs>
            <a:gs pos="100000">
              <a:srgbClr val="F18500"/>
            </a:gs>
          </a:gsLst>
          <a:lin ang="19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308686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67512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6D51F31A-86D2-8C4F-A1A9-C88372B37B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67513" y="1311274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A071DF-C2D5-8E48-A599-203994715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7" y="1322602"/>
            <a:ext cx="6361375" cy="2941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7511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67513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184004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E942392-5A1D-4B43-9FC3-CF83A59FC53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67513" y="1311275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72001" y="1322602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11A071DF-C2D5-8E48-A599-203994715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4176976" cy="2941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7511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67513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67512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1999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9" y="417300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14759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1A071DF-C2D5-8E48-A599-203994715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4165862" cy="2941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72001" y="1322602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1999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9" y="417300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67513" y="1322601"/>
            <a:ext cx="2098675" cy="279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67512" y="417795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286992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1A071DF-C2D5-8E48-A599-2039947157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4165862" cy="294142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sz="14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72001" y="1322602"/>
            <a:ext cx="4305300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1999" y="2607606"/>
            <a:ext cx="4305302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9" y="417300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78626" y="2877213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8624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336850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 column text + image +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02847" y="1322601"/>
            <a:ext cx="2763341" cy="279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02847" y="4177950"/>
            <a:ext cx="2763341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188" y="1322602"/>
            <a:ext cx="2742964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 – Arial Regular 14pt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C147732-D245-FB43-B9C7-22E9D5472E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3551" y="1311275"/>
            <a:ext cx="2697855" cy="2952749"/>
          </a:xfrm>
          <a:prstGeom prst="rect">
            <a:avLst/>
          </a:prstGeom>
        </p:spPr>
        <p:txBody>
          <a:bodyPr lIns="0" tIns="0" rIns="0" bIns="0"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 lang="en-GB" sz="1400" b="0" i="0" smtClean="0">
                <a:solidFill>
                  <a:srgbClr val="1C3D7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Bullet points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1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3B30F1-BEAB-1D48-98D9-E0838B9BE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86937"/>
          <a:stretch/>
        </p:blipFill>
        <p:spPr>
          <a:xfrm>
            <a:off x="0" y="4471626"/>
            <a:ext cx="9144000" cy="6718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FACAD1-D0A6-9749-A5C6-07C38D8E6F7D}"/>
              </a:ext>
            </a:extLst>
          </p:cNvPr>
          <p:cNvSpPr txBox="1"/>
          <p:nvPr userDrawn="1"/>
        </p:nvSpPr>
        <p:spPr>
          <a:xfrm>
            <a:off x="7926850" y="4846638"/>
            <a:ext cx="93933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A98891B2-5225-5C40-A770-7C3A43B5E5B1}" type="slidenum">
              <a:rPr lang="en-US" sz="900" b="0" i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9" y="4516570"/>
            <a:ext cx="1451177" cy="52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86">
          <p15:clr>
            <a:srgbClr val="F26B43"/>
          </p15:clr>
        </p15:guide>
        <p15:guide id="2" pos="18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46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812A37-E96D-5741-89BD-E8C59B839E20}"/>
              </a:ext>
            </a:extLst>
          </p:cNvPr>
          <p:cNvCxnSpPr/>
          <p:nvPr userDrawn="1"/>
        </p:nvCxnSpPr>
        <p:spPr>
          <a:xfrm>
            <a:off x="298188" y="4830791"/>
            <a:ext cx="856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520C207-021B-0440-8745-A5098991FAAA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4" y="256127"/>
            <a:ext cx="2479361" cy="88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55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  <p:sldLayoutId id="2147483921" r:id="rId17"/>
    <p:sldLayoutId id="2147483922" r:id="rId18"/>
    <p:sldLayoutId id="2147483717" r:id="rId19"/>
    <p:sldLayoutId id="2147483765" r:id="rId20"/>
    <p:sldLayoutId id="2147483766" r:id="rId21"/>
    <p:sldLayoutId id="2147483767" r:id="rId22"/>
    <p:sldLayoutId id="2147483768" r:id="rId23"/>
    <p:sldLayoutId id="2147483769" r:id="rId24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58" userDrawn="1">
          <p15:clr>
            <a:srgbClr val="F26B43"/>
          </p15:clr>
        </p15:guide>
        <p15:guide id="3" pos="176" userDrawn="1">
          <p15:clr>
            <a:srgbClr val="F26B43"/>
          </p15:clr>
        </p15:guide>
        <p15:guide id="4" orient="horz" pos="2981" userDrawn="1">
          <p15:clr>
            <a:srgbClr val="F26B43"/>
          </p15:clr>
        </p15:guide>
        <p15:guide id="5" pos="5585" userDrawn="1">
          <p15:clr>
            <a:srgbClr val="F26B43"/>
          </p15:clr>
        </p15:guide>
        <p15:guide id="6" orient="horz" pos="1620" userDrawn="1">
          <p15:clr>
            <a:srgbClr val="F26B43"/>
          </p15:clr>
        </p15:guide>
        <p15:guide id="7" orient="horz" pos="554" userDrawn="1">
          <p15:clr>
            <a:srgbClr val="F26B43"/>
          </p15:clr>
        </p15:guide>
        <p15:guide id="8" orient="horz" pos="690" userDrawn="1">
          <p15:clr>
            <a:srgbClr val="F26B43"/>
          </p15:clr>
        </p15:guide>
        <p15:guide id="9" orient="horz" pos="826" userDrawn="1">
          <p15:clr>
            <a:srgbClr val="F26B43"/>
          </p15:clr>
        </p15:guide>
        <p15:guide id="10" pos="2812" userDrawn="1">
          <p15:clr>
            <a:srgbClr val="F26B43"/>
          </p15:clr>
        </p15:guide>
        <p15:guide id="11" pos="2948" userDrawn="1">
          <p15:clr>
            <a:srgbClr val="F26B43"/>
          </p15:clr>
        </p15:guide>
        <p15:guide id="12" pos="1474" userDrawn="1">
          <p15:clr>
            <a:srgbClr val="F26B43"/>
          </p15:clr>
        </p15:guide>
        <p15:guide id="13" pos="4263" userDrawn="1">
          <p15:clr>
            <a:srgbClr val="F26B43"/>
          </p15:clr>
        </p15:guide>
        <p15:guide id="14" orient="horz" pos="2822" userDrawn="1">
          <p15:clr>
            <a:srgbClr val="F26B43"/>
          </p15:clr>
        </p15:guide>
        <p15:guide id="15" orient="horz" pos="275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804382" y="886665"/>
            <a:ext cx="7304568" cy="11715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urier" pitchFamily="2" charset="0"/>
              </a:rPr>
              <a:t>BIO727P </a:t>
            </a:r>
          </a:p>
          <a:p>
            <a:pPr algn="ctr"/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urier" pitchFamily="2" charset="0"/>
              </a:rPr>
              <a:t>Bioinformatics Software </a:t>
            </a:r>
          </a:p>
          <a:p>
            <a:pPr algn="ctr"/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Courier" pitchFamily="2" charset="0"/>
              </a:rPr>
              <a:t>Development Group Project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673414" y="2781041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000" b="1" dirty="0">
                <a:solidFill>
                  <a:schemeClr val="tx1">
                    <a:lumMod val="85000"/>
                  </a:schemeClr>
                </a:solidFill>
                <a:latin typeface="Tw Cen MT" panose="020B0602020104020603" pitchFamily="34" charset="77"/>
              </a:rPr>
              <a:t>Team Liam</a:t>
            </a:r>
          </a:p>
          <a:p>
            <a:pPr algn="ctr"/>
            <a:r>
              <a:rPr lang="en-US" sz="2500" dirty="0">
                <a:solidFill>
                  <a:schemeClr val="tx1">
                    <a:lumMod val="85000"/>
                  </a:schemeClr>
                </a:solidFill>
                <a:latin typeface="Tw Cen MT Condensed" panose="020B0606020104020203" pitchFamily="34" charset="77"/>
              </a:rPr>
              <a:t>Vi Bui, </a:t>
            </a:r>
            <a:r>
              <a:rPr lang="en-US" sz="2500" dirty="0" err="1">
                <a:solidFill>
                  <a:schemeClr val="tx1">
                    <a:lumMod val="85000"/>
                  </a:schemeClr>
                </a:solidFill>
                <a:latin typeface="Tw Cen MT Condensed" panose="020B0606020104020203" pitchFamily="34" charset="77"/>
              </a:rPr>
              <a:t>Uppy</a:t>
            </a:r>
            <a:r>
              <a:rPr lang="en-US" sz="2500" dirty="0">
                <a:solidFill>
                  <a:schemeClr val="tx1">
                    <a:lumMod val="85000"/>
                  </a:schemeClr>
                </a:solidFill>
                <a:latin typeface="Tw Cen MT Condensed" panose="020B0606020104020203" pitchFamily="34" charset="77"/>
              </a:rPr>
              <a:t> Gill, Liam Johnson, Neha </a:t>
            </a:r>
            <a:r>
              <a:rPr lang="en-US" sz="2500" dirty="0" err="1">
                <a:solidFill>
                  <a:schemeClr val="tx1">
                    <a:lumMod val="85000"/>
                  </a:schemeClr>
                </a:solidFill>
                <a:latin typeface="Tw Cen MT Condensed" panose="020B0606020104020203" pitchFamily="34" charset="77"/>
              </a:rPr>
              <a:t>Khairnar</a:t>
            </a:r>
            <a:endParaRPr lang="en-US" sz="2500" dirty="0">
              <a:solidFill>
                <a:schemeClr val="tx1">
                  <a:lumMod val="85000"/>
                </a:schemeClr>
              </a:solidFill>
              <a:latin typeface="Tw Cen MT Condensed" panose="020B0606020104020203" pitchFamily="34" charset="77"/>
            </a:endParaRPr>
          </a:p>
          <a:p>
            <a:pPr algn="ctr"/>
            <a:endParaRPr lang="en-US" sz="2500" b="1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85042D-0D22-5B41-B929-CB2ED420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998006"/>
            <a:ext cx="1769765" cy="186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D8C146-293D-4D4B-BB72-07E1C4F9B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908550"/>
            <a:ext cx="1092200" cy="2032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AF6D4E-11D2-384F-B0AE-03194E4A181F}"/>
              </a:ext>
            </a:extLst>
          </p:cNvPr>
          <p:cNvSpPr txBox="1">
            <a:spLocks/>
          </p:cNvSpPr>
          <p:nvPr/>
        </p:nvSpPr>
        <p:spPr>
          <a:xfrm>
            <a:off x="711200" y="4090786"/>
            <a:ext cx="7870825" cy="117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dirty="0">
                <a:solidFill>
                  <a:schemeClr val="tx1">
                    <a:lumMod val="85000"/>
                  </a:schemeClr>
                </a:solidFill>
                <a:latin typeface="Tw Cen MT" panose="020B0602020104020603" pitchFamily="34" charset="77"/>
              </a:rPr>
              <a:t>Tutorial – 24</a:t>
            </a:r>
            <a:r>
              <a:rPr lang="en-US" sz="3000" baseline="30000" dirty="0">
                <a:solidFill>
                  <a:schemeClr val="tx1">
                    <a:lumMod val="85000"/>
                  </a:schemeClr>
                </a:solidFill>
                <a:latin typeface="Tw Cen MT" panose="020B0602020104020603" pitchFamily="34" charset="77"/>
              </a:rPr>
              <a:t>th</a:t>
            </a:r>
            <a:r>
              <a:rPr lang="en-US" sz="3000" dirty="0">
                <a:solidFill>
                  <a:schemeClr val="tx1">
                    <a:lumMod val="85000"/>
                  </a:schemeClr>
                </a:solidFill>
                <a:latin typeface="Tw Cen MT" panose="020B0602020104020603" pitchFamily="34" charset="77"/>
              </a:rPr>
              <a:t> February 2022</a:t>
            </a:r>
            <a:endParaRPr lang="en-US" sz="2500" dirty="0">
              <a:solidFill>
                <a:schemeClr val="tx1">
                  <a:lumMod val="85000"/>
                </a:schemeClr>
              </a:solidFill>
              <a:latin typeface="Tw Cen MT" panose="020B0602020104020603" pitchFamily="34" charset="77"/>
            </a:endParaRPr>
          </a:p>
          <a:p>
            <a:pPr algn="ctr"/>
            <a:endParaRPr lang="en-US" sz="2500" b="1" dirty="0">
              <a:solidFill>
                <a:schemeClr val="tx1">
                  <a:lumMod val="85000"/>
                </a:schemeClr>
              </a:solidFill>
              <a:latin typeface="Tw Cen MT" panose="020B06020201040206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389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267E66-5F9D-A043-9D95-FB12DB25D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950" y="822872"/>
            <a:ext cx="8672097" cy="2942972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1400" b="0" i="0" kern="1200" dirty="0">
                <a:solidFill>
                  <a:srgbClr val="1C3D74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br>
              <a:rPr lang="en-US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235950" y="180203"/>
            <a:ext cx="8672097" cy="409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ln>
                  <a:solidFill>
                    <a:srgbClr val="1C3D74"/>
                  </a:solidFill>
                </a:ln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77"/>
              </a:rPr>
              <a:t>Project Plans</a:t>
            </a:r>
          </a:p>
          <a:p>
            <a:endParaRPr lang="en-US" b="0" dirty="0">
              <a:ln>
                <a:solidFill>
                  <a:srgbClr val="1C3D74"/>
                </a:solidFill>
              </a:ln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endParaRPr>
          </a:p>
          <a:p>
            <a:endParaRPr lang="en-US" b="0" dirty="0">
              <a:ln>
                <a:solidFill>
                  <a:srgbClr val="1C3D74"/>
                </a:solidFill>
              </a:ln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6F908-23B3-874B-90BF-A48D22C7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908550"/>
            <a:ext cx="1092200" cy="20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2D1AE-4348-7049-AA7F-F9C62A573E85}"/>
              </a:ext>
            </a:extLst>
          </p:cNvPr>
          <p:cNvSpPr txBox="1"/>
          <p:nvPr/>
        </p:nvSpPr>
        <p:spPr>
          <a:xfrm>
            <a:off x="7769906" y="4486445"/>
            <a:ext cx="1374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SNPEuro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 Portal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16B2C-6082-434A-A237-E3DEE020C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792" y="180203"/>
            <a:ext cx="6487244" cy="41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0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1359" y="152011"/>
            <a:ext cx="8672097" cy="409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ln>
                  <a:solidFill>
                    <a:srgbClr val="1C3D74"/>
                  </a:solidFill>
                </a:ln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77"/>
              </a:rPr>
              <a:t>Database Preparation</a:t>
            </a:r>
          </a:p>
          <a:p>
            <a:endParaRPr lang="en-US" b="0" dirty="0">
              <a:ln>
                <a:solidFill>
                  <a:srgbClr val="1C3D74"/>
                </a:solidFill>
              </a:ln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6F908-23B3-874B-90BF-A48D22C7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908550"/>
            <a:ext cx="1092200" cy="20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2D1AE-4348-7049-AA7F-F9C62A573E85}"/>
              </a:ext>
            </a:extLst>
          </p:cNvPr>
          <p:cNvSpPr txBox="1"/>
          <p:nvPr/>
        </p:nvSpPr>
        <p:spPr>
          <a:xfrm>
            <a:off x="7769906" y="4486445"/>
            <a:ext cx="1374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SNPEuro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 Portal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CBEAF-2776-C64C-B594-B6D75B3172CD}"/>
              </a:ext>
            </a:extLst>
          </p:cNvPr>
          <p:cNvSpPr txBox="1"/>
          <p:nvPr/>
        </p:nvSpPr>
        <p:spPr>
          <a:xfrm>
            <a:off x="354285" y="850359"/>
            <a:ext cx="83262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Chosen populations for </a:t>
            </a:r>
            <a:r>
              <a:rPr lang="en-US" sz="2000" dirty="0" err="1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SNPEuro</a:t>
            </a:r>
            <a:r>
              <a:rPr lang="en-US" sz="20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 Portal:</a:t>
            </a:r>
          </a:p>
          <a:p>
            <a:endParaRPr lang="en-US" sz="1000" dirty="0">
              <a:solidFill>
                <a:srgbClr val="1C3D74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endParaRPr lang="en-US" sz="1000" dirty="0">
              <a:solidFill>
                <a:srgbClr val="1C3D74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15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British</a:t>
            </a:r>
          </a:p>
          <a:p>
            <a:endParaRPr lang="en-US" sz="1500" dirty="0">
              <a:solidFill>
                <a:srgbClr val="1C3D74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	- CEPH </a:t>
            </a:r>
          </a:p>
          <a:p>
            <a:endParaRPr lang="en-US" sz="1500" dirty="0">
              <a:solidFill>
                <a:srgbClr val="1C3D74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	- Finnish</a:t>
            </a:r>
          </a:p>
          <a:p>
            <a:endParaRPr lang="en-US" sz="1500" dirty="0">
              <a:solidFill>
                <a:srgbClr val="1C3D74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	- Iberian</a:t>
            </a:r>
          </a:p>
          <a:p>
            <a:endParaRPr lang="en-US" sz="1500" dirty="0">
              <a:solidFill>
                <a:srgbClr val="1C3D74"/>
              </a:solidFill>
              <a:latin typeface="Tw Cen MT" panose="020B0602020104020603" pitchFamily="34" charset="77"/>
              <a:cs typeface="Arial" panose="020B0604020202020204" pitchFamily="34" charset="0"/>
            </a:endParaRPr>
          </a:p>
          <a:p>
            <a:r>
              <a:rPr lang="en-US" sz="15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	- </a:t>
            </a:r>
            <a:r>
              <a:rPr lang="en-US" sz="1500" dirty="0" err="1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Toscani</a:t>
            </a:r>
            <a:r>
              <a:rPr lang="en-US" sz="1500" dirty="0">
                <a:solidFill>
                  <a:srgbClr val="1C3D74"/>
                </a:solidFill>
                <a:latin typeface="Tw Cen MT" panose="020B0602020104020603" pitchFamily="34" charset="77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F247F9-1D55-E24F-9904-DFB02BC23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126" y="1304626"/>
            <a:ext cx="3731786" cy="243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6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1359" y="152011"/>
            <a:ext cx="8672097" cy="409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ln>
                  <a:solidFill>
                    <a:srgbClr val="1C3D74"/>
                  </a:solidFill>
                </a:ln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77"/>
              </a:rPr>
              <a:t>Front-End (Flask) </a:t>
            </a:r>
          </a:p>
          <a:p>
            <a:endParaRPr lang="en-US" b="0" dirty="0">
              <a:ln>
                <a:solidFill>
                  <a:srgbClr val="1C3D74"/>
                </a:solidFill>
              </a:ln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6F908-23B3-874B-90BF-A48D22C7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908550"/>
            <a:ext cx="1092200" cy="20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2D1AE-4348-7049-AA7F-F9C62A573E85}"/>
              </a:ext>
            </a:extLst>
          </p:cNvPr>
          <p:cNvSpPr txBox="1"/>
          <p:nvPr/>
        </p:nvSpPr>
        <p:spPr>
          <a:xfrm>
            <a:off x="7769906" y="4486445"/>
            <a:ext cx="1374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SNPEuro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 Portal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A6E75-EF38-7348-9C89-5F6B8DBA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2" y="1478251"/>
            <a:ext cx="4165862" cy="2186997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Progress Demonstration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BDC2E-BE7F-5444-9B7A-B71C8CEAEFC3}"/>
              </a:ext>
            </a:extLst>
          </p:cNvPr>
          <p:cNvSpPr txBox="1"/>
          <p:nvPr/>
        </p:nvSpPr>
        <p:spPr>
          <a:xfrm>
            <a:off x="328886" y="712316"/>
            <a:ext cx="78143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700" dirty="0">
                <a:latin typeface="Tw Cen MT" panose="020B0602020104020603" pitchFamily="34" charset="77"/>
              </a:rPr>
              <a:t>Current issues with statistical test/population selection code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700" dirty="0">
                <a:latin typeface="Tw Cen MT" panose="020B0602020104020603" pitchFamily="34" charset="77"/>
              </a:rPr>
              <a:t>Issue with </a:t>
            </a:r>
            <a:r>
              <a:rPr lang="en-US" sz="1700" dirty="0" err="1">
                <a:latin typeface="Tw Cen MT" panose="020B0602020104020603" pitchFamily="34" charset="77"/>
              </a:rPr>
              <a:t>Rstudio</a:t>
            </a:r>
            <a:r>
              <a:rPr lang="en-US" sz="1700" dirty="0">
                <a:latin typeface="Tw Cen MT" panose="020B0602020104020603" pitchFamily="34" charset="77"/>
              </a:rPr>
              <a:t> and length of file</a:t>
            </a:r>
            <a:endParaRPr lang="en-US" sz="1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2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1359" y="152011"/>
            <a:ext cx="8672097" cy="409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dirty="0">
                <a:ln>
                  <a:solidFill>
                    <a:srgbClr val="1C3D74"/>
                  </a:solidFill>
                </a:ln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77"/>
              </a:rPr>
              <a:t>Plans for remainder &amp; next week</a:t>
            </a:r>
          </a:p>
          <a:p>
            <a:endParaRPr lang="en-US" b="0" dirty="0">
              <a:ln>
                <a:solidFill>
                  <a:srgbClr val="1C3D74"/>
                </a:solidFill>
              </a:ln>
              <a:solidFill>
                <a:schemeClr val="bg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6F908-23B3-874B-90BF-A48D22C7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4908550"/>
            <a:ext cx="1092200" cy="20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2D1AE-4348-7049-AA7F-F9C62A573E85}"/>
              </a:ext>
            </a:extLst>
          </p:cNvPr>
          <p:cNvSpPr txBox="1"/>
          <p:nvPr/>
        </p:nvSpPr>
        <p:spPr>
          <a:xfrm>
            <a:off x="7769906" y="4486445"/>
            <a:ext cx="1374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SNPEuro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venir Next" panose="020B0503020202020204" pitchFamily="34" charset="0"/>
              </a:rPr>
              <a:t> Portal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8F191-0C13-274B-B6B4-5625B754192A}"/>
              </a:ext>
            </a:extLst>
          </p:cNvPr>
          <p:cNvSpPr txBox="1"/>
          <p:nvPr/>
        </p:nvSpPr>
        <p:spPr>
          <a:xfrm>
            <a:off x="332345" y="823523"/>
            <a:ext cx="743756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w Cen MT" panose="020B0602020104020603" pitchFamily="34" charset="77"/>
              </a:rPr>
              <a:t>Results table to </a:t>
            </a:r>
            <a:r>
              <a:rPr lang="en-US" sz="2000" dirty="0" err="1">
                <a:latin typeface="Tw Cen MT" panose="020B0602020104020603" pitchFamily="34" charset="77"/>
              </a:rPr>
              <a:t>finalise</a:t>
            </a:r>
            <a:endParaRPr lang="en-US" sz="2000" dirty="0">
              <a:highlight>
                <a:srgbClr val="FFFF00"/>
              </a:highlight>
              <a:latin typeface="Tw Cen MT" panose="020B0602020104020603" pitchFamily="34" charset="77"/>
            </a:endParaRPr>
          </a:p>
          <a:p>
            <a:endParaRPr lang="en-US" sz="1000" dirty="0">
              <a:latin typeface="Tw Cen MT" panose="020B0602020104020603" pitchFamily="34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w Cen MT" panose="020B0602020104020603" pitchFamily="34" charset="77"/>
              </a:rPr>
              <a:t>Fix code with current issues – stats/populations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000" dirty="0">
              <a:latin typeface="Tw Cen MT" panose="020B0602020104020603" pitchFamily="34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w Cen MT" panose="020B0602020104020603" pitchFamily="34" charset="77"/>
              </a:rPr>
              <a:t>Results page with summary statistical tests (&amp; images)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000" dirty="0">
              <a:latin typeface="Tw Cen MT" panose="020B0602020104020603" pitchFamily="34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w Cen MT" panose="020B0602020104020603" pitchFamily="34" charset="77"/>
              </a:rPr>
              <a:t>Modifications of website for functionality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1000" dirty="0">
              <a:latin typeface="Tw Cen MT" panose="020B0602020104020603" pitchFamily="34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w Cen MT" panose="020B0602020104020603" pitchFamily="34" charset="77"/>
              </a:rPr>
              <a:t>Documentation – ongoing</a:t>
            </a:r>
          </a:p>
          <a:p>
            <a:endParaRPr lang="en-US" sz="1000" dirty="0">
              <a:latin typeface="Tw Cen MT" panose="020B0602020104020603" pitchFamily="34" charset="77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000" dirty="0">
                <a:latin typeface="Tw Cen MT" panose="020B0602020104020603" pitchFamily="34" charset="77"/>
              </a:rPr>
              <a:t>Presentation!....</a:t>
            </a:r>
          </a:p>
        </p:txBody>
      </p:sp>
    </p:spTree>
    <p:extLst>
      <p:ext uri="{BB962C8B-B14F-4D97-AF65-F5344CB8AC3E}">
        <p14:creationId xmlns:p14="http://schemas.microsoft.com/office/powerpoint/2010/main" val="295565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980357-64DE-2040-80E8-0F809A0E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431" y="2900480"/>
            <a:ext cx="4368858" cy="66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5328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Queen Mary">
      <a:dk1>
        <a:sysClr val="windowText" lastClr="000000"/>
      </a:dk1>
      <a:lt1>
        <a:sysClr val="window" lastClr="FFFFFF"/>
      </a:lt1>
      <a:dk2>
        <a:srgbClr val="123181"/>
      </a:dk2>
      <a:lt2>
        <a:srgbClr val="D8D8D8"/>
      </a:lt2>
      <a:accent1>
        <a:srgbClr val="123181"/>
      </a:accent1>
      <a:accent2>
        <a:srgbClr val="792273"/>
      </a:accent2>
      <a:accent3>
        <a:srgbClr val="2DB8C5"/>
      </a:accent3>
      <a:accent4>
        <a:srgbClr val="CDA60C"/>
      </a:accent4>
      <a:accent5>
        <a:srgbClr val="BD1C1C"/>
      </a:accent5>
      <a:accent6>
        <a:srgbClr val="73B82B"/>
      </a:accent6>
      <a:hlink>
        <a:srgbClr val="123181"/>
      </a:hlink>
      <a:folHlink>
        <a:srgbClr val="1074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1731</TotalTime>
  <Words>120</Words>
  <Application>Microsoft Macintosh PowerPoint</Application>
  <PresentationFormat>On-screen Show (16:9)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4 Text</vt:lpstr>
      <vt:lpstr>Arial</vt:lpstr>
      <vt:lpstr>Avenir Next</vt:lpstr>
      <vt:lpstr>Calibri</vt:lpstr>
      <vt:lpstr>Century Gothic</vt:lpstr>
      <vt:lpstr>Channel 4 Chadwick</vt:lpstr>
      <vt:lpstr>Courier</vt:lpstr>
      <vt:lpstr>Frutiger 55 Roman</vt:lpstr>
      <vt:lpstr>FS Sally Trial Medium</vt:lpstr>
      <vt:lpstr>Tw Cen MT</vt:lpstr>
      <vt:lpstr>Tw Cen MT Condensed</vt:lpstr>
      <vt:lpstr>Wingdings</vt:lpstr>
      <vt:lpstr>1_Custom Design</vt:lpstr>
      <vt:lpstr>2_Custom Design</vt:lpstr>
      <vt:lpstr>Vapor Trail</vt:lpstr>
      <vt:lpstr>PowerPoint Presentation</vt:lpstr>
      <vt:lpstr>   </vt:lpstr>
      <vt:lpstr>PowerPoint Presentation</vt:lpstr>
      <vt:lpstr>Progress Demonstration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J</dc:creator>
  <cp:lastModifiedBy>Upkar Gill</cp:lastModifiedBy>
  <cp:revision>140</cp:revision>
  <dcterms:created xsi:type="dcterms:W3CDTF">2020-06-18T12:08:25Z</dcterms:created>
  <dcterms:modified xsi:type="dcterms:W3CDTF">2022-02-23T23:17:34Z</dcterms:modified>
</cp:coreProperties>
</file>