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sldIdLst>
    <p:sldId id="256" r:id="rId2"/>
    <p:sldId id="328" r:id="rId3"/>
    <p:sldId id="257" r:id="rId4"/>
    <p:sldId id="277" r:id="rId5"/>
    <p:sldId id="259" r:id="rId6"/>
    <p:sldId id="266" r:id="rId7"/>
    <p:sldId id="274" r:id="rId8"/>
    <p:sldId id="331" r:id="rId9"/>
    <p:sldId id="333" r:id="rId10"/>
    <p:sldId id="332" r:id="rId11"/>
    <p:sldId id="272" r:id="rId12"/>
    <p:sldId id="325" r:id="rId13"/>
    <p:sldId id="321" r:id="rId14"/>
    <p:sldId id="335" r:id="rId15"/>
    <p:sldId id="322" r:id="rId16"/>
    <p:sldId id="323" r:id="rId17"/>
    <p:sldId id="324" r:id="rId18"/>
    <p:sldId id="327" r:id="rId19"/>
    <p:sldId id="336" r:id="rId20"/>
    <p:sldId id="329" r:id="rId21"/>
    <p:sldId id="326" r:id="rId22"/>
    <p:sldId id="318" r:id="rId23"/>
    <p:sldId id="319" r:id="rId24"/>
    <p:sldId id="320" r:id="rId25"/>
    <p:sldId id="300" r:id="rId26"/>
    <p:sldId id="273" r:id="rId27"/>
    <p:sldId id="30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6D22-3253-418A-8111-7DBEA48AB48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0D05-3546-4E79-A4D9-77AD8A9C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A321-333B-4CD0-9457-BC7A5F3295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5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A321-333B-4CD0-9457-BC7A5F3295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A321-333B-4CD0-9457-BC7A5F3295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4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DA321-333B-4CD0-9457-BC7A5F32954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9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1A2EA-5208-4953-BD7F-1D995279F3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68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15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3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3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8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8B41-0786-429F-A2FA-AF04E02E73B7}" type="datetimeFigureOut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A88320-35D3-4A3C-A188-8E7FD2721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3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ontology.org/" TargetMode="External"/><Relationship Id="rId2" Type="http://schemas.openxmlformats.org/officeDocument/2006/relationships/hyperlink" Target="https://www.gencodegene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.broadinstitute.org/gsea/msigdb/" TargetMode="External"/><Relationship Id="rId4" Type="http://schemas.openxmlformats.org/officeDocument/2006/relationships/hyperlink" Target="http://www.genome.jp/keg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"/><Relationship Id="rId2" Type="http://schemas.openxmlformats.org/officeDocument/2006/relationships/hyperlink" Target="https://github.com/MScBiomedicalInformatics/MSIB32500/raw/master/lectures/handson8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cBiomedicalInformatics/MSIB325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mbl.org/index.html" TargetMode="External"/><Relationship Id="rId2" Type="http://schemas.openxmlformats.org/officeDocument/2006/relationships/hyperlink" Target="https://www.gencodegene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guide/genomes-maps/" TargetMode="External"/><Relationship Id="rId4" Type="http://schemas.openxmlformats.org/officeDocument/2006/relationships/hyperlink" Target="https://genome.ucsc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RNAseq Data Analysis and Clinical Applications,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00512"/>
          </a:xfrm>
        </p:spPr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r>
              <a:rPr lang="en-US" sz="2800" dirty="0"/>
              <a:t>Riyue Bao, Ph.D. </a:t>
            </a:r>
          </a:p>
          <a:p>
            <a:r>
              <a:rPr lang="en-US" sz="2800" dirty="0"/>
              <a:t>Research Assistant Professor (Bioinformatics) </a:t>
            </a:r>
          </a:p>
          <a:p>
            <a:r>
              <a:rPr lang="en-US" sz="2800" dirty="0"/>
              <a:t>Center for Research Informatics &amp; Department of Pediatrics</a:t>
            </a:r>
          </a:p>
          <a:p>
            <a:r>
              <a:rPr lang="en-US" sz="2800" dirty="0"/>
              <a:t>The University of Chicago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3" y="2514598"/>
            <a:ext cx="6351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MSIB32500 Advanced Bioinformatics Fall 2017</a:t>
            </a:r>
          </a:p>
        </p:txBody>
      </p:sp>
    </p:spTree>
    <p:extLst>
      <p:ext uri="{BB962C8B-B14F-4D97-AF65-F5344CB8AC3E}">
        <p14:creationId xmlns:p14="http://schemas.microsoft.com/office/powerpoint/2010/main" val="131520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RNAseq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45" y="1755595"/>
            <a:ext cx="9324213" cy="4298141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6527851" y="1535537"/>
            <a:ext cx="4793672" cy="47382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05-08: Identify differentially expressed genes and pathways: DESeq2, </a:t>
            </a:r>
            <a:r>
              <a:rPr lang="en-US" dirty="0" err="1"/>
              <a:t>clusterProfiler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steps 01-04, we have generated read alignment and counts for every annotated gene on the genome</a:t>
            </a:r>
          </a:p>
          <a:p>
            <a:r>
              <a:rPr lang="en-US" dirty="0"/>
              <a:t>The next step is to utilize the read counts data to detect DEGs</a:t>
            </a:r>
          </a:p>
          <a:p>
            <a:r>
              <a:rPr lang="en-US" dirty="0"/>
              <a:t>For example, if we visualize </a:t>
            </a:r>
            <a:r>
              <a:rPr lang="en-US" i="1" dirty="0"/>
              <a:t>FOS</a:t>
            </a:r>
            <a:r>
              <a:rPr lang="en-US" dirty="0"/>
              <a:t> gene across 6 samples in genome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63" y="3865394"/>
            <a:ext cx="7539061" cy="2521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8918" y="6386991"/>
            <a:ext cx="684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FOS = Fos proto-oncogene, AP-1 transcription factor subunit</a:t>
            </a:r>
          </a:p>
        </p:txBody>
      </p:sp>
    </p:spTree>
    <p:extLst>
      <p:ext uri="{BB962C8B-B14F-4D97-AF65-F5344CB8AC3E}">
        <p14:creationId xmlns:p14="http://schemas.microsoft.com/office/powerpoint/2010/main" val="24544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EABB8-EA09-45A3-A445-FAF032EE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 detection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16CB36-8427-4040-B78D-3AC4C8D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78" y="1571574"/>
            <a:ext cx="5816559" cy="4334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17B09D4F-96F2-4815-9FC2-3CA1CE8F3E13}"/>
              </a:ext>
            </a:extLst>
          </p:cNvPr>
          <p:cNvSpPr txBox="1">
            <a:spLocks/>
          </p:cNvSpPr>
          <p:nvPr/>
        </p:nvSpPr>
        <p:spPr>
          <a:xfrm>
            <a:off x="1489178" y="5980794"/>
            <a:ext cx="10643136" cy="2524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More biological replicates per group lead to higher discovery power, sensitivity and specificity.</a:t>
            </a:r>
          </a:p>
        </p:txBody>
      </p:sp>
      <p:pic>
        <p:nvPicPr>
          <p:cNvPr id="1026" name="Picture 2" descr="Image result for type i error">
            <a:extLst>
              <a:ext uri="{FF2B5EF4-FFF2-40B4-BE49-F238E27FC236}">
                <a16:creationId xmlns:a16="http://schemas.microsoft.com/office/drawing/2014/main" id="{08046141-1E45-44E1-B309-2D66C618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61" y="3798712"/>
            <a:ext cx="4454589" cy="21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ype i error">
            <a:extLst>
              <a:ext uri="{FF2B5EF4-FFF2-40B4-BE49-F238E27FC236}">
                <a16:creationId xmlns:a16="http://schemas.microsoft.com/office/drawing/2014/main" id="{6AC87D4C-7B29-4736-9B2C-2AB41CB11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7" t="11295" r="17955" b="16079"/>
          <a:stretch/>
        </p:blipFill>
        <p:spPr bwMode="auto">
          <a:xfrm>
            <a:off x="7499761" y="1571574"/>
            <a:ext cx="3203061" cy="215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80D89B-DFDB-4352-94B6-21F7E1911992}"/>
              </a:ext>
            </a:extLst>
          </p:cNvPr>
          <p:cNvSpPr txBox="1"/>
          <p:nvPr/>
        </p:nvSpPr>
        <p:spPr>
          <a:xfrm>
            <a:off x="8802254" y="29556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C1E00-016B-481E-BC61-449E27845106}"/>
              </a:ext>
            </a:extLst>
          </p:cNvPr>
          <p:cNvSpPr txBox="1"/>
          <p:nvPr/>
        </p:nvSpPr>
        <p:spPr>
          <a:xfrm>
            <a:off x="9933708" y="2273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9E5B9-524E-430A-B5AB-3B981ADA345F}"/>
              </a:ext>
            </a:extLst>
          </p:cNvPr>
          <p:cNvSpPr txBox="1"/>
          <p:nvPr/>
        </p:nvSpPr>
        <p:spPr>
          <a:xfrm>
            <a:off x="8229790" y="788291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Sensitivity:</a:t>
            </a:r>
          </a:p>
          <a:p>
            <a:r>
              <a:rPr lang="en-US" dirty="0"/>
              <a:t>TP/(TP+FN)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D0721-39F4-4BE1-A3DC-7B7693136309}"/>
              </a:ext>
            </a:extLst>
          </p:cNvPr>
          <p:cNvSpPr txBox="1"/>
          <p:nvPr/>
        </p:nvSpPr>
        <p:spPr>
          <a:xfrm>
            <a:off x="9518262" y="78829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Specificity:</a:t>
            </a:r>
          </a:p>
          <a:p>
            <a:r>
              <a:rPr lang="en-US" dirty="0"/>
              <a:t>TN/(FP+TN)</a:t>
            </a:r>
          </a:p>
        </p:txBody>
      </p:sp>
    </p:spTree>
    <p:extLst>
      <p:ext uri="{BB962C8B-B14F-4D97-AF65-F5344CB8AC3E}">
        <p14:creationId xmlns:p14="http://schemas.microsoft.com/office/powerpoint/2010/main" val="264360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14"/>
          <p:cNvSpPr>
            <a:spLocks noGrp="1"/>
          </p:cNvSpPr>
          <p:nvPr>
            <p:ph sz="half" idx="2"/>
          </p:nvPr>
        </p:nvSpPr>
        <p:spPr>
          <a:xfrm>
            <a:off x="8515926" y="1676400"/>
            <a:ext cx="2835565" cy="438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High correlation is expected between biological replicates.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If one sample is an outlier, it can be identified if multiple replicates are included in an experiment.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14"/>
          <a:stretch/>
        </p:blipFill>
        <p:spPr bwMode="auto">
          <a:xfrm>
            <a:off x="2362200" y="1676400"/>
            <a:ext cx="595600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8483" y="640080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http://www.broadinstitute.org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CF66A9-88B5-4E9D-8EE0-4D482F0F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98290"/>
          </a:xfrm>
        </p:spPr>
        <p:txBody>
          <a:bodyPr/>
          <a:lstStyle/>
          <a:p>
            <a:r>
              <a:rPr lang="en-US" dirty="0"/>
              <a:t>DEG detection</a:t>
            </a:r>
          </a:p>
        </p:txBody>
      </p:sp>
    </p:spTree>
    <p:extLst>
      <p:ext uri="{BB962C8B-B14F-4D97-AF65-F5344CB8AC3E}">
        <p14:creationId xmlns:p14="http://schemas.microsoft.com/office/powerpoint/2010/main" val="274896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3DA0-7D77-483D-B66B-A600770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an outlier?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3EEF7-319A-4E7E-B273-48622AE03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31"/>
          <a:stretch/>
        </p:blipFill>
        <p:spPr>
          <a:xfrm>
            <a:off x="2592924" y="2632364"/>
            <a:ext cx="8038718" cy="3214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7FBDC-9CD6-4CF0-86DF-01F39553F39A}"/>
              </a:ext>
            </a:extLst>
          </p:cNvPr>
          <p:cNvSpPr txBox="1"/>
          <p:nvPr/>
        </p:nvSpPr>
        <p:spPr>
          <a:xfrm>
            <a:off x="2592924" y="1443335"/>
            <a:ext cx="844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plot (visualization)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sample clustering based on all genes or </a:t>
            </a:r>
            <a:r>
              <a:rPr lang="en-US" i="1" dirty="0"/>
              <a:t>top variable genes (e.g. 1500)</a:t>
            </a:r>
          </a:p>
        </p:txBody>
      </p:sp>
    </p:spTree>
    <p:extLst>
      <p:ext uri="{BB962C8B-B14F-4D97-AF65-F5344CB8AC3E}">
        <p14:creationId xmlns:p14="http://schemas.microsoft.com/office/powerpoint/2010/main" val="343688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70045"/>
          <a:stretch/>
        </p:blipFill>
        <p:spPr bwMode="auto">
          <a:xfrm>
            <a:off x="4497924" y="1421649"/>
            <a:ext cx="5791200" cy="12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6"/>
          <a:stretch/>
        </p:blipFill>
        <p:spPr bwMode="auto">
          <a:xfrm>
            <a:off x="4497924" y="2931905"/>
            <a:ext cx="5791200" cy="28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0258" y="580144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Isoforms 1 – 4                                    Gene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92924" y="1708727"/>
            <a:ext cx="8164620" cy="4800600"/>
            <a:chOff x="838200" y="1935163"/>
            <a:chExt cx="8164620" cy="48006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8232714" y="2119829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232714" y="2468930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81300" y="3361697"/>
              <a:ext cx="1866900" cy="990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3721431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Isoform 1 </a:t>
              </a:r>
              <a:r>
                <a:rPr lang="en-US" dirty="0">
                  <a:solidFill>
                    <a:srgbClr val="C00000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*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81300" y="4384196"/>
              <a:ext cx="1866900" cy="990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6800" y="4743930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Isoform 3 </a:t>
              </a:r>
              <a:r>
                <a:rPr lang="en-US" dirty="0">
                  <a:solidFill>
                    <a:srgbClr val="C00000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*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89914" y="19351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9914" y="22626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6397209"/>
              <a:ext cx="7500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Difference in gene-level expression is not significant due to variability of isoforms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33E20AF-4AFB-46F7-91AF-BA1F738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vs gene level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298262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91" y="1507836"/>
            <a:ext cx="5889073" cy="144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3" t="1401" r="94" b="58299"/>
          <a:stretch/>
        </p:blipFill>
        <p:spPr bwMode="auto">
          <a:xfrm>
            <a:off x="4160091" y="2879437"/>
            <a:ext cx="3402419" cy="277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8564" y="5710504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Isoforms 1 – 4                             Gene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t="1401" r="52566" b="58299"/>
          <a:stretch/>
        </p:blipFill>
        <p:spPr bwMode="auto">
          <a:xfrm>
            <a:off x="7135844" y="2879437"/>
            <a:ext cx="2913320" cy="277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657766" y="1736437"/>
            <a:ext cx="8164619" cy="5046821"/>
            <a:chOff x="838201" y="1935163"/>
            <a:chExt cx="8164619" cy="504682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8232714" y="2119829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38201" y="3796854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Isoform 2 </a:t>
              </a:r>
              <a:r>
                <a:rPr lang="en-US" dirty="0">
                  <a:solidFill>
                    <a:srgbClr val="C00000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*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89914" y="19351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1" y="6397209"/>
              <a:ext cx="7851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Difference in gene-level expression is significant, which is largely due to a great increase in the expression of isoform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93534" y="3001963"/>
              <a:ext cx="1143000" cy="1447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927BC8FB-654A-4BCD-822B-659B998E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 vs gene level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8769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328728" y="1820447"/>
            <a:ext cx="223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Difference in gene-level expression is significant, which is largely due to a great increase in the expression of isoform 2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58" y="1028778"/>
            <a:ext cx="7397570" cy="47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4CA4C9-D0ED-4ED4-AE48-B017F937D0C0}"/>
              </a:ext>
            </a:extLst>
          </p:cNvPr>
          <p:cNvSpPr/>
          <p:nvPr/>
        </p:nvSpPr>
        <p:spPr>
          <a:xfrm>
            <a:off x="5855855" y="591127"/>
            <a:ext cx="424872" cy="5615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7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6B8CBC-C389-4FBB-BD8F-A09963ED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DEG identification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BF3E-6BAE-4772-AD3D-C30E7E183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96" y="1905000"/>
            <a:ext cx="6580724" cy="478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A6316-2E64-410E-B71D-58F56A5727DC}"/>
              </a:ext>
            </a:extLst>
          </p:cNvPr>
          <p:cNvSpPr txBox="1"/>
          <p:nvPr/>
        </p:nvSpPr>
        <p:spPr>
          <a:xfrm>
            <a:off x="8063345" y="1905000"/>
            <a:ext cx="3632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and precision of algorithms across combinations of sample size and effect size. </a:t>
            </a:r>
          </a:p>
          <a:p>
            <a:endParaRPr lang="en-US" dirty="0"/>
          </a:p>
          <a:p>
            <a:r>
              <a:rPr lang="en-US" dirty="0"/>
              <a:t>DESeq2 and </a:t>
            </a:r>
            <a:r>
              <a:rPr lang="en-US" dirty="0" err="1"/>
              <a:t>edgeR</a:t>
            </a:r>
            <a:r>
              <a:rPr lang="en-US" dirty="0"/>
              <a:t> often had the highest sensitivity of those algorithms that controlled the FDR, i.e., those algorithms which fall on or to the left of the vertical black line. </a:t>
            </a:r>
          </a:p>
          <a:p>
            <a:endParaRPr lang="en-US" dirty="0"/>
          </a:p>
          <a:p>
            <a:r>
              <a:rPr lang="en-US" i="1" dirty="0"/>
              <a:t>m: total sample size; split into two even-sized groups for comparison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25410F-A155-4187-B6C8-BE78515E4FB5}"/>
              </a:ext>
            </a:extLst>
          </p:cNvPr>
          <p:cNvSpPr/>
          <p:nvPr/>
        </p:nvSpPr>
        <p:spPr>
          <a:xfrm>
            <a:off x="6631709" y="3528291"/>
            <a:ext cx="1052946" cy="2401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14C36-7FD6-481D-AF8B-ED10BFF684E8}"/>
              </a:ext>
            </a:extLst>
          </p:cNvPr>
          <p:cNvSpPr/>
          <p:nvPr/>
        </p:nvSpPr>
        <p:spPr>
          <a:xfrm>
            <a:off x="6631709" y="4511963"/>
            <a:ext cx="1052946" cy="2401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9A9-8029-4C4E-9366-DAC7C814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8618"/>
            <a:ext cx="8911687" cy="1646382"/>
          </a:xfrm>
        </p:spPr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DC92-5F51-4955-B818-12D9862A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37" y="812800"/>
            <a:ext cx="6324063" cy="5098422"/>
          </a:xfrm>
        </p:spPr>
        <p:txBody>
          <a:bodyPr/>
          <a:lstStyle/>
          <a:p>
            <a:r>
              <a:rPr lang="en-US" dirty="0"/>
              <a:t>Count matrix data</a:t>
            </a:r>
          </a:p>
          <a:p>
            <a:r>
              <a:rPr lang="en-US" dirty="0"/>
              <a:t>Assume data follow negative binomial distribution (sometimes also called a gamma-Poisson distribution) with mean (μ) and dispersion (α) parameters</a:t>
            </a:r>
          </a:p>
          <a:p>
            <a:r>
              <a:rPr lang="en-US" dirty="0"/>
              <a:t>Within-group variability, i.e., the variability between replicates, is modeled by the dispersion parameter alpha, which describes the </a:t>
            </a:r>
            <a:r>
              <a:rPr lang="en-US" i="1" dirty="0"/>
              <a:t>variance</a:t>
            </a:r>
            <a:r>
              <a:rPr lang="en-US" dirty="0"/>
              <a:t> of counts</a:t>
            </a:r>
          </a:p>
          <a:p>
            <a:r>
              <a:rPr lang="en-US" dirty="0"/>
              <a:t>Empirical Bayes shrinkage for dispersion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C78E1-1D0F-4F8D-ABDD-6C6F68572F4E}"/>
              </a:ext>
            </a:extLst>
          </p:cNvPr>
          <p:cNvSpPr txBox="1"/>
          <p:nvPr/>
        </p:nvSpPr>
        <p:spPr>
          <a:xfrm>
            <a:off x="9599075" y="78967"/>
            <a:ext cx="268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Love et al., Genome Biology 2014</a:t>
            </a:r>
          </a:p>
        </p:txBody>
      </p:sp>
      <p:pic>
        <p:nvPicPr>
          <p:cNvPr id="3074" name="Picture 2" descr="An external file that holds a picture, illustration, etc.&#10;Object name is 13059_2014_550_Fig1_HTML.jpg">
            <a:extLst>
              <a:ext uri="{FF2B5EF4-FFF2-40B4-BE49-F238E27FC236}">
                <a16:creationId xmlns:a16="http://schemas.microsoft.com/office/drawing/2014/main" id="{399FC239-C7E0-4A0E-A72C-F1561BA3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022411"/>
            <a:ext cx="5410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B05C5-1363-49B1-A410-307B7ACA1E62}"/>
              </a:ext>
            </a:extLst>
          </p:cNvPr>
          <p:cNvSpPr txBox="1"/>
          <p:nvPr/>
        </p:nvSpPr>
        <p:spPr>
          <a:xfrm>
            <a:off x="1306912" y="4411992"/>
            <a:ext cx="12822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MAP, maximum a posteriori; MLE, maximum-likelihood estimate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0462F-BFC5-4BEC-B552-D70B7544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05" y="1241109"/>
            <a:ext cx="3786595" cy="2667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6029C-EC7B-4767-8374-DB9599AA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405" y="3990413"/>
            <a:ext cx="3786595" cy="2741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3B13D-9390-4B3B-BADD-AE4F1ED9BF63}"/>
              </a:ext>
            </a:extLst>
          </p:cNvPr>
          <p:cNvSpPr txBox="1"/>
          <p:nvPr/>
        </p:nvSpPr>
        <p:spPr>
          <a:xfrm>
            <a:off x="11049198" y="139215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Before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1F965-E32F-4335-817F-FC2C4DF44501}"/>
              </a:ext>
            </a:extLst>
          </p:cNvPr>
          <p:cNvSpPr txBox="1"/>
          <p:nvPr/>
        </p:nvSpPr>
        <p:spPr>
          <a:xfrm>
            <a:off x="11100718" y="40340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985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476146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Part I (11/18/2017)</a:t>
            </a:r>
          </a:p>
          <a:p>
            <a:pPr lvl="1"/>
            <a:r>
              <a:rPr lang="en-US" sz="2000" dirty="0"/>
              <a:t>Introduction to RNAseq technology and clinical applications</a:t>
            </a:r>
          </a:p>
          <a:p>
            <a:pPr lvl="1"/>
            <a:r>
              <a:rPr lang="en-US" sz="2000" dirty="0"/>
              <a:t>Hands on: From raw data to gene expression quantification</a:t>
            </a:r>
          </a:p>
          <a:p>
            <a:endParaRPr lang="en-US" sz="2200" dirty="0"/>
          </a:p>
          <a:p>
            <a:r>
              <a:rPr lang="en-US" sz="2200" dirty="0"/>
              <a:t>Part II (11/25/2017)</a:t>
            </a:r>
          </a:p>
          <a:p>
            <a:pPr lvl="1"/>
            <a:r>
              <a:rPr lang="en-US" sz="2000" dirty="0"/>
              <a:t>Differential gene expression analysis and data visualization </a:t>
            </a:r>
          </a:p>
          <a:p>
            <a:pPr lvl="1"/>
            <a:r>
              <a:rPr lang="en-US" sz="2000" dirty="0"/>
              <a:t>Hands on: Identification of genes and pathways significantly changed under condition</a:t>
            </a:r>
          </a:p>
          <a:p>
            <a:pPr lvl="1"/>
            <a:r>
              <a:rPr lang="en-US" sz="2000" b="1" i="1" dirty="0"/>
              <a:t>Homework assignment </a:t>
            </a:r>
          </a:p>
          <a:p>
            <a:pPr lvl="1"/>
            <a:r>
              <a:rPr lang="en-US" sz="2000" b="1" i="1" dirty="0"/>
              <a:t>Thanksgiving week – </a:t>
            </a:r>
            <a:r>
              <a:rPr lang="en-US" sz="2000" b="1" i="1" dirty="0" err="1"/>
              <a:t>Gleacher</a:t>
            </a:r>
            <a:r>
              <a:rPr lang="en-US" sz="2000" b="1" i="1" dirty="0"/>
              <a:t> center physically closed. Class will be on WebEx.</a:t>
            </a:r>
          </a:p>
          <a:p>
            <a:pPr lvl="1"/>
            <a:endParaRPr lang="en-US" sz="1800" dirty="0"/>
          </a:p>
          <a:p>
            <a:r>
              <a:rPr lang="en-US" sz="2200" dirty="0"/>
              <a:t>Part III (12/02/2017)</a:t>
            </a:r>
          </a:p>
          <a:p>
            <a:pPr lvl="1"/>
            <a:r>
              <a:rPr lang="en-US" sz="2000" dirty="0"/>
              <a:t>How to associate gene expression data with clinical outcome</a:t>
            </a:r>
          </a:p>
          <a:p>
            <a:pPr lvl="1"/>
            <a:r>
              <a:rPr lang="en-US" sz="2000" dirty="0"/>
              <a:t>Hands on: Use gene expression data to discover tumor subtypes and survival analysis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4471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6798-49A1-4A51-BF69-882EB76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03200"/>
            <a:ext cx="8911687" cy="849745"/>
          </a:xfrm>
        </p:spPr>
        <p:txBody>
          <a:bodyPr/>
          <a:lstStyle/>
          <a:p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(</a:t>
            </a:r>
            <a:r>
              <a:rPr lang="en-US" i="1" dirty="0"/>
              <a:t>weighted</a:t>
            </a:r>
            <a:r>
              <a:rPr lang="en-US" dirty="0"/>
              <a:t>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77A0-FC70-4331-A671-BCA85C7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72" y="1341647"/>
            <a:ext cx="4911027" cy="4569575"/>
          </a:xfrm>
        </p:spPr>
        <p:txBody>
          <a:bodyPr>
            <a:normAutofit/>
          </a:bodyPr>
          <a:lstStyle/>
          <a:p>
            <a:r>
              <a:rPr lang="en-US" sz="1600" dirty="0"/>
              <a:t>To model the mean-variance relationship than to specify the exact probabilistic distribution of the counts (e.g. NB or Poisson)</a:t>
            </a:r>
          </a:p>
          <a:p>
            <a:r>
              <a:rPr lang="en-US" sz="1600" dirty="0"/>
              <a:t>Provide accurate Type I (alpha) and Type II error (beta) control compared to other methods, especially when sample size is small</a:t>
            </a:r>
          </a:p>
          <a:p>
            <a:r>
              <a:rPr lang="en-US" sz="1600" i="1" dirty="0" err="1"/>
              <a:t>Voom</a:t>
            </a:r>
            <a:r>
              <a:rPr lang="en-US" sz="1600" i="1" dirty="0"/>
              <a:t> with sample quality weights</a:t>
            </a:r>
          </a:p>
        </p:txBody>
      </p:sp>
      <p:pic>
        <p:nvPicPr>
          <p:cNvPr id="2050" name="Picture 2" descr="An external file that holds a picture, illustration, etc.&#10;Object name is gb-2014-15-2-r29-1.jpg">
            <a:extLst>
              <a:ext uri="{FF2B5EF4-FFF2-40B4-BE49-F238E27FC236}">
                <a16:creationId xmlns:a16="http://schemas.microsoft.com/office/drawing/2014/main" id="{7A849612-1BDF-4F8D-AF6F-88165D23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8" y="3949176"/>
            <a:ext cx="4294909" cy="29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external file that holds a picture, illustration, etc.&#10;Object name is gb-2014-15-2-r29-3.jpg">
            <a:extLst>
              <a:ext uri="{FF2B5EF4-FFF2-40B4-BE49-F238E27FC236}">
                <a16:creationId xmlns:a16="http://schemas.microsoft.com/office/drawing/2014/main" id="{CCF8C414-5B5B-4B7D-B52E-B0EF5144B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809" y="1507901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external file that holds a picture, illustration, etc.&#10;Object name is gb-2014-15-2-r29-4.jpg">
            <a:extLst>
              <a:ext uri="{FF2B5EF4-FFF2-40B4-BE49-F238E27FC236}">
                <a16:creationId xmlns:a16="http://schemas.microsoft.com/office/drawing/2014/main" id="{AB2A7686-6DFE-4D47-856C-7D2390E1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809" y="4236720"/>
            <a:ext cx="457200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53EAD-D56F-4F7A-82DA-A12F2076D4C0}"/>
              </a:ext>
            </a:extLst>
          </p:cNvPr>
          <p:cNvSpPr txBox="1"/>
          <p:nvPr/>
        </p:nvSpPr>
        <p:spPr>
          <a:xfrm>
            <a:off x="6684406" y="3941278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Power to detect true differential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A9DC5-F6AA-46C2-9C11-C82196A761E1}"/>
              </a:ext>
            </a:extLst>
          </p:cNvPr>
          <p:cNvSpPr txBox="1"/>
          <p:nvPr/>
        </p:nvSpPr>
        <p:spPr>
          <a:xfrm>
            <a:off x="5850811" y="1136133"/>
            <a:ext cx="625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Type I error rates in the absence of true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7283A-8C63-4928-8ED9-D0D27878440B}"/>
              </a:ext>
            </a:extLst>
          </p:cNvPr>
          <p:cNvSpPr txBox="1"/>
          <p:nvPr/>
        </p:nvSpPr>
        <p:spPr>
          <a:xfrm>
            <a:off x="1295973" y="3702354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Law et al., Genome Biology 2014</a:t>
            </a:r>
          </a:p>
        </p:txBody>
      </p:sp>
    </p:spTree>
    <p:extLst>
      <p:ext uri="{BB962C8B-B14F-4D97-AF65-F5344CB8AC3E}">
        <p14:creationId xmlns:p14="http://schemas.microsoft.com/office/powerpoint/2010/main" val="370896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4CD7A9-D356-4B46-B2A6-5E6B4E16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databases!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79DD3-5485-4ED0-9985-B4A1EAEC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annotation database: GENCODE</a:t>
            </a:r>
          </a:p>
          <a:p>
            <a:pPr lvl="1"/>
            <a:r>
              <a:rPr lang="en-US" dirty="0">
                <a:hlinkClick r:id="rId2"/>
              </a:rPr>
              <a:t>https://www.gencodegenes.org/</a:t>
            </a:r>
            <a:endParaRPr lang="en-US" dirty="0"/>
          </a:p>
          <a:p>
            <a:r>
              <a:rPr lang="en-US" dirty="0"/>
              <a:t>Gene Ontology (GO) database: Gene Ontology Consortium</a:t>
            </a:r>
          </a:p>
          <a:p>
            <a:pPr lvl="1"/>
            <a:r>
              <a:rPr lang="en-US" dirty="0">
                <a:hlinkClick r:id="rId3"/>
              </a:rPr>
              <a:t>http://www.geneontology.org/</a:t>
            </a:r>
            <a:r>
              <a:rPr lang="en-US" dirty="0"/>
              <a:t> </a:t>
            </a:r>
          </a:p>
          <a:p>
            <a:r>
              <a:rPr lang="en-US" dirty="0"/>
              <a:t>Pathway database: KEGG</a:t>
            </a:r>
          </a:p>
          <a:p>
            <a:pPr lvl="1"/>
            <a:r>
              <a:rPr lang="en-US" dirty="0">
                <a:hlinkClick r:id="rId4"/>
              </a:rPr>
              <a:t>http://www.genome.jp/kegg/</a:t>
            </a:r>
            <a:endParaRPr lang="en-US" dirty="0"/>
          </a:p>
          <a:p>
            <a:r>
              <a:rPr lang="en-US" dirty="0"/>
              <a:t>Predefined gene sets: </a:t>
            </a:r>
            <a:r>
              <a:rPr lang="en-US" dirty="0" err="1"/>
              <a:t>MSigDB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http://software.broadinstitute.org/gsea/msigdb/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74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1" y="0"/>
            <a:ext cx="803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5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381381"/>
            <a:ext cx="1219047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37" y="0"/>
            <a:ext cx="8832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291840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 descr="http://www.alexanderrybaknews.com/files/2014/03/qu-300x3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r="17929"/>
          <a:stretch/>
        </p:blipFill>
        <p:spPr bwMode="auto">
          <a:xfrm>
            <a:off x="7010401" y="5273750"/>
            <a:ext cx="756959" cy="1279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88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4765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practice START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589212" y="1673171"/>
            <a:ext cx="8402638" cy="1366615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Open your </a:t>
            </a:r>
            <a:r>
              <a:rPr lang="en-US" sz="2400" dirty="0" err="1"/>
              <a:t>handson.Rmd</a:t>
            </a:r>
            <a:r>
              <a:rPr lang="en-US" sz="2400" dirty="0"/>
              <a:t> on the </a:t>
            </a:r>
            <a:r>
              <a:rPr lang="en-US" sz="2400" dirty="0" err="1"/>
              <a:t>Github</a:t>
            </a:r>
            <a:r>
              <a:rPr lang="en-US" sz="2400" dirty="0"/>
              <a:t> or download to local computer</a:t>
            </a:r>
          </a:p>
          <a:p>
            <a:r>
              <a:rPr lang="en-US" sz="2400" b="1" dirty="0">
                <a:hlinkClick r:id="rId2"/>
              </a:rPr>
              <a:t>https://github.com/MScBiomedicalInformatics/MSIB32500/raw/master/lectures/handson8.html</a:t>
            </a:r>
            <a:r>
              <a:rPr lang="en-US" sz="2400" b="1" dirty="0"/>
              <a:t> </a:t>
            </a:r>
          </a:p>
          <a:p>
            <a:r>
              <a:rPr lang="en-US" sz="2400" i="1" dirty="0"/>
              <a:t>Dataset: two groups (PRDM11 KO vs WT, human U2932 cells), 6 samples</a:t>
            </a:r>
          </a:p>
          <a:p>
            <a:r>
              <a:rPr lang="en-US" sz="2400" i="1" dirty="0"/>
              <a:t>Single-end reads, </a:t>
            </a:r>
            <a:r>
              <a:rPr lang="en-US" sz="2400" i="1" dirty="0" err="1"/>
              <a:t>unstranded</a:t>
            </a:r>
            <a:r>
              <a:rPr lang="en-US" sz="2400" i="1" dirty="0"/>
              <a:t> libraries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5547" y="6293156"/>
            <a:ext cx="332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PRDM11 = PR/SET domain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61946"/>
            <a:ext cx="7315200" cy="2579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3836" y="5863219"/>
            <a:ext cx="835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Fog. et al. 2015. Loss of </a:t>
            </a:r>
            <a:r>
              <a:rPr lang="en-US" sz="1400" i="1" dirty="0"/>
              <a:t>PRDM11</a:t>
            </a:r>
            <a:r>
              <a:rPr lang="en-US" sz="1400" dirty="0"/>
              <a:t> promotes MYC-driven lymphomagenesis. Blood 125(8):1272-81</a:t>
            </a:r>
          </a:p>
        </p:txBody>
      </p:sp>
    </p:spTree>
    <p:extLst>
      <p:ext uri="{BB962C8B-B14F-4D97-AF65-F5344CB8AC3E}">
        <p14:creationId xmlns:p14="http://schemas.microsoft.com/office/powerpoint/2010/main" val="181592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://www.actualidadargentina.info/wp-content/uploads/2013/04/Cassette-Rock-Electric-Guitar-Axe-Music-Desktop-HD-Wallpaper-1680x1050-www.greatguitarsound.blogspot.com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1066801"/>
            <a:ext cx="7524750" cy="4705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55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4222"/>
          </a:xfrm>
        </p:spPr>
        <p:txBody>
          <a:bodyPr>
            <a:normAutofit/>
          </a:bodyPr>
          <a:lstStyle/>
          <a:p>
            <a:r>
              <a:rPr lang="en-US" sz="2200" dirty="0"/>
              <a:t>GitHub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hlinkClick r:id="rId2"/>
              </a:rPr>
              <a:t>https://github.com/MScBiomedicalInformatics/MSIB32500</a:t>
            </a:r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This lecture note contains the same contents as the notebook. In addition, the notebook also contains hands-on materials</a:t>
            </a:r>
          </a:p>
          <a:p>
            <a:pPr lvl="1"/>
            <a:r>
              <a:rPr lang="en-US" sz="1800" b="1" dirty="0"/>
              <a:t>lecture9.pdf</a:t>
            </a:r>
          </a:p>
          <a:p>
            <a:pPr lvl="1"/>
            <a:r>
              <a:rPr lang="en-US" sz="1800" b="1" dirty="0"/>
              <a:t>Handson9.Rmd</a:t>
            </a:r>
          </a:p>
          <a:p>
            <a:pPr lvl="1"/>
            <a:endParaRPr lang="en-US" sz="1800" b="1" dirty="0"/>
          </a:p>
          <a:p>
            <a:r>
              <a:rPr lang="en-US" sz="2000" dirty="0" err="1"/>
              <a:t>Rstudio</a:t>
            </a:r>
            <a:r>
              <a:rPr lang="en-US" sz="2000" dirty="0"/>
              <a:t> (or R console) on personal computers (hands on practice)</a:t>
            </a:r>
          </a:p>
        </p:txBody>
      </p:sp>
    </p:spTree>
    <p:extLst>
      <p:ext uri="{BB962C8B-B14F-4D97-AF65-F5344CB8AC3E}">
        <p14:creationId xmlns:p14="http://schemas.microsoft.com/office/powerpoint/2010/main" val="26162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(Recap from last class) </a:t>
            </a:r>
            <a:r>
              <a:rPr lang="en-US" i="1" dirty="0" err="1"/>
              <a:t>Rmarkdown</a:t>
            </a:r>
            <a:r>
              <a:rPr lang="en-US" i="1" dirty="0"/>
              <a:t> HTML fixed; Alignment visualization; Reference databases</a:t>
            </a:r>
          </a:p>
          <a:p>
            <a:r>
              <a:rPr lang="en-US" dirty="0"/>
              <a:t>Detect genes differentially expressed between conditions</a:t>
            </a:r>
          </a:p>
          <a:p>
            <a:r>
              <a:rPr lang="en-US" dirty="0"/>
              <a:t>Identify pathways / network enriched in genes of interest</a:t>
            </a:r>
          </a:p>
          <a:p>
            <a:r>
              <a:rPr lang="en-US" dirty="0"/>
              <a:t>Generate high-quality figures for publication (PCA, heatmap, sample/gene cluster, GO/pathways, etc.)</a:t>
            </a:r>
          </a:p>
          <a:p>
            <a:r>
              <a:rPr lang="en-US" dirty="0"/>
              <a:t>Become familiar with running commands in R /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73" y="766618"/>
            <a:ext cx="7315200" cy="5687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345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RNAseq analysis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good-practice analysis protocol takes 8 major steps.</a:t>
            </a:r>
          </a:p>
          <a:p>
            <a:r>
              <a:rPr lang="en-US" b="1" dirty="0">
                <a:solidFill>
                  <a:schemeClr val="tx1"/>
                </a:solidFill>
              </a:rPr>
              <a:t>01-04</a:t>
            </a:r>
            <a:r>
              <a:rPr lang="en-US" dirty="0">
                <a:solidFill>
                  <a:schemeClr val="tx1"/>
                </a:solidFill>
              </a:rPr>
              <a:t>: From raw sequencing to transcript quantification </a:t>
            </a:r>
          </a:p>
          <a:p>
            <a:r>
              <a:rPr lang="en-US" b="1" dirty="0">
                <a:solidFill>
                  <a:srgbClr val="C00000"/>
                </a:solidFill>
              </a:rPr>
              <a:t>05-08</a:t>
            </a:r>
            <a:r>
              <a:rPr lang="en-US" dirty="0">
                <a:solidFill>
                  <a:srgbClr val="C00000"/>
                </a:solidFill>
              </a:rPr>
              <a:t>: DEG and pathway </a:t>
            </a:r>
            <a:r>
              <a:rPr lang="en-US">
                <a:solidFill>
                  <a:srgbClr val="C00000"/>
                </a:solidFill>
              </a:rPr>
              <a:t>analysis (11/25, </a:t>
            </a:r>
            <a:r>
              <a:rPr lang="en-US" dirty="0">
                <a:solidFill>
                  <a:srgbClr val="C00000"/>
                </a:solidFill>
              </a:rPr>
              <a:t>part II)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3751260"/>
            <a:ext cx="7961747" cy="20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RNAseq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45" y="1755595"/>
            <a:ext cx="9324213" cy="4298141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734179" y="1610240"/>
            <a:ext cx="4793672" cy="47382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7D089-7684-4C46-9ECB-0C138FC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(Integrative Genome Viewer)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43EE1-F8C9-455C-A7F9-14480806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1649745"/>
            <a:ext cx="9264546" cy="5023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0672A-B1DE-4FF5-A926-51BA427B76E9}"/>
              </a:ext>
            </a:extLst>
          </p:cNvPr>
          <p:cNvSpPr txBox="1"/>
          <p:nvPr/>
        </p:nvSpPr>
        <p:spPr>
          <a:xfrm>
            <a:off x="9951935" y="2176350"/>
            <a:ext cx="224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existing genomes, or generate custom genomes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standard file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GTF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more!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7C3F5-15EA-450A-95D8-3EC91A2AC0F0}"/>
              </a:ext>
            </a:extLst>
          </p:cNvPr>
          <p:cNvSpPr txBox="1"/>
          <p:nvPr/>
        </p:nvSpPr>
        <p:spPr>
          <a:xfrm>
            <a:off x="3376439" y="1172548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http://software.broadinstitute.org/software/igv/home</a:t>
            </a:r>
          </a:p>
        </p:txBody>
      </p:sp>
    </p:spTree>
    <p:extLst>
      <p:ext uri="{BB962C8B-B14F-4D97-AF65-F5344CB8AC3E}">
        <p14:creationId xmlns:p14="http://schemas.microsoft.com/office/powerpoint/2010/main" val="84983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4CD7A9-D356-4B46-B2A6-5E6B4E16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databases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79DD3-5485-4ED0-9985-B4A1EAEC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 annotation database: GENCODE</a:t>
            </a:r>
          </a:p>
          <a:p>
            <a:pPr lvl="1"/>
            <a:r>
              <a:rPr lang="en-US" dirty="0">
                <a:hlinkClick r:id="rId2"/>
              </a:rPr>
              <a:t>https://www.gencodegenes.org/</a:t>
            </a:r>
            <a:endParaRPr lang="en-US" dirty="0"/>
          </a:p>
          <a:p>
            <a:r>
              <a:rPr lang="en-US" dirty="0" err="1"/>
              <a:t>Ensembl</a:t>
            </a:r>
            <a:r>
              <a:rPr lang="en-US" dirty="0"/>
              <a:t> database</a:t>
            </a:r>
          </a:p>
          <a:p>
            <a:pPr lvl="1"/>
            <a:r>
              <a:rPr lang="en-US" dirty="0">
                <a:hlinkClick r:id="rId3"/>
              </a:rPr>
              <a:t>https://www.ensembl.org/index.html</a:t>
            </a:r>
            <a:r>
              <a:rPr lang="en-US" dirty="0"/>
              <a:t> </a:t>
            </a:r>
          </a:p>
          <a:p>
            <a:r>
              <a:rPr lang="en-US" dirty="0"/>
              <a:t>UCSC Genome Browser</a:t>
            </a:r>
          </a:p>
          <a:p>
            <a:pPr lvl="1"/>
            <a:r>
              <a:rPr lang="en-US" dirty="0">
                <a:hlinkClick r:id="rId4"/>
              </a:rPr>
              <a:t>https://genome.ucsc.edu/</a:t>
            </a:r>
            <a:endParaRPr lang="en-US" dirty="0"/>
          </a:p>
          <a:p>
            <a:r>
              <a:rPr lang="en-US" dirty="0"/>
              <a:t>NCBI databases</a:t>
            </a:r>
          </a:p>
          <a:p>
            <a:pPr lvl="1"/>
            <a:r>
              <a:rPr lang="en-US" dirty="0">
                <a:hlinkClick r:id="rId5"/>
              </a:rPr>
              <a:t>https://www.ncbi.nlm.nih.gov/guide/genomes-maps/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322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2282</TotalTime>
  <Words>1023</Words>
  <Application>Microsoft Office PowerPoint</Application>
  <PresentationFormat>Widescreen</PresentationFormat>
  <Paragraphs>138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Aharoni</vt:lpstr>
      <vt:lpstr>Agency FB</vt:lpstr>
      <vt:lpstr>Arial</vt:lpstr>
      <vt:lpstr>Arial Black</vt:lpstr>
      <vt:lpstr>Calibri</vt:lpstr>
      <vt:lpstr>Century Gothic</vt:lpstr>
      <vt:lpstr>Times New Roman</vt:lpstr>
      <vt:lpstr>Wingdings 3</vt:lpstr>
      <vt:lpstr>Wisp</vt:lpstr>
      <vt:lpstr>RNAseq Data Analysis and Clinical Applications, Part II</vt:lpstr>
      <vt:lpstr>Outline</vt:lpstr>
      <vt:lpstr>Class materials</vt:lpstr>
      <vt:lpstr>Objective</vt:lpstr>
      <vt:lpstr>PowerPoint Presentation</vt:lpstr>
      <vt:lpstr>How to perform RNAseq analysis</vt:lpstr>
      <vt:lpstr>How to perform RNAseq analysis</vt:lpstr>
      <vt:lpstr>IGV (Integrative Genome Viewer)</vt:lpstr>
      <vt:lpstr>Reference databases </vt:lpstr>
      <vt:lpstr>How to perform RNAseq analysis</vt:lpstr>
      <vt:lpstr>05-08: Identify differentially expressed genes and pathways: DESeq2, clusterProfiler</vt:lpstr>
      <vt:lpstr>DEG detection</vt:lpstr>
      <vt:lpstr>DEG detection</vt:lpstr>
      <vt:lpstr>How to identify an outlier?</vt:lpstr>
      <vt:lpstr>Transcript vs gene level quantification</vt:lpstr>
      <vt:lpstr>Transcript vs gene level quantification</vt:lpstr>
      <vt:lpstr>PowerPoint Presentation</vt:lpstr>
      <vt:lpstr>Comparison of different DEG identification methods</vt:lpstr>
      <vt:lpstr>DESeq2</vt:lpstr>
      <vt:lpstr>Limma voom (weighted algorithm)</vt:lpstr>
      <vt:lpstr>More databases! </vt:lpstr>
      <vt:lpstr>PowerPoint Presentation</vt:lpstr>
      <vt:lpstr>PowerPoint Presentation</vt:lpstr>
      <vt:lpstr>PowerPoint Presentation</vt:lpstr>
      <vt:lpstr>Thank you!</vt:lpstr>
      <vt:lpstr>Hands-on practice 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Large-scale Cancer Genomics Data Using Cloud-based Bioinformatics Approaches (RNAseq)</dc:title>
  <dc:creator>Riyue Bao</dc:creator>
  <cp:lastModifiedBy>Riyue Bao</cp:lastModifiedBy>
  <cp:revision>137</cp:revision>
  <dcterms:created xsi:type="dcterms:W3CDTF">2016-11-13T03:27:53Z</dcterms:created>
  <dcterms:modified xsi:type="dcterms:W3CDTF">2017-11-25T14:58:01Z</dcterms:modified>
</cp:coreProperties>
</file>