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7" r:id="rId2"/>
    <p:sldId id="279" r:id="rId3"/>
    <p:sldId id="310" r:id="rId4"/>
    <p:sldId id="261" r:id="rId5"/>
    <p:sldId id="298" r:id="rId6"/>
    <p:sldId id="299" r:id="rId7"/>
    <p:sldId id="297" r:id="rId8"/>
    <p:sldId id="309" r:id="rId9"/>
    <p:sldId id="308" r:id="rId10"/>
    <p:sldId id="294" r:id="rId11"/>
    <p:sldId id="302" r:id="rId12"/>
    <p:sldId id="296" r:id="rId13"/>
    <p:sldId id="303" r:id="rId14"/>
    <p:sldId id="304" r:id="rId15"/>
    <p:sldId id="306" r:id="rId16"/>
    <p:sldId id="305" r:id="rId17"/>
    <p:sldId id="311" r:id="rId18"/>
    <p:sldId id="295" r:id="rId19"/>
    <p:sldId id="312" r:id="rId20"/>
    <p:sldId id="307" r:id="rId21"/>
    <p:sldId id="300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9B36"/>
    <a:srgbClr val="28A83A"/>
    <a:srgbClr val="C5C921"/>
    <a:srgbClr val="FBF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FD14C2-DAEF-4D2D-9A2A-265CFD17ABB8}" v="59" dt="2025-08-28T15:10:20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3" autoAdjust="0"/>
  </p:normalViewPr>
  <p:slideViewPr>
    <p:cSldViewPr snapToGrid="0">
      <p:cViewPr varScale="1">
        <p:scale>
          <a:sx n="144" d="100"/>
          <a:sy n="144" d="100"/>
        </p:scale>
        <p:origin x="89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Suhail" userId="425b9db2548ee741" providerId="LiveId" clId="{85FD14C2-DAEF-4D2D-9A2A-265CFD17ABB8}"/>
    <pc:docChg chg="undo redo custSel addSld delSld modSld sldOrd">
      <pc:chgData name="Ali Suhail" userId="425b9db2548ee741" providerId="LiveId" clId="{85FD14C2-DAEF-4D2D-9A2A-265CFD17ABB8}" dt="2025-08-28T15:10:22.348" v="2436" actId="20577"/>
      <pc:docMkLst>
        <pc:docMk/>
      </pc:docMkLst>
      <pc:sldChg chg="modSp mod">
        <pc:chgData name="Ali Suhail" userId="425b9db2548ee741" providerId="LiveId" clId="{85FD14C2-DAEF-4D2D-9A2A-265CFD17ABB8}" dt="2025-08-28T15:10:22.348" v="2436" actId="20577"/>
        <pc:sldMkLst>
          <pc:docMk/>
          <pc:sldMk cId="0" sldId="257"/>
        </pc:sldMkLst>
        <pc:spChg chg="mod">
          <ac:chgData name="Ali Suhail" userId="425b9db2548ee741" providerId="LiveId" clId="{85FD14C2-DAEF-4D2D-9A2A-265CFD17ABB8}" dt="2025-08-28T15:10:22.348" v="2436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modSp mod ord">
        <pc:chgData name="Ali Suhail" userId="425b9db2548ee741" providerId="LiveId" clId="{85FD14C2-DAEF-4D2D-9A2A-265CFD17ABB8}" dt="2025-08-18T02:46:14.425" v="1529" actId="20577"/>
        <pc:sldMkLst>
          <pc:docMk/>
          <pc:sldMk cId="0" sldId="261"/>
        </pc:sldMkLst>
        <pc:spChg chg="mod">
          <ac:chgData name="Ali Suhail" userId="425b9db2548ee741" providerId="LiveId" clId="{85FD14C2-DAEF-4D2D-9A2A-265CFD17ABB8}" dt="2025-08-15T06:10:48.237" v="104" actId="14100"/>
          <ac:spMkLst>
            <pc:docMk/>
            <pc:sldMk cId="0" sldId="261"/>
            <ac:spMk id="2" creationId="{00000000-0000-0000-0000-000000000000}"/>
          </ac:spMkLst>
        </pc:spChg>
        <pc:spChg chg="mod">
          <ac:chgData name="Ali Suhail" userId="425b9db2548ee741" providerId="LiveId" clId="{85FD14C2-DAEF-4D2D-9A2A-265CFD17ABB8}" dt="2025-08-18T02:46:14.425" v="1529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Ali Suhail" userId="425b9db2548ee741" providerId="LiveId" clId="{85FD14C2-DAEF-4D2D-9A2A-265CFD17ABB8}" dt="2025-08-18T02:48:34.007" v="1791" actId="27636"/>
        <pc:sldMkLst>
          <pc:docMk/>
          <pc:sldMk cId="2381684282" sldId="279"/>
        </pc:sldMkLst>
        <pc:spChg chg="mod">
          <ac:chgData name="Ali Suhail" userId="425b9db2548ee741" providerId="LiveId" clId="{85FD14C2-DAEF-4D2D-9A2A-265CFD17ABB8}" dt="2025-08-18T02:48:34.007" v="1791" actId="27636"/>
          <ac:spMkLst>
            <pc:docMk/>
            <pc:sldMk cId="2381684282" sldId="279"/>
            <ac:spMk id="3" creationId="{1955A851-9907-3BDF-131D-468419074A29}"/>
          </ac:spMkLst>
        </pc:spChg>
      </pc:sldChg>
      <pc:sldChg chg="del">
        <pc:chgData name="Ali Suhail" userId="425b9db2548ee741" providerId="LiveId" clId="{85FD14C2-DAEF-4D2D-9A2A-265CFD17ABB8}" dt="2025-08-15T05:55:49.063" v="37" actId="47"/>
        <pc:sldMkLst>
          <pc:docMk/>
          <pc:sldMk cId="2461531019" sldId="280"/>
        </pc:sldMkLst>
      </pc:sldChg>
      <pc:sldChg chg="modSp mod">
        <pc:chgData name="Ali Suhail" userId="425b9db2548ee741" providerId="LiveId" clId="{85FD14C2-DAEF-4D2D-9A2A-265CFD17ABB8}" dt="2025-08-25T04:16:28.480" v="2361" actId="20577"/>
        <pc:sldMkLst>
          <pc:docMk/>
          <pc:sldMk cId="1658314820" sldId="295"/>
        </pc:sldMkLst>
        <pc:spChg chg="mod">
          <ac:chgData name="Ali Suhail" userId="425b9db2548ee741" providerId="LiveId" clId="{85FD14C2-DAEF-4D2D-9A2A-265CFD17ABB8}" dt="2025-08-25T04:16:28.480" v="2361" actId="20577"/>
          <ac:spMkLst>
            <pc:docMk/>
            <pc:sldMk cId="1658314820" sldId="295"/>
            <ac:spMk id="3" creationId="{7D88ADD5-EE13-B17E-B6D6-48F44DA9CAC9}"/>
          </ac:spMkLst>
        </pc:spChg>
      </pc:sldChg>
      <pc:sldChg chg="modSp add mod ord">
        <pc:chgData name="Ali Suhail" userId="425b9db2548ee741" providerId="LiveId" clId="{85FD14C2-DAEF-4D2D-9A2A-265CFD17ABB8}" dt="2025-08-18T03:13:31.690" v="2342" actId="20577"/>
        <pc:sldMkLst>
          <pc:docMk/>
          <pc:sldMk cId="3719682602" sldId="296"/>
        </pc:sldMkLst>
        <pc:spChg chg="mod">
          <ac:chgData name="Ali Suhail" userId="425b9db2548ee741" providerId="LiveId" clId="{85FD14C2-DAEF-4D2D-9A2A-265CFD17ABB8}" dt="2025-08-18T03:13:31.690" v="2342" actId="20577"/>
          <ac:spMkLst>
            <pc:docMk/>
            <pc:sldMk cId="3719682602" sldId="296"/>
            <ac:spMk id="2" creationId="{42C52BE8-D389-6C0D-B851-8761F5F124BE}"/>
          </ac:spMkLst>
        </pc:spChg>
      </pc:sldChg>
      <pc:sldChg chg="addSp modSp add mod">
        <pc:chgData name="Ali Suhail" userId="425b9db2548ee741" providerId="LiveId" clId="{85FD14C2-DAEF-4D2D-9A2A-265CFD17ABB8}" dt="2025-08-25T04:31:02.236" v="2390" actId="20577"/>
        <pc:sldMkLst>
          <pc:docMk/>
          <pc:sldMk cId="3629784974" sldId="297"/>
        </pc:sldMkLst>
        <pc:spChg chg="add mod">
          <ac:chgData name="Ali Suhail" userId="425b9db2548ee741" providerId="LiveId" clId="{85FD14C2-DAEF-4D2D-9A2A-265CFD17ABB8}" dt="2025-08-25T04:31:02.236" v="2390" actId="20577"/>
          <ac:spMkLst>
            <pc:docMk/>
            <pc:sldMk cId="3629784974" sldId="297"/>
            <ac:spMk id="2" creationId="{E5528743-EA99-9045-B4A8-DE2AC86D6814}"/>
          </ac:spMkLst>
        </pc:spChg>
        <pc:spChg chg="mod">
          <ac:chgData name="Ali Suhail" userId="425b9db2548ee741" providerId="LiveId" clId="{85FD14C2-DAEF-4D2D-9A2A-265CFD17ABB8}" dt="2025-08-15T05:55:29.605" v="36" actId="20577"/>
          <ac:spMkLst>
            <pc:docMk/>
            <pc:sldMk cId="3629784974" sldId="297"/>
            <ac:spMk id="3" creationId="{2F9860F2-74FE-AA23-EA90-6F5B28A36D21}"/>
          </ac:spMkLst>
        </pc:spChg>
      </pc:sldChg>
      <pc:sldChg chg="add del ord">
        <pc:chgData name="Ali Suhail" userId="425b9db2548ee741" providerId="LiveId" clId="{85FD14C2-DAEF-4D2D-9A2A-265CFD17ABB8}" dt="2025-08-15T06:00:27.380" v="45" actId="47"/>
        <pc:sldMkLst>
          <pc:docMk/>
          <pc:sldMk cId="157786138" sldId="298"/>
        </pc:sldMkLst>
      </pc:sldChg>
      <pc:sldChg chg="addSp modSp add mod ord">
        <pc:chgData name="Ali Suhail" userId="425b9db2548ee741" providerId="LiveId" clId="{85FD14C2-DAEF-4D2D-9A2A-265CFD17ABB8}" dt="2025-08-15T06:40:28.371" v="1335" actId="20577"/>
        <pc:sldMkLst>
          <pc:docMk/>
          <pc:sldMk cId="2017866724" sldId="298"/>
        </pc:sldMkLst>
        <pc:spChg chg="mod">
          <ac:chgData name="Ali Suhail" userId="425b9db2548ee741" providerId="LiveId" clId="{85FD14C2-DAEF-4D2D-9A2A-265CFD17ABB8}" dt="2025-08-15T06:40:28.371" v="1335" actId="20577"/>
          <ac:spMkLst>
            <pc:docMk/>
            <pc:sldMk cId="2017866724" sldId="298"/>
            <ac:spMk id="3" creationId="{45D030E4-063B-611D-7DE9-B4662F88E72A}"/>
          </ac:spMkLst>
        </pc:spChg>
        <pc:picChg chg="add mod">
          <ac:chgData name="Ali Suhail" userId="425b9db2548ee741" providerId="LiveId" clId="{85FD14C2-DAEF-4D2D-9A2A-265CFD17ABB8}" dt="2025-08-15T06:34:11.211" v="683" actId="14100"/>
          <ac:picMkLst>
            <pc:docMk/>
            <pc:sldMk cId="2017866724" sldId="298"/>
            <ac:picMk id="6" creationId="{3121EE61-D30C-1B10-214B-D0083E2D100C}"/>
          </ac:picMkLst>
        </pc:picChg>
      </pc:sldChg>
      <pc:sldChg chg="addSp modSp add mod">
        <pc:chgData name="Ali Suhail" userId="425b9db2548ee741" providerId="LiveId" clId="{85FD14C2-DAEF-4D2D-9A2A-265CFD17ABB8}" dt="2025-08-15T06:40:04.845" v="1331" actId="14100"/>
        <pc:sldMkLst>
          <pc:docMk/>
          <pc:sldMk cId="3653582992" sldId="299"/>
        </pc:sldMkLst>
        <pc:spChg chg="mod">
          <ac:chgData name="Ali Suhail" userId="425b9db2548ee741" providerId="LiveId" clId="{85FD14C2-DAEF-4D2D-9A2A-265CFD17ABB8}" dt="2025-08-15T06:40:04.845" v="1331" actId="14100"/>
          <ac:spMkLst>
            <pc:docMk/>
            <pc:sldMk cId="3653582992" sldId="299"/>
            <ac:spMk id="3" creationId="{36A13CFE-F63D-B94C-F53F-F7DD883932DD}"/>
          </ac:spMkLst>
        </pc:spChg>
      </pc:sldChg>
      <pc:sldChg chg="modSp add mod">
        <pc:chgData name="Ali Suhail" userId="425b9db2548ee741" providerId="LiveId" clId="{85FD14C2-DAEF-4D2D-9A2A-265CFD17ABB8}" dt="2025-08-25T04:30:28.889" v="2386" actId="6549"/>
        <pc:sldMkLst>
          <pc:docMk/>
          <pc:sldMk cId="2221085332" sldId="300"/>
        </pc:sldMkLst>
        <pc:spChg chg="mod">
          <ac:chgData name="Ali Suhail" userId="425b9db2548ee741" providerId="LiveId" clId="{85FD14C2-DAEF-4D2D-9A2A-265CFD17ABB8}" dt="2025-08-15T06:40:51.931" v="1339" actId="14100"/>
          <ac:spMkLst>
            <pc:docMk/>
            <pc:sldMk cId="2221085332" sldId="300"/>
            <ac:spMk id="2" creationId="{FDB5D353-AA06-66B3-6DCF-6AE8D867E3E7}"/>
          </ac:spMkLst>
        </pc:spChg>
        <pc:spChg chg="mod">
          <ac:chgData name="Ali Suhail" userId="425b9db2548ee741" providerId="LiveId" clId="{85FD14C2-DAEF-4D2D-9A2A-265CFD17ABB8}" dt="2025-08-25T04:30:28.889" v="2386" actId="6549"/>
          <ac:spMkLst>
            <pc:docMk/>
            <pc:sldMk cId="2221085332" sldId="300"/>
            <ac:spMk id="3" creationId="{92BC6208-3CF5-377D-DD93-81EA852DA9A3}"/>
          </ac:spMkLst>
        </pc:spChg>
      </pc:sldChg>
      <pc:sldChg chg="new">
        <pc:chgData name="Ali Suhail" userId="425b9db2548ee741" providerId="LiveId" clId="{85FD14C2-DAEF-4D2D-9A2A-265CFD17ABB8}" dt="2025-08-15T06:40:44.744" v="1338" actId="680"/>
        <pc:sldMkLst>
          <pc:docMk/>
          <pc:sldMk cId="88742420" sldId="301"/>
        </pc:sldMkLst>
      </pc:sldChg>
      <pc:sldChg chg="modSp mod">
        <pc:chgData name="Ali Suhail" userId="425b9db2548ee741" providerId="LiveId" clId="{85FD14C2-DAEF-4D2D-9A2A-265CFD17ABB8}" dt="2025-08-18T02:43:35.143" v="1462" actId="20577"/>
        <pc:sldMkLst>
          <pc:docMk/>
          <pc:sldMk cId="2074208732" sldId="305"/>
        </pc:sldMkLst>
        <pc:spChg chg="mod">
          <ac:chgData name="Ali Suhail" userId="425b9db2548ee741" providerId="LiveId" clId="{85FD14C2-DAEF-4D2D-9A2A-265CFD17ABB8}" dt="2025-08-18T02:43:35.143" v="1462" actId="20577"/>
          <ac:spMkLst>
            <pc:docMk/>
            <pc:sldMk cId="2074208732" sldId="305"/>
            <ac:spMk id="14" creationId="{EA02883C-B8D5-A904-B212-01410129DDCA}"/>
          </ac:spMkLst>
        </pc:spChg>
      </pc:sldChg>
      <pc:sldChg chg="modSp mod">
        <pc:chgData name="Ali Suhail" userId="425b9db2548ee741" providerId="LiveId" clId="{85FD14C2-DAEF-4D2D-9A2A-265CFD17ABB8}" dt="2025-08-18T03:00:16.661" v="2334" actId="14100"/>
        <pc:sldMkLst>
          <pc:docMk/>
          <pc:sldMk cId="2963995971" sldId="307"/>
        </pc:sldMkLst>
        <pc:spChg chg="mod">
          <ac:chgData name="Ali Suhail" userId="425b9db2548ee741" providerId="LiveId" clId="{85FD14C2-DAEF-4D2D-9A2A-265CFD17ABB8}" dt="2025-08-18T03:00:14.572" v="2333" actId="14100"/>
          <ac:spMkLst>
            <pc:docMk/>
            <pc:sldMk cId="2963995971" sldId="307"/>
            <ac:spMk id="2" creationId="{8C8C4C86-D4B9-D4F7-E371-03CC508AC5B2}"/>
          </ac:spMkLst>
        </pc:spChg>
        <pc:spChg chg="mod">
          <ac:chgData name="Ali Suhail" userId="425b9db2548ee741" providerId="LiveId" clId="{85FD14C2-DAEF-4D2D-9A2A-265CFD17ABB8}" dt="2025-08-18T03:00:16.661" v="2334" actId="14100"/>
          <ac:spMkLst>
            <pc:docMk/>
            <pc:sldMk cId="2963995971" sldId="307"/>
            <ac:spMk id="3" creationId="{5B7403BE-DBED-55D8-5244-6AE355977BC3}"/>
          </ac:spMkLst>
        </pc:spChg>
      </pc:sldChg>
      <pc:sldChg chg="modSp new mod">
        <pc:chgData name="Ali Suhail" userId="425b9db2548ee741" providerId="LiveId" clId="{85FD14C2-DAEF-4D2D-9A2A-265CFD17ABB8}" dt="2025-08-18T02:58:07.876" v="2213" actId="14100"/>
        <pc:sldMkLst>
          <pc:docMk/>
          <pc:sldMk cId="2079853093" sldId="308"/>
        </pc:sldMkLst>
        <pc:spChg chg="mod">
          <ac:chgData name="Ali Suhail" userId="425b9db2548ee741" providerId="LiveId" clId="{85FD14C2-DAEF-4D2D-9A2A-265CFD17ABB8}" dt="2025-08-18T02:57:06.715" v="2197" actId="14100"/>
          <ac:spMkLst>
            <pc:docMk/>
            <pc:sldMk cId="2079853093" sldId="308"/>
            <ac:spMk id="2" creationId="{1E6BE49B-8215-5999-6764-A5AB11913D5A}"/>
          </ac:spMkLst>
        </pc:spChg>
        <pc:spChg chg="mod">
          <ac:chgData name="Ali Suhail" userId="425b9db2548ee741" providerId="LiveId" clId="{85FD14C2-DAEF-4D2D-9A2A-265CFD17ABB8}" dt="2025-08-18T02:58:07.876" v="2213" actId="14100"/>
          <ac:spMkLst>
            <pc:docMk/>
            <pc:sldMk cId="2079853093" sldId="308"/>
            <ac:spMk id="3" creationId="{6B62E942-F32A-825F-1DC1-FEC0909FBDE4}"/>
          </ac:spMkLst>
        </pc:spChg>
      </pc:sldChg>
      <pc:sldChg chg="delSp modSp new mod">
        <pc:chgData name="Ali Suhail" userId="425b9db2548ee741" providerId="LiveId" clId="{85FD14C2-DAEF-4D2D-9A2A-265CFD17ABB8}" dt="2025-08-18T02:59:24.775" v="2284" actId="20577"/>
        <pc:sldMkLst>
          <pc:docMk/>
          <pc:sldMk cId="522651291" sldId="309"/>
        </pc:sldMkLst>
        <pc:spChg chg="mod">
          <ac:chgData name="Ali Suhail" userId="425b9db2548ee741" providerId="LiveId" clId="{85FD14C2-DAEF-4D2D-9A2A-265CFD17ABB8}" dt="2025-08-18T02:59:24.775" v="2284" actId="20577"/>
          <ac:spMkLst>
            <pc:docMk/>
            <pc:sldMk cId="522651291" sldId="309"/>
            <ac:spMk id="2" creationId="{38C2E06D-C442-8912-7CF3-B16B15537CF9}"/>
          </ac:spMkLst>
        </pc:spChg>
      </pc:sldChg>
      <pc:sldChg chg="modSp add mod">
        <pc:chgData name="Ali Suhail" userId="425b9db2548ee741" providerId="LiveId" clId="{85FD14C2-DAEF-4D2D-9A2A-265CFD17ABB8}" dt="2025-08-18T02:59:17.025" v="2283" actId="20577"/>
        <pc:sldMkLst>
          <pc:docMk/>
          <pc:sldMk cId="2861683200" sldId="310"/>
        </pc:sldMkLst>
        <pc:spChg chg="mod">
          <ac:chgData name="Ali Suhail" userId="425b9db2548ee741" providerId="LiveId" clId="{85FD14C2-DAEF-4D2D-9A2A-265CFD17ABB8}" dt="2025-08-18T02:59:17.025" v="2283" actId="20577"/>
          <ac:spMkLst>
            <pc:docMk/>
            <pc:sldMk cId="2861683200" sldId="310"/>
            <ac:spMk id="2" creationId="{D00C636F-1E09-C668-DC8A-E083090A963E}"/>
          </ac:spMkLst>
        </pc:spChg>
      </pc:sldChg>
      <pc:sldChg chg="modSp add mod">
        <pc:chgData name="Ali Suhail" userId="425b9db2548ee741" providerId="LiveId" clId="{85FD14C2-DAEF-4D2D-9A2A-265CFD17ABB8}" dt="2025-08-18T02:59:48.032" v="2313" actId="20577"/>
        <pc:sldMkLst>
          <pc:docMk/>
          <pc:sldMk cId="1149168141" sldId="311"/>
        </pc:sldMkLst>
        <pc:spChg chg="mod">
          <ac:chgData name="Ali Suhail" userId="425b9db2548ee741" providerId="LiveId" clId="{85FD14C2-DAEF-4D2D-9A2A-265CFD17ABB8}" dt="2025-08-18T02:59:48.032" v="2313" actId="20577"/>
          <ac:spMkLst>
            <pc:docMk/>
            <pc:sldMk cId="1149168141" sldId="311"/>
            <ac:spMk id="2" creationId="{0EC9C6E2-E6DA-A0B1-E60A-0E0C2ABA3AB7}"/>
          </ac:spMkLst>
        </pc:spChg>
      </pc:sldChg>
      <pc:sldChg chg="modSp add mod">
        <pc:chgData name="Ali Suhail" userId="425b9db2548ee741" providerId="LiveId" clId="{85FD14C2-DAEF-4D2D-9A2A-265CFD17ABB8}" dt="2025-08-18T03:00:06.331" v="2332" actId="20577"/>
        <pc:sldMkLst>
          <pc:docMk/>
          <pc:sldMk cId="12380241" sldId="312"/>
        </pc:sldMkLst>
        <pc:spChg chg="mod">
          <ac:chgData name="Ali Suhail" userId="425b9db2548ee741" providerId="LiveId" clId="{85FD14C2-DAEF-4D2D-9A2A-265CFD17ABB8}" dt="2025-08-18T03:00:06.331" v="2332" actId="20577"/>
          <ac:spMkLst>
            <pc:docMk/>
            <pc:sldMk cId="12380241" sldId="312"/>
            <ac:spMk id="2" creationId="{DCFDF1DE-EEA3-4E98-E355-C92C20175B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1AB8B-2150-40B0-A429-0DC62361296A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B0D56-011B-456D-B3A9-2154AB49B13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9C41-EB32-4225-BCA3-42882E910320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6A48-80B8-4B0D-BB54-EB82B750AEBC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AA4A-A897-4C78-B3BA-BADAD056D0FE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4196B-E120-4518-861A-9AA8640278B1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AD0FF-FA21-471A-A1CF-5754611F81B3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44E27-FDE9-407C-9C92-1BBAF1D81A20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B81C4-4FF0-4EF1-841A-11E6574A4906}" type="datetime1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37CC-DC2C-42A8-8BA5-6AA6F5B85A0C}" type="datetime1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3E54-051F-4714-8069-F39F61E67854}" type="datetime1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B1A03-EC3F-492F-91E9-9AA1D744377F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B7DB2-78F3-4CD6-AA57-F1E2F60407FB}" type="datetime1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E7049-C146-4123-B1B0-5ED48ECC200B}" type="datetime1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88CA5-FB5C-4C9F-81AA-71804F63A16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with a white background&#10;&#10;AI-generated content may be incorrect.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86635" cy="1229075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0" y="11385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5862917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y24009@bristol.ac.uk" TargetMode="External"/><Relationship Id="rId2" Type="http://schemas.openxmlformats.org/officeDocument/2006/relationships/hyperlink" Target="https://github.com/MScProjs/MScProject2025-Ali-Suhai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access.2021.3049446" TargetMode="External"/><Relationship Id="rId2" Type="http://schemas.openxmlformats.org/officeDocument/2006/relationships/hyperlink" Target="https://doi.org/10.1016/j.chb.2019.106189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iles.eric.ed.gov/fulltext/EJ864028.pdf" TargetMode="External"/><Relationship Id="rId4" Type="http://schemas.openxmlformats.org/officeDocument/2006/relationships/hyperlink" Target="https://www.bbc.co.uk/news/education-66940041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09" y="983456"/>
            <a:ext cx="10515600" cy="1325563"/>
          </a:xfrm>
        </p:spPr>
        <p:txBody>
          <a:bodyPr/>
          <a:lstStyle/>
          <a:p>
            <a:r>
              <a:rPr lang="en-US" b="1" dirty="0"/>
              <a:t>Data Science Project (EMATM0047)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09" y="20050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Project: Student Dropout Predictor.</a:t>
            </a:r>
          </a:p>
          <a:p>
            <a:pPr marL="0" indent="0">
              <a:buNone/>
            </a:pPr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https://github.com/MScProjs/MScProject2025-Ali-Suhail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Ali Suhail: </a:t>
            </a:r>
            <a:r>
              <a:rPr lang="en-US" dirty="0">
                <a:hlinkClick r:id="rId3"/>
              </a:rPr>
              <a:t>dy24009@bristol.ac.uk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Student ID: 2606649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BD16-A194-3E6A-418D-D88B5E57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970"/>
            <a:ext cx="10515600" cy="457835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Model Macro F1 Scores Across Phases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6EE85-E1BF-6573-8F67-20D70FA3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78F4B6-692A-1063-D5FF-BF93FA01F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1460"/>
            <a:ext cx="10515600" cy="1974849"/>
          </a:xfrm>
        </p:spPr>
        <p:txBody>
          <a:bodyPr>
            <a:normAutofit/>
          </a:bodyPr>
          <a:lstStyle/>
          <a:p>
            <a:r>
              <a:rPr lang="en-US" sz="2000" dirty="0"/>
              <a:t>For Early and Midpoint phases, SVM achieved the best macro F1 scores (65% Early, 67% Midpoint), followed by LR (56–64%). </a:t>
            </a:r>
          </a:p>
          <a:p>
            <a:r>
              <a:rPr lang="en-US" sz="2000" dirty="0"/>
              <a:t>RF ranked third with 48–59%, while MLP had the lowest performance (43–47%).</a:t>
            </a:r>
            <a:endParaRPr lang="en-GB" sz="2000" dirty="0"/>
          </a:p>
        </p:txBody>
      </p:sp>
      <p:graphicFrame>
        <p:nvGraphicFramePr>
          <p:cNvPr id="11" name="Content Placeholder 9">
            <a:extLst>
              <a:ext uri="{FF2B5EF4-FFF2-40B4-BE49-F238E27FC236}">
                <a16:creationId xmlns:a16="http://schemas.microsoft.com/office/drawing/2014/main" id="{04162FD9-46AE-1AD7-799E-60F49519F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9710334"/>
              </p:ext>
            </p:extLst>
          </p:nvPr>
        </p:nvGraphicFramePr>
        <p:xfrm>
          <a:off x="838200" y="1856740"/>
          <a:ext cx="10515600" cy="188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2720">
                  <a:extLst>
                    <a:ext uri="{9D8B030D-6E8A-4147-A177-3AD203B41FA5}">
                      <a16:colId xmlns:a16="http://schemas.microsoft.com/office/drawing/2014/main" val="1921292116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588760132"/>
                    </a:ext>
                  </a:extLst>
                </a:gridCol>
                <a:gridCol w="1874520">
                  <a:extLst>
                    <a:ext uri="{9D8B030D-6E8A-4147-A177-3AD203B41FA5}">
                      <a16:colId xmlns:a16="http://schemas.microsoft.com/office/drawing/2014/main" val="2584963815"/>
                    </a:ext>
                  </a:extLst>
                </a:gridCol>
                <a:gridCol w="1935480">
                  <a:extLst>
                    <a:ext uri="{9D8B030D-6E8A-4147-A177-3AD203B41FA5}">
                      <a16:colId xmlns:a16="http://schemas.microsoft.com/office/drawing/2014/main" val="1860058179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2280133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Midpoint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4978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GB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3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Support Vector Machine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744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Multiplayer Perceptron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753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546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90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47702-88AA-4E0B-714F-8F83935A9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0F2F-511E-5F6C-DD1A-6F1BFAA8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1111885"/>
            <a:ext cx="11430000" cy="831215"/>
          </a:xfrm>
        </p:spPr>
        <p:txBody>
          <a:bodyPr>
            <a:normAutofit/>
          </a:bodyPr>
          <a:lstStyle/>
          <a:p>
            <a:r>
              <a:rPr lang="en-GB" sz="4000" b="1" dirty="0"/>
              <a:t>Model Evaluation Metrics – 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A36CD-3A23-FC5A-DB33-9A39B14A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B141AA-D222-A4A2-2446-4B95B5D3CD2D}"/>
              </a:ext>
            </a:extLst>
          </p:cNvPr>
          <p:cNvSpPr txBox="1"/>
          <p:nvPr/>
        </p:nvSpPr>
        <p:spPr>
          <a:xfrm>
            <a:off x="662940" y="3913304"/>
            <a:ext cx="10866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b="1" dirty="0"/>
              <a:t>Accuracy</a:t>
            </a:r>
            <a:r>
              <a:rPr lang="en-US" sz="2000" dirty="0"/>
              <a:t> in the Early and Midpoint phases ranges between 75–79%.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For the </a:t>
            </a:r>
            <a:r>
              <a:rPr lang="en-US" sz="2000" b="1" dirty="0"/>
              <a:t>non-dropout class</a:t>
            </a:r>
            <a:r>
              <a:rPr lang="en-US" sz="2000" dirty="0"/>
              <a:t>, F1, precision and recall consistently stay above 80%, with precision peaking at 93% by Midpoint, showing that LR is effective at identifying non-dropouts.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In contrast, the </a:t>
            </a:r>
            <a:r>
              <a:rPr lang="en-US" sz="2000" b="1" dirty="0"/>
              <a:t>dropout class </a:t>
            </a:r>
            <a:r>
              <a:rPr lang="en-US" sz="2000" dirty="0"/>
              <a:t>performs much worse: F1 lags at 51–60%, precision remains low at 43–49%, while recall is relatively stronger at 62–76%, but still falls short compared to the non-dropout class.</a:t>
            </a:r>
            <a:endParaRPr lang="en-GB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86C7B2-377A-9CA7-7C2D-01CD97A244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87" b="8771"/>
          <a:stretch>
            <a:fillRect/>
          </a:stretch>
        </p:blipFill>
        <p:spPr>
          <a:xfrm>
            <a:off x="2054147" y="1918649"/>
            <a:ext cx="7097115" cy="174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8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A8978-162E-4654-3547-E481B661C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2BE8-D389-6C0D-B851-8761F5F12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6" y="1111885"/>
            <a:ext cx="11077074" cy="831215"/>
          </a:xfrm>
        </p:spPr>
        <p:txBody>
          <a:bodyPr>
            <a:normAutofit/>
          </a:bodyPr>
          <a:lstStyle/>
          <a:p>
            <a:r>
              <a:rPr lang="en-GB" sz="4000" b="1" dirty="0"/>
              <a:t>Model Evaluation Metrics – SVM (RBF)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7EFB7-88D9-B472-6CE8-8B70AED4A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1830F3-BDDA-560E-E4F0-B10345B6E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56" y="1897498"/>
            <a:ext cx="6935168" cy="1819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981017-27EA-F0A4-41CA-B085EDF09D1F}"/>
              </a:ext>
            </a:extLst>
          </p:cNvPr>
          <p:cNvSpPr txBox="1"/>
          <p:nvPr/>
        </p:nvSpPr>
        <p:spPr>
          <a:xfrm>
            <a:off x="626844" y="3717027"/>
            <a:ext cx="112483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Accuracy in both the Early and Midpoint phases remains at 78%, with no improvement despite the larger amount of student data available at Midpoint.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For </a:t>
            </a:r>
            <a:r>
              <a:rPr lang="en-US" sz="2000" b="1" dirty="0"/>
              <a:t>non-dropout</a:t>
            </a:r>
            <a:r>
              <a:rPr lang="en-US" sz="2000" dirty="0"/>
              <a:t> class, F1, precision, and recall all stay above 84%, indicating that SVM, like LR, is effective at identifying non-dropouts with comparable performance.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dropout class </a:t>
            </a:r>
            <a:r>
              <a:rPr lang="en-US" sz="2000" dirty="0"/>
              <a:t>continues to underperform: F1 falls between 48–57%, precision stays low at 46–48%, and recall ranges from 51–70%. Overall, its performance is slightly weaker than LR on the non-dropout class.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19682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17F79-EB32-EF52-F844-13BB28D50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4D269-416C-C0A5-0DD2-7FC4DC82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1111885"/>
            <a:ext cx="11089105" cy="831215"/>
          </a:xfrm>
        </p:spPr>
        <p:txBody>
          <a:bodyPr>
            <a:normAutofit/>
          </a:bodyPr>
          <a:lstStyle/>
          <a:p>
            <a:r>
              <a:rPr lang="en-GB" sz="4000" b="1" dirty="0"/>
              <a:t>Model Evaluation Metrics – MLP Classifier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4B056-3002-31E0-ED6B-091D51A30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46EF9E-3DAB-3F18-DCF3-645F95007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663" y="1943100"/>
            <a:ext cx="6935168" cy="18766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268658-0ABD-6E21-FF9E-EB53D8498C0D}"/>
              </a:ext>
            </a:extLst>
          </p:cNvPr>
          <p:cNvSpPr txBox="1"/>
          <p:nvPr/>
        </p:nvSpPr>
        <p:spPr>
          <a:xfrm>
            <a:off x="662940" y="3913304"/>
            <a:ext cx="10866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Accuracy in the Early and Midpoint phases falls within 77–80%.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For the </a:t>
            </a:r>
            <a:r>
              <a:rPr lang="en-US" sz="2000" b="1" dirty="0"/>
              <a:t>non-dropout</a:t>
            </a:r>
            <a:r>
              <a:rPr lang="en-US" sz="2000" dirty="0"/>
              <a:t> class, F1, precision, and recall remain consistently above 84%, with MLP performing best at predicting this class compared to other models tested.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However, for the </a:t>
            </a:r>
            <a:r>
              <a:rPr lang="en-US" sz="2000" b="1" dirty="0"/>
              <a:t>dropout class</a:t>
            </a:r>
            <a:r>
              <a:rPr lang="en-US" sz="2000" dirty="0"/>
              <a:t>, MLP performs the worst overall, with F1 between 38–47%, precision at 43–51%, and the lowest recall at 34–43%, showing that it struggles the most in detecting dropouts.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99693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072D4-230C-0823-A920-12C445BCA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138F-4EC8-C519-F7CC-06132624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95" y="1111885"/>
            <a:ext cx="11089105" cy="831215"/>
          </a:xfrm>
        </p:spPr>
        <p:txBody>
          <a:bodyPr>
            <a:normAutofit/>
          </a:bodyPr>
          <a:lstStyle/>
          <a:p>
            <a:r>
              <a:rPr lang="en-GB" sz="4000" b="1" dirty="0"/>
              <a:t>Model Evaluation Metrics – 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57248-3BAC-124A-E4C2-28919DC93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79452-DB9B-9F75-B1D5-DB781F4D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715" y="1879853"/>
            <a:ext cx="6897063" cy="1781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F403C-7C3E-08F5-AF99-1B9B58CA6EBC}"/>
              </a:ext>
            </a:extLst>
          </p:cNvPr>
          <p:cNvSpPr txBox="1"/>
          <p:nvPr/>
        </p:nvSpPr>
        <p:spPr>
          <a:xfrm>
            <a:off x="662940" y="3913304"/>
            <a:ext cx="10866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Accuracy in the Early and Midpoint phases stays around 76–77%.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For the </a:t>
            </a:r>
            <a:r>
              <a:rPr lang="en-US" sz="2000" b="1" dirty="0"/>
              <a:t>non-dropout</a:t>
            </a:r>
            <a:r>
              <a:rPr lang="en-US" sz="2000" dirty="0"/>
              <a:t> class, F1, precision, and recall remain above 80%, though recall drops to 76% in the Midpoint and Late phases.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dirty="0"/>
              <a:t>For the </a:t>
            </a:r>
            <a:r>
              <a:rPr lang="en-US" sz="2000" b="1" dirty="0"/>
              <a:t>dropout</a:t>
            </a:r>
            <a:r>
              <a:rPr lang="en-US" sz="2000" dirty="0"/>
              <a:t> class, RF performs on par with LR, achieving F1 scores of 50–60%, precision of 43–47%, and recall between 60–82%. At Midpoint, RF outperforms LR in recall, scoring 82% compared to LR’s 76%.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9795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EF03D-00E4-13DF-EF1A-E538E1E30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BA41-6DA2-F0C7-5CF3-D785091F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79" y="1111885"/>
            <a:ext cx="11465781" cy="831215"/>
          </a:xfrm>
        </p:spPr>
        <p:txBody>
          <a:bodyPr>
            <a:normAutofit/>
          </a:bodyPr>
          <a:lstStyle/>
          <a:p>
            <a:r>
              <a:rPr lang="en-GB" sz="4000" b="1" dirty="0"/>
              <a:t>Model Evaluation Metrics – Ranking (Dropout class)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821549-0441-641A-E6C1-CBD5B97B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7CEF12-8538-9A49-564D-CB1943C5A48B}"/>
              </a:ext>
            </a:extLst>
          </p:cNvPr>
          <p:cNvSpPr txBox="1"/>
          <p:nvPr/>
        </p:nvSpPr>
        <p:spPr>
          <a:xfrm>
            <a:off x="487680" y="2084504"/>
            <a:ext cx="1086612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Logistic Regression:</a:t>
            </a:r>
            <a:br>
              <a:rPr lang="en-GB" sz="2000" b="1" dirty="0"/>
            </a:br>
            <a:r>
              <a:rPr lang="en-GB" dirty="0"/>
              <a:t>F1: 51-60, Precision: 43-49%, Recall: 62-76%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Random Forest:</a:t>
            </a:r>
            <a:br>
              <a:rPr lang="en-GB" sz="2000" b="1" dirty="0"/>
            </a:br>
            <a:r>
              <a:rPr lang="en-GB" dirty="0"/>
              <a:t>F1: 50-60, Precision: 43-47%, Recall: 60-82%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SVM RBF:</a:t>
            </a:r>
            <a:br>
              <a:rPr lang="en-GB" sz="2000" dirty="0"/>
            </a:br>
            <a:r>
              <a:rPr lang="en-GB" dirty="0"/>
              <a:t>F1: 48-57, Precision: 46-48%, Recall: 51-70%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MLP Classifier:</a:t>
            </a:r>
            <a:br>
              <a:rPr lang="en-GB" sz="2000" b="1" dirty="0"/>
            </a:br>
            <a:r>
              <a:rPr lang="en-GB" dirty="0"/>
              <a:t>F1: 38-47, Precision: 43-51%, Recall: 34-43%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35516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4510C-2000-9A24-FF87-D8DBA9DCD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0513-C936-C2FB-353D-151C9D82B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" y="1111885"/>
            <a:ext cx="11168270" cy="831215"/>
          </a:xfrm>
        </p:spPr>
        <p:txBody>
          <a:bodyPr>
            <a:normAutofit/>
          </a:bodyPr>
          <a:lstStyle/>
          <a:p>
            <a:r>
              <a:rPr lang="en-GB" sz="4000" b="1" dirty="0"/>
              <a:t>Model Evaluation Metrics – SHAP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11688-F416-A8FC-290E-4A56426BA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02883C-B8D5-A904-B212-01410129DDCA}"/>
              </a:ext>
            </a:extLst>
          </p:cNvPr>
          <p:cNvSpPr txBox="1"/>
          <p:nvPr/>
        </p:nvSpPr>
        <p:spPr>
          <a:xfrm>
            <a:off x="487680" y="1943100"/>
            <a:ext cx="108661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SHAP (</a:t>
            </a:r>
            <a:r>
              <a:rPr lang="en-US" sz="2000" dirty="0" err="1"/>
              <a:t>SHapley</a:t>
            </a:r>
            <a:r>
              <a:rPr lang="en-US" sz="2000" dirty="0"/>
              <a:t> Additive </a:t>
            </a:r>
            <a:r>
              <a:rPr lang="en-US" sz="2000" dirty="0" err="1"/>
              <a:t>exPlanations</a:t>
            </a:r>
            <a:r>
              <a:rPr lang="en-US" sz="2000" dirty="0"/>
              <a:t>) analysis was conducted on the Early and Midpoint phases for each model. The top 4 most influential features in each model are </a:t>
            </a:r>
            <a:r>
              <a:rPr lang="en-US" sz="2000" dirty="0" err="1"/>
              <a:t>summarised</a:t>
            </a:r>
            <a:r>
              <a:rPr lang="en-US" sz="2000" dirty="0"/>
              <a:t> as follows: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b="1" dirty="0"/>
              <a:t>Logistic Regression:</a:t>
            </a:r>
            <a:r>
              <a:rPr lang="en-US" sz="2000" dirty="0"/>
              <a:t> Weighted score, fail rate, GGG code module and studied credits.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b="1" dirty="0"/>
              <a:t>SVM RBF</a:t>
            </a:r>
            <a:r>
              <a:rPr lang="en-US" sz="2000" dirty="0"/>
              <a:t>: Fail rate, weighted score, studied credits and date registration.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b="1" dirty="0"/>
              <a:t>MLP Classifier</a:t>
            </a:r>
            <a:r>
              <a:rPr lang="en-US" sz="2000" dirty="0"/>
              <a:t>: Weighted score, late rate, fail rate and days active.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r>
              <a:rPr lang="en-US" sz="2000" b="1" dirty="0"/>
              <a:t>Random Forest:</a:t>
            </a:r>
            <a:r>
              <a:rPr lang="en-US" sz="2000" dirty="0"/>
              <a:t> Weighted score, fail rate, late rate and GGG code module.</a:t>
            </a:r>
          </a:p>
          <a:p>
            <a:pPr marL="230400" indent="-2304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Common across models are the weighted score, fail/late rates, studied credits and days active. Demographic features (age band, gender, disability, etc.) have a low influence in all models.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7420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56E44-2383-8630-ECCE-7750D7A8E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C6E2-E6DA-A0B1-E60A-0E0C2ABA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0969"/>
            <a:ext cx="12192000" cy="4704348"/>
          </a:xfrm>
        </p:spPr>
        <p:txBody>
          <a:bodyPr/>
          <a:lstStyle/>
          <a:p>
            <a:pPr algn="ctr"/>
            <a:r>
              <a:rPr lang="en-GB" b="1" dirty="0"/>
              <a:t>Project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11565-A223-3908-DEAA-E9C42795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68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EE577-B605-B897-045E-6E45FD6C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754"/>
            <a:ext cx="10515600" cy="713105"/>
          </a:xfrm>
        </p:spPr>
        <p:txBody>
          <a:bodyPr>
            <a:normAutofit/>
          </a:bodyPr>
          <a:lstStyle/>
          <a:p>
            <a:r>
              <a:rPr lang="en-GB" sz="4000" b="1" dirty="0"/>
              <a:t>Limitations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ADD5-EE13-B17E-B6D6-48F44DA9C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478"/>
            <a:ext cx="10515600" cy="38517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OULA dataset has significant gaps, lacking key information such as exam data, seminar participation, attendance, financial data (scholarships, bursary support, loans), </a:t>
            </a:r>
            <a:r>
              <a:rPr lang="en-US" dirty="0" err="1"/>
              <a:t>behavioural</a:t>
            </a:r>
            <a:r>
              <a:rPr lang="en-US" dirty="0"/>
              <a:t> records (suspensions), and health-related leaves.</a:t>
            </a:r>
          </a:p>
          <a:p>
            <a:r>
              <a:rPr lang="en-US" dirty="0"/>
              <a:t>The dataset is imbalanced, with an 80–20 non-dropout and dropout ratio, alongside further imbalances across features like module code, presentation, region, age band, and education level.</a:t>
            </a:r>
          </a:p>
          <a:p>
            <a:r>
              <a:rPr lang="en-US" dirty="0"/>
              <a:t>Modelling posed challenges for SVMs and MLPs due to the high computational cost of hyperparameter tuning and SHAP analysis, which restricted the search space and increased processing times.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A0B74-2926-8942-2295-2998C326C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14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577C4-FE0C-AF40-F1CE-E1D96CA7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DF1DE-EEA3-4E98-E355-C92C2017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0969"/>
            <a:ext cx="12192000" cy="4704348"/>
          </a:xfrm>
        </p:spPr>
        <p:txBody>
          <a:bodyPr/>
          <a:lstStyle/>
          <a:p>
            <a:pPr algn="ctr"/>
            <a:r>
              <a:rPr lang="en-GB" b="1" dirty="0"/>
              <a:t>Future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69194-3598-CC6B-3053-FB460130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A851-9907-3BDF-131D-468419074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29" y="1304027"/>
            <a:ext cx="11943271" cy="436790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sz="4000" b="1" dirty="0">
                <a:latin typeface="Aptos Display"/>
              </a:rPr>
              <a:t>Problem</a:t>
            </a:r>
            <a:r>
              <a:rPr lang="en-US" sz="2800" b="1" dirty="0">
                <a:latin typeface="Aptos Display"/>
              </a:rPr>
              <a:t> </a:t>
            </a:r>
            <a:r>
              <a:rPr lang="en-US" sz="4000" b="1" dirty="0">
                <a:latin typeface="Aptos Display"/>
              </a:rPr>
              <a:t>Description</a:t>
            </a:r>
            <a:endParaRPr lang="en-US" sz="4000" b="1" dirty="0"/>
          </a:p>
          <a:p>
            <a:r>
              <a:rPr lang="en-US" dirty="0"/>
              <a:t>The main objective is to predict student dropout in higher education through machine learning (ML), with the aim of enabling early interventions and improving student retention. </a:t>
            </a:r>
          </a:p>
          <a:p>
            <a:r>
              <a:rPr lang="en-US" dirty="0"/>
              <a:t>This will be formulated as a binary classification task, where the model predicts whether a student is likely to dropout or continue (including failures), ideally making this prediction by the midpoint of the module or earlier.</a:t>
            </a:r>
          </a:p>
          <a:p>
            <a:r>
              <a:rPr lang="en-US" dirty="0"/>
              <a:t>Four ML models were chosen for the student dropout prediction task: Logistic Regression (LR), Support Vector Machine (SVM) RBF Kernel, Multilayer Perceptron (MLP) and Random Forest (RF).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A51C8-6D6C-A210-801C-B63827B5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4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977FF-CAA1-16FC-C90E-EF2C9D13E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4C86-D4B9-D4F7-E371-03CC508A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26" y="1214754"/>
            <a:ext cx="11077074" cy="713105"/>
          </a:xfrm>
        </p:spPr>
        <p:txBody>
          <a:bodyPr>
            <a:normAutofit/>
          </a:bodyPr>
          <a:lstStyle/>
          <a:p>
            <a:r>
              <a:rPr lang="en-GB" sz="4000" b="1" dirty="0"/>
              <a:t>Further Work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03BE-DBED-55D8-5244-6AE355977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1935478"/>
            <a:ext cx="11077074" cy="3863743"/>
          </a:xfrm>
        </p:spPr>
        <p:txBody>
          <a:bodyPr>
            <a:normAutofit/>
          </a:bodyPr>
          <a:lstStyle/>
          <a:p>
            <a:r>
              <a:rPr lang="en-US" dirty="0"/>
              <a:t>Broaden coverage by incorporating data from multiple institutions and online learning platforms to strengthen </a:t>
            </a:r>
            <a:r>
              <a:rPr lang="en-US" dirty="0" err="1"/>
              <a:t>generalisability</a:t>
            </a:r>
            <a:r>
              <a:rPr lang="en-US" dirty="0"/>
              <a:t>.</a:t>
            </a:r>
          </a:p>
          <a:p>
            <a:r>
              <a:rPr lang="en-US" dirty="0"/>
              <a:t>For class imbalance, use techniques such as SMOTE </a:t>
            </a:r>
            <a:r>
              <a:rPr lang="en-GB" dirty="0"/>
              <a:t>(synthetic oversampling) </a:t>
            </a:r>
            <a:r>
              <a:rPr lang="en-US" dirty="0"/>
              <a:t>or class-weight adjustments to address imbalances in dropout rates and underrepresented demographic/module categories.</a:t>
            </a:r>
          </a:p>
          <a:p>
            <a:r>
              <a:rPr lang="en-US" dirty="0"/>
              <a:t>Develop an application that leverages the best-performing ML model, refined through further tuning and enhanced OULA data, to predict student outcomes in real-time.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276F5-58CE-EAF8-621D-8E89096A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9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CF10B-D4E6-53BD-81F9-D26F11175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D353-AA06-66B3-6DCF-6AE8D867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37" y="1214754"/>
            <a:ext cx="11149263" cy="713105"/>
          </a:xfrm>
        </p:spPr>
        <p:txBody>
          <a:bodyPr>
            <a:normAutofit/>
          </a:bodyPr>
          <a:lstStyle/>
          <a:p>
            <a:r>
              <a:rPr lang="en-GB" sz="4000" b="1" dirty="0"/>
              <a:t>Reference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C6208-3CF5-377D-DD93-81EA852DA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916" y="1935478"/>
            <a:ext cx="11004884" cy="38156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[1] H. Waheed, S.-U. Hassan, Naif Radi </a:t>
            </a:r>
            <a:r>
              <a:rPr lang="en-GB" dirty="0" err="1"/>
              <a:t>Aljohani</a:t>
            </a:r>
            <a:r>
              <a:rPr lang="en-GB" dirty="0"/>
              <a:t>, J. Hardman, Salem </a:t>
            </a:r>
            <a:r>
              <a:rPr lang="en-GB" dirty="0" err="1"/>
              <a:t>Alelyani</a:t>
            </a:r>
            <a:r>
              <a:rPr lang="en-GB" dirty="0"/>
              <a:t>, and R. Nawaz, “Predicting academic performance of students from VLE big data using deep learning models,” </a:t>
            </a:r>
            <a:r>
              <a:rPr lang="en-GB" i="1" dirty="0"/>
              <a:t>Computers in Human Behavior</a:t>
            </a:r>
            <a:r>
              <a:rPr lang="en-GB" dirty="0"/>
              <a:t>, vol. 104, pp. 106189–106189, Nov. 2019, </a:t>
            </a:r>
            <a:r>
              <a:rPr lang="en-GB" dirty="0" err="1"/>
              <a:t>doi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https://doi.org/10.1016/j.chb.2019.106189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US" dirty="0"/>
              <a:t>[2] M. Adnan </a:t>
            </a:r>
            <a:r>
              <a:rPr lang="en-US" i="1" dirty="0"/>
              <a:t>et al.</a:t>
            </a:r>
            <a:r>
              <a:rPr lang="en-US" dirty="0"/>
              <a:t>, “Predicting at-Risk Students at Different Percentages of Course Length for Early Intervention Using Machine Learning Models,” </a:t>
            </a:r>
            <a:r>
              <a:rPr lang="en-US" i="1" dirty="0"/>
              <a:t>IEEE Access</a:t>
            </a:r>
            <a:r>
              <a:rPr lang="en-US" dirty="0"/>
              <a:t>, vol. 9, pp. 7519–7539, 2021,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https://doi.org/10.1109/access.2021.3049446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 J. Bryson, “University dropout rates reach new high, figures suggest,” </a:t>
            </a:r>
            <a:r>
              <a:rPr lang="en-US" i="1" dirty="0"/>
              <a:t>BBC News</a:t>
            </a:r>
            <a:r>
              <a:rPr lang="en-US" dirty="0"/>
              <a:t>, Sep. 28, 2023. </a:t>
            </a:r>
            <a:r>
              <a:rPr lang="en-US" dirty="0">
                <a:hlinkClick r:id="rId4"/>
              </a:rPr>
              <a:t>https://www.bbc.co.uk/news/education-66940041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[4] G. </a:t>
            </a:r>
            <a:r>
              <a:rPr lang="en-US" dirty="0" err="1"/>
              <a:t>Crosling</a:t>
            </a:r>
            <a:r>
              <a:rPr lang="en-US" dirty="0"/>
              <a:t>, M. Heagney, and L. Thomas, “Improving student retention in higher education: Improving teaching and learning,” Australian Universities’ Review, vol. 51, no. 2, pp. 9–18, 2009. [Online]. Available: </a:t>
            </a:r>
            <a:r>
              <a:rPr lang="en-US" dirty="0">
                <a:hlinkClick r:id="rId5"/>
              </a:rPr>
              <a:t>https://files.</a:t>
            </a:r>
            <a:r>
              <a:rPr lang="en-GB" dirty="0">
                <a:hlinkClick r:id="rId5"/>
              </a:rPr>
              <a:t>eric.ed.gov/</a:t>
            </a:r>
            <a:r>
              <a:rPr lang="en-GB" dirty="0" err="1">
                <a:hlinkClick r:id="rId5"/>
              </a:rPr>
              <a:t>fulltext</a:t>
            </a:r>
            <a:r>
              <a:rPr lang="en-GB" dirty="0">
                <a:hlinkClick r:id="rId5"/>
              </a:rPr>
              <a:t>/EJ864028.pdf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00C1A-082E-24F7-275D-98FF2981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85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2766218"/>
            <a:ext cx="12192001" cy="1325563"/>
          </a:xfrm>
        </p:spPr>
        <p:txBody>
          <a:bodyPr/>
          <a:lstStyle/>
          <a:p>
            <a:pPr algn="ctr"/>
            <a:r>
              <a:rPr lang="en-US" b="1" dirty="0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41C7C-5BBA-7835-FD87-6EE7D18EB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636F-1E09-C668-DC8A-E083090A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0969"/>
            <a:ext cx="12192000" cy="4704348"/>
          </a:xfrm>
        </p:spPr>
        <p:txBody>
          <a:bodyPr/>
          <a:lstStyle/>
          <a:p>
            <a:pPr algn="ctr"/>
            <a:r>
              <a:rPr lang="en-GB" b="1" dirty="0"/>
              <a:t>Methodology &amp;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DCFFE-842C-ECE6-36B7-83DB8A06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8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74289"/>
            <a:ext cx="3525253" cy="762342"/>
          </a:xfrm>
        </p:spPr>
        <p:txBody>
          <a:bodyPr>
            <a:normAutofit/>
          </a:bodyPr>
          <a:lstStyle/>
          <a:p>
            <a:r>
              <a:rPr lang="en-US" sz="4000" b="1" dirty="0"/>
              <a:t>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4465" y="1844040"/>
            <a:ext cx="11847535" cy="3839671"/>
          </a:xfrm>
        </p:spPr>
        <p:txBody>
          <a:bodyPr>
            <a:noAutofit/>
          </a:bodyPr>
          <a:lstStyle/>
          <a:p>
            <a:pPr algn="l"/>
            <a:r>
              <a:rPr lang="en-US" b="1" dirty="0"/>
              <a:t>Dataset Analysis:</a:t>
            </a:r>
            <a:r>
              <a:rPr lang="en-US" dirty="0"/>
              <a:t> Understand the OULA dataset (assessments, VLE, demographics) structure and key features.</a:t>
            </a:r>
          </a:p>
          <a:p>
            <a:pPr algn="l"/>
            <a:r>
              <a:rPr lang="en-US" b="1" dirty="0"/>
              <a:t>Preprocessing &amp; Feature Engineering: </a:t>
            </a:r>
            <a:r>
              <a:rPr lang="en-US" dirty="0"/>
              <a:t>Merge tables into one dataset, segment into four phases (early, midpoint, late and full), clean and prepare data.</a:t>
            </a:r>
          </a:p>
          <a:p>
            <a:pPr algn="l"/>
            <a:r>
              <a:rPr lang="en-US" b="1" dirty="0"/>
              <a:t>Processing: </a:t>
            </a:r>
            <a:r>
              <a:rPr lang="en-US" dirty="0"/>
              <a:t>Handle missing values, remove duplicates, impute data, create train/test splits, scale and encode features.</a:t>
            </a:r>
          </a:p>
          <a:p>
            <a:pPr algn="l"/>
            <a:r>
              <a:rPr lang="en-US" b="1" dirty="0"/>
              <a:t>Exploratory Data Analysis: </a:t>
            </a:r>
            <a:r>
              <a:rPr lang="en-US" dirty="0"/>
              <a:t>Detailed feature insights.</a:t>
            </a:r>
          </a:p>
          <a:p>
            <a:pPr algn="l"/>
            <a:r>
              <a:rPr lang="en-US" b="1" dirty="0"/>
              <a:t>Modelling: </a:t>
            </a:r>
            <a:r>
              <a:rPr lang="en-US" dirty="0" err="1"/>
              <a:t>Initialise</a:t>
            </a:r>
            <a:r>
              <a:rPr lang="en-US" dirty="0"/>
              <a:t>, tune, execute, and evaluate ML models; pipeline setup and hyperparameter tuning.</a:t>
            </a:r>
          </a:p>
          <a:p>
            <a:pPr algn="l"/>
            <a:r>
              <a:rPr lang="en-US" b="1" dirty="0"/>
              <a:t>Results: </a:t>
            </a:r>
            <a:r>
              <a:rPr lang="en-US" dirty="0"/>
              <a:t>Hypothesis testing outcomes and model evaluation.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1232F-2A54-2CA0-D7C4-7D1B1C42C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7DDC-BD52-EF77-DA54-41B955D21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74289"/>
            <a:ext cx="3525253" cy="762342"/>
          </a:xfrm>
        </p:spPr>
        <p:txBody>
          <a:bodyPr>
            <a:normAutofit/>
          </a:bodyPr>
          <a:lstStyle/>
          <a:p>
            <a:r>
              <a:rPr lang="en-US" sz="4000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030E4-063B-611D-7DE9-B4662F88E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66" y="1844040"/>
            <a:ext cx="7307618" cy="4000500"/>
          </a:xfrm>
        </p:spPr>
        <p:txBody>
          <a:bodyPr>
            <a:noAutofit/>
          </a:bodyPr>
          <a:lstStyle/>
          <a:p>
            <a:pPr algn="l"/>
            <a:r>
              <a:rPr lang="en-US" sz="2100" dirty="0"/>
              <a:t>Created 4 aggregated features: weighted score, late rate, fail rate, days active and a combined weight-score metric to simplify time-series data for ML.</a:t>
            </a:r>
          </a:p>
          <a:p>
            <a:pPr algn="l"/>
            <a:r>
              <a:rPr lang="en-US" sz="2100" dirty="0"/>
              <a:t>Temporal segmentation proved to be an effective strategy for enabling earlier interventions. Both [1] and [2] used time-based partitioning successfully, allowing predictions at different points in a module's progression. This makes it possible for institutions to provide timely support before students fall too far behind.</a:t>
            </a:r>
          </a:p>
          <a:p>
            <a:pPr algn="l"/>
            <a:r>
              <a:rPr lang="en-US" sz="2100" dirty="0"/>
              <a:t>Unlike prior studies focusing on pass/fail, this work targets continue/dropout classification for a new perspective.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E57C6-50B1-3F1E-2EFC-6164F602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graph of a bar&#10;&#10;AI-generated content may be incorrect.">
            <a:extLst>
              <a:ext uri="{FF2B5EF4-FFF2-40B4-BE49-F238E27FC236}">
                <a16:creationId xmlns:a16="http://schemas.microsoft.com/office/drawing/2014/main" id="{3121EE61-D30C-1B10-214B-D0083E2D10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69" y="1174289"/>
            <a:ext cx="5117432" cy="4810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6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8F657-405E-7052-048D-3A7B410FE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9237-0591-A4A6-CF34-DD324A74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74289"/>
            <a:ext cx="3525253" cy="762342"/>
          </a:xfrm>
        </p:spPr>
        <p:txBody>
          <a:bodyPr>
            <a:normAutofit/>
          </a:bodyPr>
          <a:lstStyle/>
          <a:p>
            <a:r>
              <a:rPr lang="en-US" sz="4000" b="1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13CFE-F63D-B94C-F53F-F7DD88393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465" y="1936630"/>
            <a:ext cx="11847535" cy="3907909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Dataset has a </a:t>
            </a:r>
            <a:r>
              <a:rPr lang="en-US" sz="2600" b="1" dirty="0"/>
              <a:t>20/80</a:t>
            </a:r>
            <a:r>
              <a:rPr lang="en-US" sz="2600" dirty="0"/>
              <a:t> dropout to non-dropout ratio, so class weights were set to 'balanced' to improve minority class detection.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 err="1"/>
              <a:t>GridSearch</a:t>
            </a:r>
            <a:r>
              <a:rPr lang="en-US" sz="2600" dirty="0"/>
              <a:t> with 5-fold cross-validation was used for hyperparameter tuning to ensure stable and accurate results.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600" dirty="0"/>
              <a:t>F1 macro was the main evaluation metric due to its emphasis on minority classes, with additional analysis on accuracy, F1, precision, and recall per class, focusing on dropout precision and recall.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553F7-A42A-19D4-9E27-B838BC4F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8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8FC60-2693-8B93-CCAB-C5AE44D80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60F2-74FE-AA23-EA90-6F5B28A3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729" y="1304027"/>
            <a:ext cx="11943271" cy="3965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Aptos Display"/>
              </a:rPr>
              <a:t>Motivation</a:t>
            </a:r>
            <a:endParaRPr lang="en-US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0221-9E09-8140-119B-4B719545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7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5528743-EA99-9045-B4A8-DE2AC86D6814}"/>
              </a:ext>
            </a:extLst>
          </p:cNvPr>
          <p:cNvSpPr txBox="1">
            <a:spLocks/>
          </p:cNvSpPr>
          <p:nvPr/>
        </p:nvSpPr>
        <p:spPr>
          <a:xfrm>
            <a:off x="248729" y="1902542"/>
            <a:ext cx="11943271" cy="39105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Student dropout is a major concern in higher education, affecting both students’ academic progress and institutional stability [4]. </a:t>
            </a:r>
          </a:p>
          <a:p>
            <a:r>
              <a:rPr lang="en-US" dirty="0"/>
              <a:t>In the UK, data from the Student Loans Company shows that students who took loans but did not complete their degrees rose from 32,491 in 2018–19 to 41,630 in 2022–23, a 28% increase [3]. </a:t>
            </a:r>
          </a:p>
          <a:p>
            <a:r>
              <a:rPr lang="en-US" dirty="0"/>
              <a:t>Factors such as mental health challenges, financial strain, academic pressure, social isolation, and limited institutional support contribute to early withdrawal [3], highlighting the need for systems that identify vulnerable students and provide </a:t>
            </a:r>
            <a:r>
              <a:rPr lang="en-US" dirty="0" err="1"/>
              <a:t>personalised</a:t>
            </a:r>
            <a:r>
              <a:rPr lang="en-US" dirty="0"/>
              <a:t> support.</a:t>
            </a:r>
          </a:p>
          <a:p>
            <a:r>
              <a:rPr lang="en-US" dirty="0"/>
              <a:t>Early identification of at-risk students enables timely, targeted interventions to improve retention and success.</a:t>
            </a:r>
          </a:p>
        </p:txBody>
      </p:sp>
    </p:spTree>
    <p:extLst>
      <p:ext uri="{BB962C8B-B14F-4D97-AF65-F5344CB8AC3E}">
        <p14:creationId xmlns:p14="http://schemas.microsoft.com/office/powerpoint/2010/main" val="362978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E06D-C442-8912-7CF3-B16B15537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0969"/>
            <a:ext cx="12192000" cy="4704348"/>
          </a:xfrm>
        </p:spPr>
        <p:txBody>
          <a:bodyPr/>
          <a:lstStyle/>
          <a:p>
            <a:pPr algn="ctr"/>
            <a:r>
              <a:rPr lang="en-GB" b="1" dirty="0"/>
              <a:t>Results &amp;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ECBF6-D809-64C7-EB46-9C6F7158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51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E49B-8215-5999-6764-A5AB1191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53" y="1108972"/>
            <a:ext cx="11028947" cy="716653"/>
          </a:xfrm>
        </p:spPr>
        <p:txBody>
          <a:bodyPr/>
          <a:lstStyle/>
          <a:p>
            <a:r>
              <a:rPr lang="en-GB" b="1" dirty="0"/>
              <a:t>Hypothesis Tests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2E942-F32A-825F-1DC1-FEC0909F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853" y="1732547"/>
            <a:ext cx="11742821" cy="44444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Four hypothesis tests were carried out on the OULA dataset, with the key descriptions and findings outlined below</a:t>
            </a:r>
            <a:r>
              <a:rPr lang="en-GB" dirty="0"/>
              <a:t>:</a:t>
            </a:r>
          </a:p>
          <a:p>
            <a:r>
              <a:rPr lang="en-GB" b="1" dirty="0"/>
              <a:t>Engagement:</a:t>
            </a:r>
            <a:r>
              <a:rPr lang="en-GB" dirty="0"/>
              <a:t> Very small p-value (~8.82 × 10⁻¹⁴⁰) confirms low early engagement is strongly linked to higher dropout risk.</a:t>
            </a:r>
          </a:p>
          <a:p>
            <a:r>
              <a:rPr lang="en-GB" b="1" dirty="0"/>
              <a:t>Assessment Performance:</a:t>
            </a:r>
            <a:r>
              <a:rPr lang="en-GB" dirty="0"/>
              <a:t> Mann–Whitney U test (U = 22,891,409, p &lt; 0.001) shows dropouts score significantly lower, supporting the link between weak early performance and dropout.</a:t>
            </a:r>
          </a:p>
          <a:p>
            <a:r>
              <a:rPr lang="en-GB" b="1" dirty="0"/>
              <a:t>Demographics:</a:t>
            </a:r>
            <a:r>
              <a:rPr lang="en-GB" dirty="0"/>
              <a:t> Chi-Square tests found dropout differences by education, region, IMD band, and disability, but not age.</a:t>
            </a:r>
          </a:p>
          <a:p>
            <a:r>
              <a:rPr lang="en-GB" b="1" dirty="0"/>
              <a:t>Re-enrolment:</a:t>
            </a:r>
            <a:r>
              <a:rPr lang="en-GB" dirty="0"/>
              <a:t> Mann–Whitney U test (U = 40,818,054, p = 1.10 × 10⁻⁷) shows multiple previous attempts increase dropout risk.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15A4F-2098-04EB-D226-704B32F6F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88CA5-FB5C-4C9F-81AA-71804F63A1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5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5660</TotalTime>
  <Words>1811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Data Science Project (EMATM0047)</vt:lpstr>
      <vt:lpstr>PowerPoint Presentation</vt:lpstr>
      <vt:lpstr>Methodology &amp; Motivation</vt:lpstr>
      <vt:lpstr>Methodology</vt:lpstr>
      <vt:lpstr>Methodology</vt:lpstr>
      <vt:lpstr>Methodology</vt:lpstr>
      <vt:lpstr>PowerPoint Presentation</vt:lpstr>
      <vt:lpstr>Results &amp; Findings</vt:lpstr>
      <vt:lpstr>Hypothesis Tests and Results</vt:lpstr>
      <vt:lpstr>Model Macro F1 Scores Across Phases</vt:lpstr>
      <vt:lpstr>Model Evaluation Metrics – Logistic Regression</vt:lpstr>
      <vt:lpstr>Model Evaluation Metrics – SVM (RBF)</vt:lpstr>
      <vt:lpstr>Model Evaluation Metrics – MLP Classifier</vt:lpstr>
      <vt:lpstr>Model Evaluation Metrics – Random Forest</vt:lpstr>
      <vt:lpstr>Model Evaluation Metrics – Ranking (Dropout class) </vt:lpstr>
      <vt:lpstr>Model Evaluation Metrics – SHAP</vt:lpstr>
      <vt:lpstr>Project Limitations</vt:lpstr>
      <vt:lpstr>Limitations</vt:lpstr>
      <vt:lpstr>Future Works</vt:lpstr>
      <vt:lpstr>Further Work</vt:lpstr>
      <vt:lpstr>Reference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Mini-Project (EMATM0050)</dc:title>
  <dc:creator>Ali Suhail</dc:creator>
  <cp:lastModifiedBy>Ali Suhail</cp:lastModifiedBy>
  <cp:revision>475</cp:revision>
  <dcterms:created xsi:type="dcterms:W3CDTF">2025-02-25T15:40:00Z</dcterms:created>
  <dcterms:modified xsi:type="dcterms:W3CDTF">2025-08-28T15:10:28Z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860B803F32D6411084133EC2FF94EDCD_12</vt:lpwstr>
  </property>
  <property fmtid="{D5CDD505-2E9C-101B-9397-08002B2CF9AE}" pid="3" name="KSOProductBuildVer">
    <vt:lpwstr>2052-12.1.0.20784</vt:lpwstr>
  </property>
</Properties>
</file>