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79" r:id="rId3"/>
    <p:sldId id="261" r:id="rId4"/>
    <p:sldId id="280" r:id="rId5"/>
    <p:sldId id="292" r:id="rId6"/>
    <p:sldId id="294" r:id="rId7"/>
    <p:sldId id="29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9B36"/>
    <a:srgbClr val="28A83A"/>
    <a:srgbClr val="C5C921"/>
    <a:srgbClr val="FBF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2167A-9FAF-4F95-8729-260AD236C9A7}" v="3" dt="2025-04-30T18:09:25.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43" autoAdjust="0"/>
  </p:normalViewPr>
  <p:slideViewPr>
    <p:cSldViewPr snapToGrid="0">
      <p:cViewPr varScale="1">
        <p:scale>
          <a:sx n="144" d="100"/>
          <a:sy n="144" d="100"/>
        </p:scale>
        <p:origin x="89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Suhail" userId="425b9db2548ee741" providerId="LiveId" clId="{0C12167A-9FAF-4F95-8729-260AD236C9A7}"/>
    <pc:docChg chg="custSel modSld">
      <pc:chgData name="Ali Suhail" userId="425b9db2548ee741" providerId="LiveId" clId="{0C12167A-9FAF-4F95-8729-260AD236C9A7}" dt="2025-04-30T18:08:47.404" v="1"/>
      <pc:docMkLst>
        <pc:docMk/>
      </pc:docMkLst>
      <pc:sldChg chg="addSp delSp modSp mod">
        <pc:chgData name="Ali Suhail" userId="425b9db2548ee741" providerId="LiveId" clId="{0C12167A-9FAF-4F95-8729-260AD236C9A7}" dt="2025-04-30T18:08:47.404" v="1"/>
        <pc:sldMkLst>
          <pc:docMk/>
          <pc:sldMk cId="0" sldId="267"/>
        </pc:sldMkLst>
        <pc:graphicFrameChg chg="add mod">
          <ac:chgData name="Ali Suhail" userId="425b9db2548ee741" providerId="LiveId" clId="{0C12167A-9FAF-4F95-8729-260AD236C9A7}" dt="2025-04-30T18:08:47.404" v="1"/>
          <ac:graphicFrameMkLst>
            <pc:docMk/>
            <pc:sldMk cId="0" sldId="267"/>
            <ac:graphicFrameMk id="5" creationId="{8EF3F790-20FF-367E-069C-04C3337370F7}"/>
          </ac:graphicFrameMkLst>
        </pc:graphicFrameChg>
        <pc:graphicFrameChg chg="del">
          <ac:chgData name="Ali Suhail" userId="425b9db2548ee741" providerId="LiveId" clId="{0C12167A-9FAF-4F95-8729-260AD236C9A7}" dt="2025-04-30T18:08:46.762" v="0" actId="478"/>
          <ac:graphicFrameMkLst>
            <pc:docMk/>
            <pc:sldMk cId="0" sldId="267"/>
            <ac:graphicFrameMk id="18" creationId="{83972B83-3874-51D3-2290-621A0C9C48A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1AB8B-2150-40B0-A429-0DC62361296A}"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B0D56-011B-456D-B3A9-2154AB49B1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B69C41-EB32-4225-BCA3-42882E910320}" type="datetime1">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806A48-80B8-4B0D-BB54-EB82B750AEBC}" type="datetime1">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11AA4A-A897-4C78-B3BA-BADAD056D0FE}" type="datetime1">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B4196B-E120-4518-861A-9AA8640278B1}" type="datetime1">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0AD0FF-FA21-471A-A1CF-5754611F81B3}" type="datetime1">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244E27-FDE9-407C-9C92-1BBAF1D81A20}" type="datetime1">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CB81C4-4FF0-4EF1-841A-11E6574A4906}" type="datetime1">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8037CC-DC2C-42A8-8BA5-6AA6F5B85A0C}" type="datetime1">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DD3E54-051F-4714-8069-F39F61E67854}" type="datetime1">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B1A03-EC3F-492F-91E9-9AA1D744377F}" type="datetime1">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9B7DB2-78F3-4CD6-AA57-F1E2F60407FB}" type="datetime1">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88CA5-FB5C-4C9F-81AA-71804F63A1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EE7049-C146-4123-B1B0-5ED48ECC200B}" type="datetime1">
              <a:rPr lang="en-US" smtClean="0"/>
              <a:t>7/15/2025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F88CA5-FB5C-4C9F-81AA-71804F63A16C}" type="slidenum">
              <a:rPr lang="en-US" smtClean="0"/>
              <a:t>‹#›</a:t>
            </a:fld>
            <a:endParaRPr lang="en-US"/>
          </a:p>
        </p:txBody>
      </p:sp>
      <p:pic>
        <p:nvPicPr>
          <p:cNvPr id="8" name="Picture 7" descr="A logo with a white background&#10;&#10;AI-generated content may be incorrect."/>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2886635" cy="1229075"/>
          </a:xfrm>
          <a:prstGeom prst="rect">
            <a:avLst/>
          </a:prstGeom>
        </p:spPr>
      </p:pic>
      <p:cxnSp>
        <p:nvCxnSpPr>
          <p:cNvPr id="10" name="Straight Connector 9"/>
          <p:cNvCxnSpPr/>
          <p:nvPr userDrawn="1"/>
        </p:nvCxnSpPr>
        <p:spPr>
          <a:xfrm>
            <a:off x="0" y="1138517"/>
            <a:ext cx="12192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cxnSp>
        <p:nvCxnSpPr>
          <p:cNvPr id="12" name="Straight Connector 11"/>
          <p:cNvCxnSpPr/>
          <p:nvPr userDrawn="1"/>
        </p:nvCxnSpPr>
        <p:spPr>
          <a:xfrm>
            <a:off x="0" y="5862917"/>
            <a:ext cx="12192000" cy="0"/>
          </a:xfrm>
          <a:prstGeom prst="line">
            <a:avLst/>
          </a:prstGeom>
          <a:ln>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y24009@bristol.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409" y="983456"/>
            <a:ext cx="10515600" cy="1325563"/>
          </a:xfrm>
        </p:spPr>
        <p:txBody>
          <a:bodyPr/>
          <a:lstStyle/>
          <a:p>
            <a:r>
              <a:rPr lang="en-US" b="1" dirty="0"/>
              <a:t>Data Science Project (EMATM0047)</a:t>
            </a:r>
          </a:p>
        </p:txBody>
      </p:sp>
      <p:sp>
        <p:nvSpPr>
          <p:cNvPr id="3" name="Content Placeholder 2"/>
          <p:cNvSpPr>
            <a:spLocks noGrp="1"/>
          </p:cNvSpPr>
          <p:nvPr>
            <p:ph idx="1"/>
          </p:nvPr>
        </p:nvSpPr>
        <p:spPr>
          <a:xfrm>
            <a:off x="253409" y="2005012"/>
            <a:ext cx="10515600" cy="4351338"/>
          </a:xfrm>
        </p:spPr>
        <p:txBody>
          <a:bodyPr/>
          <a:lstStyle/>
          <a:p>
            <a:pPr marL="0" indent="0">
              <a:buNone/>
            </a:pPr>
            <a:r>
              <a:rPr lang="en-US" dirty="0"/>
              <a:t>Project: Student Dropout Predictor.</a:t>
            </a:r>
          </a:p>
          <a:p>
            <a:pPr marL="0" indent="0">
              <a:buNone/>
            </a:pPr>
            <a:r>
              <a:rPr lang="en-US" dirty="0"/>
              <a:t>Ali Suhail: </a:t>
            </a:r>
            <a:r>
              <a:rPr lang="en-US" dirty="0">
                <a:hlinkClick r:id="rId2"/>
              </a:rPr>
              <a:t>dy24009@bristol.ac.uk</a:t>
            </a:r>
            <a:endParaRPr lang="en-US" dirty="0"/>
          </a:p>
          <a:p>
            <a:pPr marL="0" indent="0">
              <a:buNone/>
            </a:pPr>
            <a:endParaRPr lang="en-US" dirty="0"/>
          </a:p>
          <a:p>
            <a:pPr marL="0" indent="0">
              <a:buNone/>
            </a:pPr>
            <a:r>
              <a:rPr lang="en-US" sz="3600" b="1" dirty="0" err="1"/>
              <a:t>Jisc</a:t>
            </a:r>
            <a:r>
              <a:rPr lang="en-US" sz="3600" b="1" dirty="0"/>
              <a:t> Presentation</a:t>
            </a:r>
          </a:p>
          <a:p>
            <a:pPr marL="0" indent="0">
              <a:buNone/>
            </a:pPr>
            <a:endParaRPr lang="en-US" dirty="0"/>
          </a:p>
        </p:txBody>
      </p:sp>
      <p:sp>
        <p:nvSpPr>
          <p:cNvPr id="4" name="Slide Number Placeholder 3"/>
          <p:cNvSpPr>
            <a:spLocks noGrp="1"/>
          </p:cNvSpPr>
          <p:nvPr>
            <p:ph type="sldNum" sz="quarter" idx="12"/>
          </p:nvPr>
        </p:nvSpPr>
        <p:spPr/>
        <p:txBody>
          <a:bodyPr/>
          <a:lstStyle/>
          <a:p>
            <a:fld id="{ECF88CA5-FB5C-4C9F-81AA-71804F63A16C}"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5A851-9907-3BDF-131D-468419074A29}"/>
              </a:ext>
            </a:extLst>
          </p:cNvPr>
          <p:cNvSpPr>
            <a:spLocks noGrp="1"/>
          </p:cNvSpPr>
          <p:nvPr>
            <p:ph idx="1"/>
          </p:nvPr>
        </p:nvSpPr>
        <p:spPr>
          <a:xfrm>
            <a:off x="248729" y="1304027"/>
            <a:ext cx="11943271" cy="3965805"/>
          </a:xfrm>
        </p:spPr>
        <p:txBody>
          <a:bodyPr vert="horz" lIns="91440" tIns="45720" rIns="91440" bIns="45720" rtlCol="0" anchor="t">
            <a:normAutofit/>
          </a:bodyPr>
          <a:lstStyle/>
          <a:p>
            <a:pPr marL="0" indent="0">
              <a:buNone/>
            </a:pPr>
            <a:r>
              <a:rPr lang="en-US" sz="4000" b="1" dirty="0">
                <a:latin typeface="Aptos Display"/>
              </a:rPr>
              <a:t>Problem</a:t>
            </a:r>
            <a:r>
              <a:rPr lang="en-US" sz="2800" b="1" dirty="0">
                <a:latin typeface="Aptos Display"/>
              </a:rPr>
              <a:t> </a:t>
            </a:r>
            <a:r>
              <a:rPr lang="en-US" sz="4000" b="1" dirty="0">
                <a:latin typeface="Aptos Display"/>
              </a:rPr>
              <a:t>Description</a:t>
            </a:r>
            <a:endParaRPr lang="en-US" sz="4000" b="1" dirty="0"/>
          </a:p>
          <a:p>
            <a:r>
              <a:rPr lang="en-US" dirty="0"/>
              <a:t>The main objective is to predict student dropout in higher education through machine learning, with the aim of enabling early interventions and improving student retention. </a:t>
            </a:r>
          </a:p>
          <a:p>
            <a:r>
              <a:rPr lang="en-US" dirty="0"/>
              <a:t>This will be formulated as a binary classification task, where the model predicts whether a student is likely to dropout or continue (including failures), ideally making this prediction by the midpoint of the module or earlier.</a:t>
            </a:r>
          </a:p>
        </p:txBody>
      </p:sp>
      <p:sp>
        <p:nvSpPr>
          <p:cNvPr id="4" name="Slide Number Placeholder 3">
            <a:extLst>
              <a:ext uri="{FF2B5EF4-FFF2-40B4-BE49-F238E27FC236}">
                <a16:creationId xmlns:a16="http://schemas.microsoft.com/office/drawing/2014/main" id="{EACA51C8-6D6C-A210-801C-B63827B55FDC}"/>
              </a:ext>
            </a:extLst>
          </p:cNvPr>
          <p:cNvSpPr>
            <a:spLocks noGrp="1"/>
          </p:cNvSpPr>
          <p:nvPr>
            <p:ph type="sldNum" sz="quarter" idx="12"/>
          </p:nvPr>
        </p:nvSpPr>
        <p:spPr/>
        <p:txBody>
          <a:bodyPr/>
          <a:lstStyle/>
          <a:p>
            <a:fld id="{ECF88CA5-FB5C-4C9F-81AA-71804F63A16C}" type="slidenum">
              <a:rPr lang="en-US" smtClean="0"/>
              <a:t>2</a:t>
            </a:fld>
            <a:endParaRPr lang="en-US"/>
          </a:p>
        </p:txBody>
      </p:sp>
    </p:spTree>
    <p:extLst>
      <p:ext uri="{BB962C8B-B14F-4D97-AF65-F5344CB8AC3E}">
        <p14:creationId xmlns:p14="http://schemas.microsoft.com/office/powerpoint/2010/main" val="238168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74289"/>
            <a:ext cx="4138863" cy="762342"/>
          </a:xfrm>
        </p:spPr>
        <p:txBody>
          <a:bodyPr>
            <a:normAutofit/>
          </a:bodyPr>
          <a:lstStyle/>
          <a:p>
            <a:r>
              <a:rPr lang="en-US" sz="4000" b="1" dirty="0"/>
              <a:t>Data</a:t>
            </a:r>
            <a:r>
              <a:rPr lang="en-US" sz="3600" b="1" dirty="0"/>
              <a:t> </a:t>
            </a:r>
            <a:r>
              <a:rPr lang="en-US" sz="4000" b="1" dirty="0"/>
              <a:t>Description</a:t>
            </a:r>
          </a:p>
        </p:txBody>
      </p:sp>
      <p:sp>
        <p:nvSpPr>
          <p:cNvPr id="3" name="Subtitle 2"/>
          <p:cNvSpPr>
            <a:spLocks noGrp="1"/>
          </p:cNvSpPr>
          <p:nvPr>
            <p:ph type="subTitle" idx="1"/>
          </p:nvPr>
        </p:nvSpPr>
        <p:spPr>
          <a:xfrm>
            <a:off x="344465" y="1844040"/>
            <a:ext cx="11847535" cy="4000500"/>
          </a:xfrm>
        </p:spPr>
        <p:txBody>
          <a:bodyPr>
            <a:noAutofit/>
          </a:bodyPr>
          <a:lstStyle/>
          <a:p>
            <a:pPr algn="l"/>
            <a:r>
              <a:rPr lang="en-US" sz="2600" dirty="0"/>
              <a:t>The dataset is imbalanced with 20/80 ratio of dropouts and non-dropouts.</a:t>
            </a:r>
          </a:p>
          <a:p>
            <a:pPr algn="l"/>
            <a:r>
              <a:rPr lang="en-US" sz="2600" dirty="0"/>
              <a:t>Moreover, the processed dataset has been divided into 4 types:</a:t>
            </a:r>
          </a:p>
          <a:p>
            <a:pPr marL="285750" indent="-285750" algn="l">
              <a:buFont typeface="Arial" panose="020B0604020202020204" pitchFamily="34" charset="0"/>
              <a:buChar char="•"/>
            </a:pPr>
            <a:r>
              <a:rPr lang="en-US" b="1" dirty="0"/>
              <a:t>Early Phase</a:t>
            </a:r>
            <a:r>
              <a:rPr lang="en-US" dirty="0"/>
              <a:t> (first 25% of the module).</a:t>
            </a:r>
          </a:p>
          <a:p>
            <a:pPr marL="285750" indent="-285750" algn="l">
              <a:buFont typeface="Arial" panose="020B0604020202020204" pitchFamily="34" charset="0"/>
              <a:buChar char="•"/>
            </a:pPr>
            <a:r>
              <a:rPr lang="en-US" b="1" dirty="0"/>
              <a:t>Midpoint Phase</a:t>
            </a:r>
            <a:r>
              <a:rPr lang="en-US" dirty="0"/>
              <a:t> (50%).</a:t>
            </a:r>
          </a:p>
          <a:p>
            <a:pPr marL="285750" indent="-285750" algn="l">
              <a:buFont typeface="Arial" panose="020B0604020202020204" pitchFamily="34" charset="0"/>
              <a:buChar char="•"/>
            </a:pPr>
            <a:r>
              <a:rPr lang="en-US" b="1" dirty="0"/>
              <a:t>Late Phase</a:t>
            </a:r>
            <a:r>
              <a:rPr lang="en-US" dirty="0"/>
              <a:t> (75</a:t>
            </a:r>
            <a:r>
              <a:rPr lang="en-US" baseline="30000" dirty="0"/>
              <a:t>%</a:t>
            </a:r>
            <a:r>
              <a:rPr lang="en-US" dirty="0"/>
              <a:t>).</a:t>
            </a:r>
          </a:p>
          <a:p>
            <a:pPr marL="285750" indent="-285750" algn="l">
              <a:buFont typeface="Arial" panose="020B0604020202020204" pitchFamily="34" charset="0"/>
              <a:buChar char="•"/>
            </a:pPr>
            <a:r>
              <a:rPr lang="en-US" b="1" dirty="0"/>
              <a:t>Full</a:t>
            </a:r>
            <a:r>
              <a:rPr lang="en-US" dirty="0"/>
              <a:t> (entire module duration).</a:t>
            </a:r>
          </a:p>
          <a:p>
            <a:pPr algn="l"/>
            <a:r>
              <a:rPr lang="en-US" sz="2600" dirty="0"/>
              <a:t>All datasets share the same structure and feature set, differing only in the time span they cover. They also include derived features such as total days active, weighted score, banked rate, late submission rate, and failure rate.</a:t>
            </a:r>
          </a:p>
        </p:txBody>
      </p:sp>
      <p:sp>
        <p:nvSpPr>
          <p:cNvPr id="4" name="Slide Number Placeholder 3"/>
          <p:cNvSpPr>
            <a:spLocks noGrp="1"/>
          </p:cNvSpPr>
          <p:nvPr>
            <p:ph type="sldNum" sz="quarter" idx="12"/>
          </p:nvPr>
        </p:nvSpPr>
        <p:spPr/>
        <p:txBody>
          <a:bodyPr/>
          <a:lstStyle/>
          <a:p>
            <a:fld id="{ECF88CA5-FB5C-4C9F-81AA-71804F63A16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76050C-FBC2-0776-45C5-9EE5D1B53529}"/>
              </a:ext>
            </a:extLst>
          </p:cNvPr>
          <p:cNvSpPr>
            <a:spLocks noGrp="1"/>
          </p:cNvSpPr>
          <p:nvPr>
            <p:ph idx="1"/>
          </p:nvPr>
        </p:nvSpPr>
        <p:spPr>
          <a:xfrm>
            <a:off x="234351" y="1250531"/>
            <a:ext cx="11752052" cy="4653264"/>
          </a:xfrm>
        </p:spPr>
        <p:txBody>
          <a:bodyPr vert="horz" lIns="91440" tIns="45720" rIns="91440" bIns="45720" rtlCol="0" anchor="t">
            <a:noAutofit/>
          </a:bodyPr>
          <a:lstStyle/>
          <a:p>
            <a:pPr marL="0" indent="0">
              <a:buNone/>
            </a:pPr>
            <a:r>
              <a:rPr lang="en-US" sz="4000" b="1" dirty="0"/>
              <a:t>Progress so far</a:t>
            </a:r>
          </a:p>
          <a:p>
            <a:r>
              <a:rPr lang="en-US" sz="2600" dirty="0">
                <a:ea typeface="+mn-lt"/>
                <a:cs typeface="+mn-lt"/>
              </a:rPr>
              <a:t>Completed data preprocessing and cleaning.</a:t>
            </a:r>
          </a:p>
          <a:p>
            <a:r>
              <a:rPr lang="en-US" sz="2600" dirty="0">
                <a:ea typeface="+mn-lt"/>
                <a:cs typeface="+mn-lt"/>
              </a:rPr>
              <a:t>Performed feature engineering.</a:t>
            </a:r>
          </a:p>
          <a:p>
            <a:r>
              <a:rPr lang="en-US" sz="2600" dirty="0">
                <a:ea typeface="+mn-lt"/>
                <a:cs typeface="+mn-lt"/>
              </a:rPr>
              <a:t>Conducted Exploratory Data Analysis (EDA).</a:t>
            </a:r>
          </a:p>
          <a:p>
            <a:r>
              <a:rPr lang="en-GB" sz="2400" dirty="0"/>
              <a:t>Applied s</a:t>
            </a:r>
            <a:r>
              <a:rPr lang="en-US" sz="2600" dirty="0" err="1">
                <a:ea typeface="+mn-lt"/>
                <a:cs typeface="+mn-lt"/>
              </a:rPr>
              <a:t>caling</a:t>
            </a:r>
            <a:r>
              <a:rPr lang="en-US" sz="2600" dirty="0">
                <a:ea typeface="+mn-lt"/>
                <a:cs typeface="+mn-lt"/>
              </a:rPr>
              <a:t> and transformed the dataset.</a:t>
            </a:r>
          </a:p>
          <a:p>
            <a:r>
              <a:rPr lang="en-US" sz="2600" dirty="0"/>
              <a:t>Trained three models: Logistic Regression (LR), Support Vector Machine (SVM), and Multilayer Perceptron (MLP)</a:t>
            </a:r>
          </a:p>
          <a:p>
            <a:r>
              <a:rPr lang="en-US" sz="2600" dirty="0"/>
              <a:t>Carried out hyperparameter tuning for all models</a:t>
            </a:r>
          </a:p>
          <a:p>
            <a:r>
              <a:rPr lang="en-US" sz="2600" dirty="0">
                <a:ea typeface="+mn-lt"/>
                <a:cs typeface="+mn-lt"/>
              </a:rPr>
              <a:t>Evaluated model performance across phases. </a:t>
            </a:r>
          </a:p>
        </p:txBody>
      </p:sp>
      <p:sp>
        <p:nvSpPr>
          <p:cNvPr id="4" name="Slide Number Placeholder 3">
            <a:extLst>
              <a:ext uri="{FF2B5EF4-FFF2-40B4-BE49-F238E27FC236}">
                <a16:creationId xmlns:a16="http://schemas.microsoft.com/office/drawing/2014/main" id="{13E1407A-67FC-3016-2507-CB6E43EF392A}"/>
              </a:ext>
            </a:extLst>
          </p:cNvPr>
          <p:cNvSpPr>
            <a:spLocks noGrp="1"/>
          </p:cNvSpPr>
          <p:nvPr>
            <p:ph type="sldNum" sz="quarter" idx="12"/>
          </p:nvPr>
        </p:nvSpPr>
        <p:spPr/>
        <p:txBody>
          <a:bodyPr/>
          <a:lstStyle/>
          <a:p>
            <a:fld id="{ECF88CA5-FB5C-4C9F-81AA-71804F63A16C}" type="slidenum">
              <a:rPr lang="en-US" smtClean="0"/>
              <a:t>4</a:t>
            </a:fld>
            <a:endParaRPr lang="en-US"/>
          </a:p>
        </p:txBody>
      </p:sp>
    </p:spTree>
    <p:extLst>
      <p:ext uri="{BB962C8B-B14F-4D97-AF65-F5344CB8AC3E}">
        <p14:creationId xmlns:p14="http://schemas.microsoft.com/office/powerpoint/2010/main" val="2461531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68AE-3BB1-AE5D-AA23-AC79C9B5BB1E}"/>
              </a:ext>
            </a:extLst>
          </p:cNvPr>
          <p:cNvSpPr>
            <a:spLocks noGrp="1"/>
          </p:cNvSpPr>
          <p:nvPr>
            <p:ph type="title"/>
          </p:nvPr>
        </p:nvSpPr>
        <p:spPr>
          <a:xfrm>
            <a:off x="838200" y="1111885"/>
            <a:ext cx="10515600" cy="831215"/>
          </a:xfrm>
        </p:spPr>
        <p:txBody>
          <a:bodyPr>
            <a:normAutofit/>
          </a:bodyPr>
          <a:lstStyle/>
          <a:p>
            <a:r>
              <a:rPr lang="en-GB" sz="4000" b="1" dirty="0"/>
              <a:t>Model Accuracy Scores Across Phases</a:t>
            </a:r>
          </a:p>
        </p:txBody>
      </p:sp>
      <p:sp>
        <p:nvSpPr>
          <p:cNvPr id="4" name="Slide Number Placeholder 3">
            <a:extLst>
              <a:ext uri="{FF2B5EF4-FFF2-40B4-BE49-F238E27FC236}">
                <a16:creationId xmlns:a16="http://schemas.microsoft.com/office/drawing/2014/main" id="{D21CAC78-E7A3-9A5D-F261-6888B9A3DD0F}"/>
              </a:ext>
            </a:extLst>
          </p:cNvPr>
          <p:cNvSpPr>
            <a:spLocks noGrp="1"/>
          </p:cNvSpPr>
          <p:nvPr>
            <p:ph type="sldNum" sz="quarter" idx="12"/>
          </p:nvPr>
        </p:nvSpPr>
        <p:spPr/>
        <p:txBody>
          <a:bodyPr/>
          <a:lstStyle/>
          <a:p>
            <a:fld id="{ECF88CA5-FB5C-4C9F-81AA-71804F63A16C}" type="slidenum">
              <a:rPr lang="en-US" smtClean="0"/>
              <a:t>5</a:t>
            </a:fld>
            <a:endParaRPr lang="en-US"/>
          </a:p>
        </p:txBody>
      </p:sp>
      <p:graphicFrame>
        <p:nvGraphicFramePr>
          <p:cNvPr id="10" name="Content Placeholder 9">
            <a:extLst>
              <a:ext uri="{FF2B5EF4-FFF2-40B4-BE49-F238E27FC236}">
                <a16:creationId xmlns:a16="http://schemas.microsoft.com/office/drawing/2014/main" id="{F9F0A6CB-F6FA-8901-49D0-53326C964C6F}"/>
              </a:ext>
            </a:extLst>
          </p:cNvPr>
          <p:cNvGraphicFramePr>
            <a:graphicFrameLocks noGrp="1"/>
          </p:cNvGraphicFramePr>
          <p:nvPr>
            <p:ph idx="1"/>
            <p:extLst>
              <p:ext uri="{D42A27DB-BD31-4B8C-83A1-F6EECF244321}">
                <p14:modId xmlns:p14="http://schemas.microsoft.com/office/powerpoint/2010/main" val="191142630"/>
              </p:ext>
            </p:extLst>
          </p:nvPr>
        </p:nvGraphicFramePr>
        <p:xfrm>
          <a:off x="838200" y="1833880"/>
          <a:ext cx="10515600" cy="1513840"/>
        </p:xfrm>
        <a:graphic>
          <a:graphicData uri="http://schemas.openxmlformats.org/drawingml/2006/table">
            <a:tbl>
              <a:tblPr firstRow="1" bandRow="1">
                <a:tableStyleId>{5C22544A-7EE6-4342-B048-85BDC9FD1C3A}</a:tableStyleId>
              </a:tblPr>
              <a:tblGrid>
                <a:gridCol w="2712720">
                  <a:extLst>
                    <a:ext uri="{9D8B030D-6E8A-4147-A177-3AD203B41FA5}">
                      <a16:colId xmlns:a16="http://schemas.microsoft.com/office/drawing/2014/main" val="1921292116"/>
                    </a:ext>
                  </a:extLst>
                </a:gridCol>
                <a:gridCol w="1943100">
                  <a:extLst>
                    <a:ext uri="{9D8B030D-6E8A-4147-A177-3AD203B41FA5}">
                      <a16:colId xmlns:a16="http://schemas.microsoft.com/office/drawing/2014/main" val="588760132"/>
                    </a:ext>
                  </a:extLst>
                </a:gridCol>
                <a:gridCol w="1874520">
                  <a:extLst>
                    <a:ext uri="{9D8B030D-6E8A-4147-A177-3AD203B41FA5}">
                      <a16:colId xmlns:a16="http://schemas.microsoft.com/office/drawing/2014/main" val="2584963815"/>
                    </a:ext>
                  </a:extLst>
                </a:gridCol>
                <a:gridCol w="1935480">
                  <a:extLst>
                    <a:ext uri="{9D8B030D-6E8A-4147-A177-3AD203B41FA5}">
                      <a16:colId xmlns:a16="http://schemas.microsoft.com/office/drawing/2014/main" val="1860058179"/>
                    </a:ext>
                  </a:extLst>
                </a:gridCol>
                <a:gridCol w="2049780">
                  <a:extLst>
                    <a:ext uri="{9D8B030D-6E8A-4147-A177-3AD203B41FA5}">
                      <a16:colId xmlns:a16="http://schemas.microsoft.com/office/drawing/2014/main" val="2280133371"/>
                    </a:ext>
                  </a:extLst>
                </a:gridCol>
              </a:tblGrid>
              <a:tr h="370840">
                <a:tc>
                  <a:txBody>
                    <a:bodyPr/>
                    <a:lstStyle/>
                    <a:p>
                      <a:pPr algn="ctr"/>
                      <a:r>
                        <a:rPr lang="en-GB" dirty="0"/>
                        <a:t>Model</a:t>
                      </a:r>
                    </a:p>
                  </a:txBody>
                  <a:tcPr/>
                </a:tc>
                <a:tc>
                  <a:txBody>
                    <a:bodyPr/>
                    <a:lstStyle/>
                    <a:p>
                      <a:pPr algn="ctr"/>
                      <a:r>
                        <a:rPr lang="en-GB" dirty="0"/>
                        <a:t>Early</a:t>
                      </a:r>
                    </a:p>
                  </a:txBody>
                  <a:tcPr/>
                </a:tc>
                <a:tc>
                  <a:txBody>
                    <a:bodyPr/>
                    <a:lstStyle/>
                    <a:p>
                      <a:pPr algn="ctr"/>
                      <a:r>
                        <a:rPr lang="en-GB" dirty="0"/>
                        <a:t>Midpoint</a:t>
                      </a:r>
                    </a:p>
                  </a:txBody>
                  <a:tcPr/>
                </a:tc>
                <a:tc>
                  <a:txBody>
                    <a:bodyPr/>
                    <a:lstStyle/>
                    <a:p>
                      <a:pPr algn="ctr"/>
                      <a:r>
                        <a:rPr lang="en-GB" dirty="0"/>
                        <a:t>Late</a:t>
                      </a:r>
                    </a:p>
                  </a:txBody>
                  <a:tcPr/>
                </a:tc>
                <a:tc>
                  <a:txBody>
                    <a:bodyPr/>
                    <a:lstStyle/>
                    <a:p>
                      <a:pPr algn="ctr"/>
                      <a:r>
                        <a:rPr lang="en-GB" dirty="0"/>
                        <a:t>Full</a:t>
                      </a:r>
                    </a:p>
                  </a:txBody>
                  <a:tcPr/>
                </a:tc>
                <a:extLst>
                  <a:ext uri="{0D108BD9-81ED-4DB2-BD59-A6C34878D82A}">
                    <a16:rowId xmlns:a16="http://schemas.microsoft.com/office/drawing/2014/main" val="1121749780"/>
                  </a:ext>
                </a:extLst>
              </a:tr>
              <a:tr h="401320">
                <a:tc>
                  <a:txBody>
                    <a:bodyPr/>
                    <a:lstStyle/>
                    <a:p>
                      <a:r>
                        <a:rPr lang="en-GB" dirty="0"/>
                        <a:t>Logistic Regression</a:t>
                      </a:r>
                    </a:p>
                  </a:txBody>
                  <a:tcPr/>
                </a:tc>
                <a:tc>
                  <a:txBody>
                    <a:bodyPr/>
                    <a:lstStyle/>
                    <a:p>
                      <a:pPr algn="ctr"/>
                      <a:r>
                        <a:rPr lang="en-GB" dirty="0"/>
                        <a:t>75%</a:t>
                      </a:r>
                    </a:p>
                  </a:txBody>
                  <a:tcPr/>
                </a:tc>
                <a:tc>
                  <a:txBody>
                    <a:bodyPr/>
                    <a:lstStyle/>
                    <a:p>
                      <a:pPr algn="ctr"/>
                      <a:r>
                        <a:rPr lang="en-GB" dirty="0"/>
                        <a:t>79%</a:t>
                      </a:r>
                    </a:p>
                  </a:txBody>
                  <a:tcPr/>
                </a:tc>
                <a:tc>
                  <a:txBody>
                    <a:bodyPr/>
                    <a:lstStyle/>
                    <a:p>
                      <a:pPr algn="ctr"/>
                      <a:r>
                        <a:rPr lang="en-GB" dirty="0"/>
                        <a:t>80%</a:t>
                      </a:r>
                    </a:p>
                  </a:txBody>
                  <a:tcPr/>
                </a:tc>
                <a:tc>
                  <a:txBody>
                    <a:bodyPr/>
                    <a:lstStyle/>
                    <a:p>
                      <a:pPr algn="ctr"/>
                      <a:r>
                        <a:rPr lang="en-GB" dirty="0"/>
                        <a:t>82%</a:t>
                      </a:r>
                    </a:p>
                  </a:txBody>
                  <a:tcPr/>
                </a:tc>
                <a:extLst>
                  <a:ext uri="{0D108BD9-81ED-4DB2-BD59-A6C34878D82A}">
                    <a16:rowId xmlns:a16="http://schemas.microsoft.com/office/drawing/2014/main" val="4200736597"/>
                  </a:ext>
                </a:extLst>
              </a:tr>
              <a:tr h="370840">
                <a:tc>
                  <a:txBody>
                    <a:bodyPr/>
                    <a:lstStyle/>
                    <a:p>
                      <a:r>
                        <a:rPr lang="en-GB" dirty="0"/>
                        <a:t>Support Vector Machine</a:t>
                      </a:r>
                    </a:p>
                  </a:txBody>
                  <a:tcPr/>
                </a:tc>
                <a:tc>
                  <a:txBody>
                    <a:bodyPr/>
                    <a:lstStyle/>
                    <a:p>
                      <a:pPr algn="ctr"/>
                      <a:r>
                        <a:rPr lang="en-GB" dirty="0"/>
                        <a:t>82%</a:t>
                      </a:r>
                    </a:p>
                  </a:txBody>
                  <a:tcPr/>
                </a:tc>
                <a:tc>
                  <a:txBody>
                    <a:bodyPr/>
                    <a:lstStyle/>
                    <a:p>
                      <a:pPr algn="ctr"/>
                      <a:r>
                        <a:rPr lang="en-GB" dirty="0"/>
                        <a:t>83%</a:t>
                      </a:r>
                    </a:p>
                  </a:txBody>
                  <a:tcPr/>
                </a:tc>
                <a:tc>
                  <a:txBody>
                    <a:bodyPr/>
                    <a:lstStyle/>
                    <a:p>
                      <a:pPr algn="ctr"/>
                      <a:r>
                        <a:rPr lang="en-GB" dirty="0"/>
                        <a:t>84%</a:t>
                      </a:r>
                    </a:p>
                  </a:txBody>
                  <a:tcPr/>
                </a:tc>
                <a:tc>
                  <a:txBody>
                    <a:bodyPr/>
                    <a:lstStyle/>
                    <a:p>
                      <a:pPr algn="ctr"/>
                      <a:r>
                        <a:rPr lang="en-GB" dirty="0"/>
                        <a:t>86%</a:t>
                      </a:r>
                    </a:p>
                  </a:txBody>
                  <a:tcPr/>
                </a:tc>
                <a:extLst>
                  <a:ext uri="{0D108BD9-81ED-4DB2-BD59-A6C34878D82A}">
                    <a16:rowId xmlns:a16="http://schemas.microsoft.com/office/drawing/2014/main" val="2104744661"/>
                  </a:ext>
                </a:extLst>
              </a:tr>
              <a:tr h="370840">
                <a:tc>
                  <a:txBody>
                    <a:bodyPr/>
                    <a:lstStyle/>
                    <a:p>
                      <a:r>
                        <a:rPr lang="en-GB" dirty="0"/>
                        <a:t>Multiplayer Perceptron</a:t>
                      </a:r>
                    </a:p>
                  </a:txBody>
                  <a:tcPr/>
                </a:tc>
                <a:tc>
                  <a:txBody>
                    <a:bodyPr/>
                    <a:lstStyle/>
                    <a:p>
                      <a:pPr algn="ctr"/>
                      <a:r>
                        <a:rPr lang="en-GB" dirty="0"/>
                        <a:t>77%</a:t>
                      </a:r>
                    </a:p>
                  </a:txBody>
                  <a:tcPr/>
                </a:tc>
                <a:tc>
                  <a:txBody>
                    <a:bodyPr/>
                    <a:lstStyle/>
                    <a:p>
                      <a:pPr algn="ctr"/>
                      <a:r>
                        <a:rPr lang="en-GB" dirty="0"/>
                        <a:t>80%</a:t>
                      </a:r>
                    </a:p>
                  </a:txBody>
                  <a:tcPr/>
                </a:tc>
                <a:tc>
                  <a:txBody>
                    <a:bodyPr/>
                    <a:lstStyle/>
                    <a:p>
                      <a:pPr algn="ctr"/>
                      <a:r>
                        <a:rPr lang="en-GB" dirty="0"/>
                        <a:t>82%</a:t>
                      </a:r>
                    </a:p>
                  </a:txBody>
                  <a:tcPr/>
                </a:tc>
                <a:tc>
                  <a:txBody>
                    <a:bodyPr/>
                    <a:lstStyle/>
                    <a:p>
                      <a:pPr algn="ctr"/>
                      <a:r>
                        <a:rPr lang="en-GB" dirty="0"/>
                        <a:t>83%</a:t>
                      </a:r>
                    </a:p>
                  </a:txBody>
                  <a:tcPr/>
                </a:tc>
                <a:extLst>
                  <a:ext uri="{0D108BD9-81ED-4DB2-BD59-A6C34878D82A}">
                    <a16:rowId xmlns:a16="http://schemas.microsoft.com/office/drawing/2014/main" val="454753117"/>
                  </a:ext>
                </a:extLst>
              </a:tr>
            </a:tbl>
          </a:graphicData>
        </a:graphic>
      </p:graphicFrame>
      <p:sp>
        <p:nvSpPr>
          <p:cNvPr id="14" name="TextBox 13">
            <a:extLst>
              <a:ext uri="{FF2B5EF4-FFF2-40B4-BE49-F238E27FC236}">
                <a16:creationId xmlns:a16="http://schemas.microsoft.com/office/drawing/2014/main" id="{E3734DE5-0D80-514C-E534-30D02F62D844}"/>
              </a:ext>
            </a:extLst>
          </p:cNvPr>
          <p:cNvSpPr txBox="1"/>
          <p:nvPr/>
        </p:nvSpPr>
        <p:spPr>
          <a:xfrm>
            <a:off x="723900" y="3566795"/>
            <a:ext cx="10866120" cy="1938992"/>
          </a:xfrm>
          <a:prstGeom prst="rect">
            <a:avLst/>
          </a:prstGeom>
          <a:noFill/>
        </p:spPr>
        <p:txBody>
          <a:bodyPr wrap="square" rtlCol="0">
            <a:spAutoFit/>
          </a:bodyPr>
          <a:lstStyle/>
          <a:p>
            <a:pPr marL="230400" indent="-230400">
              <a:buFont typeface="Arial" panose="020B0604020202020204" pitchFamily="34" charset="0"/>
              <a:buChar char="•"/>
            </a:pPr>
            <a:r>
              <a:rPr lang="en-US" sz="2000" dirty="0"/>
              <a:t>SVM consistently achieves the highest accuracy across all phases, followed by the MLP classifier and then LR. </a:t>
            </a:r>
          </a:p>
          <a:p>
            <a:pPr marL="230400" indent="-230400">
              <a:buFont typeface="Arial" panose="020B0604020202020204" pitchFamily="34" charset="0"/>
              <a:buChar char="•"/>
            </a:pPr>
            <a:r>
              <a:rPr lang="en-US" sz="2000" dirty="0"/>
              <a:t>However, accuracy alone is not a reliable metric for evaluating dropout prediction due to the class imbalance in the dataset, which biases results toward the majority class (non-dropouts).</a:t>
            </a:r>
          </a:p>
          <a:p>
            <a:pPr marL="230400" indent="-230400">
              <a:buFont typeface="Arial" panose="020B0604020202020204" pitchFamily="34" charset="0"/>
              <a:buChar char="•"/>
            </a:pPr>
            <a:r>
              <a:rPr lang="en-US" sz="2000" dirty="0"/>
              <a:t>To better assess model performance on the minority class (dropouts), we focus on the precision and recall scores.</a:t>
            </a:r>
            <a:endParaRPr lang="en-GB" sz="2000" dirty="0"/>
          </a:p>
        </p:txBody>
      </p:sp>
    </p:spTree>
    <p:extLst>
      <p:ext uri="{BB962C8B-B14F-4D97-AF65-F5344CB8AC3E}">
        <p14:creationId xmlns:p14="http://schemas.microsoft.com/office/powerpoint/2010/main" val="2919091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ABD16-A194-3E6A-418D-D88B5E576047}"/>
              </a:ext>
            </a:extLst>
          </p:cNvPr>
          <p:cNvSpPr>
            <a:spLocks noGrp="1"/>
          </p:cNvSpPr>
          <p:nvPr>
            <p:ph type="title"/>
          </p:nvPr>
        </p:nvSpPr>
        <p:spPr>
          <a:xfrm>
            <a:off x="838200" y="1283970"/>
            <a:ext cx="10515600" cy="457835"/>
          </a:xfrm>
        </p:spPr>
        <p:txBody>
          <a:bodyPr>
            <a:normAutofit fontScale="90000"/>
          </a:bodyPr>
          <a:lstStyle/>
          <a:p>
            <a:r>
              <a:rPr lang="en-GB" b="1" dirty="0"/>
              <a:t>Model F1 Scores Across Phases</a:t>
            </a:r>
          </a:p>
        </p:txBody>
      </p:sp>
      <p:sp>
        <p:nvSpPr>
          <p:cNvPr id="4" name="Slide Number Placeholder 3">
            <a:extLst>
              <a:ext uri="{FF2B5EF4-FFF2-40B4-BE49-F238E27FC236}">
                <a16:creationId xmlns:a16="http://schemas.microsoft.com/office/drawing/2014/main" id="{F036EE85-E1BF-6573-8F67-20D70FA3D640}"/>
              </a:ext>
            </a:extLst>
          </p:cNvPr>
          <p:cNvSpPr>
            <a:spLocks noGrp="1"/>
          </p:cNvSpPr>
          <p:nvPr>
            <p:ph type="sldNum" sz="quarter" idx="12"/>
          </p:nvPr>
        </p:nvSpPr>
        <p:spPr/>
        <p:txBody>
          <a:bodyPr/>
          <a:lstStyle/>
          <a:p>
            <a:fld id="{ECF88CA5-FB5C-4C9F-81AA-71804F63A16C}" type="slidenum">
              <a:rPr lang="en-US" smtClean="0"/>
              <a:t>6</a:t>
            </a:fld>
            <a:endParaRPr lang="en-US"/>
          </a:p>
        </p:txBody>
      </p:sp>
      <p:sp>
        <p:nvSpPr>
          <p:cNvPr id="7" name="Content Placeholder 6">
            <a:extLst>
              <a:ext uri="{FF2B5EF4-FFF2-40B4-BE49-F238E27FC236}">
                <a16:creationId xmlns:a16="http://schemas.microsoft.com/office/drawing/2014/main" id="{FF78F4B6-692A-1063-D5FF-BF93FA01FE65}"/>
              </a:ext>
            </a:extLst>
          </p:cNvPr>
          <p:cNvSpPr>
            <a:spLocks noGrp="1"/>
          </p:cNvSpPr>
          <p:nvPr>
            <p:ph idx="1"/>
          </p:nvPr>
        </p:nvSpPr>
        <p:spPr>
          <a:xfrm>
            <a:off x="739140" y="3576321"/>
            <a:ext cx="10515600" cy="1974849"/>
          </a:xfrm>
        </p:spPr>
        <p:txBody>
          <a:bodyPr>
            <a:normAutofit/>
          </a:bodyPr>
          <a:lstStyle/>
          <a:p>
            <a:r>
              <a:rPr lang="en-US" sz="2000" dirty="0"/>
              <a:t>LR outperforms the other models in terms of macro F1 score across all phases, with SVMs ranking second and MLP showing the lowest overall performance.</a:t>
            </a:r>
            <a:endParaRPr lang="en-GB" sz="2000" dirty="0"/>
          </a:p>
        </p:txBody>
      </p:sp>
      <p:graphicFrame>
        <p:nvGraphicFramePr>
          <p:cNvPr id="11" name="Content Placeholder 9">
            <a:extLst>
              <a:ext uri="{FF2B5EF4-FFF2-40B4-BE49-F238E27FC236}">
                <a16:creationId xmlns:a16="http://schemas.microsoft.com/office/drawing/2014/main" id="{04162FD9-46AE-1AD7-799E-60F49519FE9B}"/>
              </a:ext>
            </a:extLst>
          </p:cNvPr>
          <p:cNvGraphicFramePr>
            <a:graphicFrameLocks/>
          </p:cNvGraphicFramePr>
          <p:nvPr>
            <p:extLst>
              <p:ext uri="{D42A27DB-BD31-4B8C-83A1-F6EECF244321}">
                <p14:modId xmlns:p14="http://schemas.microsoft.com/office/powerpoint/2010/main" val="2756232545"/>
              </p:ext>
            </p:extLst>
          </p:nvPr>
        </p:nvGraphicFramePr>
        <p:xfrm>
          <a:off x="838200" y="1856740"/>
          <a:ext cx="10515600" cy="1513840"/>
        </p:xfrm>
        <a:graphic>
          <a:graphicData uri="http://schemas.openxmlformats.org/drawingml/2006/table">
            <a:tbl>
              <a:tblPr firstRow="1" bandRow="1">
                <a:tableStyleId>{5C22544A-7EE6-4342-B048-85BDC9FD1C3A}</a:tableStyleId>
              </a:tblPr>
              <a:tblGrid>
                <a:gridCol w="2712720">
                  <a:extLst>
                    <a:ext uri="{9D8B030D-6E8A-4147-A177-3AD203B41FA5}">
                      <a16:colId xmlns:a16="http://schemas.microsoft.com/office/drawing/2014/main" val="1921292116"/>
                    </a:ext>
                  </a:extLst>
                </a:gridCol>
                <a:gridCol w="1943100">
                  <a:extLst>
                    <a:ext uri="{9D8B030D-6E8A-4147-A177-3AD203B41FA5}">
                      <a16:colId xmlns:a16="http://schemas.microsoft.com/office/drawing/2014/main" val="588760132"/>
                    </a:ext>
                  </a:extLst>
                </a:gridCol>
                <a:gridCol w="1874520">
                  <a:extLst>
                    <a:ext uri="{9D8B030D-6E8A-4147-A177-3AD203B41FA5}">
                      <a16:colId xmlns:a16="http://schemas.microsoft.com/office/drawing/2014/main" val="2584963815"/>
                    </a:ext>
                  </a:extLst>
                </a:gridCol>
                <a:gridCol w="1935480">
                  <a:extLst>
                    <a:ext uri="{9D8B030D-6E8A-4147-A177-3AD203B41FA5}">
                      <a16:colId xmlns:a16="http://schemas.microsoft.com/office/drawing/2014/main" val="1860058179"/>
                    </a:ext>
                  </a:extLst>
                </a:gridCol>
                <a:gridCol w="2049780">
                  <a:extLst>
                    <a:ext uri="{9D8B030D-6E8A-4147-A177-3AD203B41FA5}">
                      <a16:colId xmlns:a16="http://schemas.microsoft.com/office/drawing/2014/main" val="2280133371"/>
                    </a:ext>
                  </a:extLst>
                </a:gridCol>
              </a:tblGrid>
              <a:tr h="370840">
                <a:tc>
                  <a:txBody>
                    <a:bodyPr/>
                    <a:lstStyle/>
                    <a:p>
                      <a:pPr algn="ctr"/>
                      <a:r>
                        <a:rPr lang="en-GB" dirty="0"/>
                        <a:t>Model</a:t>
                      </a:r>
                    </a:p>
                  </a:txBody>
                  <a:tcPr/>
                </a:tc>
                <a:tc>
                  <a:txBody>
                    <a:bodyPr/>
                    <a:lstStyle/>
                    <a:p>
                      <a:pPr algn="ctr"/>
                      <a:r>
                        <a:rPr lang="en-GB" dirty="0"/>
                        <a:t>Early</a:t>
                      </a:r>
                    </a:p>
                  </a:txBody>
                  <a:tcPr/>
                </a:tc>
                <a:tc>
                  <a:txBody>
                    <a:bodyPr/>
                    <a:lstStyle/>
                    <a:p>
                      <a:pPr algn="ctr"/>
                      <a:r>
                        <a:rPr lang="en-GB" dirty="0"/>
                        <a:t>Midpoint</a:t>
                      </a:r>
                    </a:p>
                  </a:txBody>
                  <a:tcPr/>
                </a:tc>
                <a:tc>
                  <a:txBody>
                    <a:bodyPr/>
                    <a:lstStyle/>
                    <a:p>
                      <a:pPr algn="ctr"/>
                      <a:r>
                        <a:rPr lang="en-GB" dirty="0"/>
                        <a:t>Late</a:t>
                      </a:r>
                    </a:p>
                  </a:txBody>
                  <a:tcPr/>
                </a:tc>
                <a:tc>
                  <a:txBody>
                    <a:bodyPr/>
                    <a:lstStyle/>
                    <a:p>
                      <a:pPr algn="ctr"/>
                      <a:r>
                        <a:rPr lang="en-GB" dirty="0"/>
                        <a:t>Full</a:t>
                      </a:r>
                    </a:p>
                  </a:txBody>
                  <a:tcPr/>
                </a:tc>
                <a:extLst>
                  <a:ext uri="{0D108BD9-81ED-4DB2-BD59-A6C34878D82A}">
                    <a16:rowId xmlns:a16="http://schemas.microsoft.com/office/drawing/2014/main" val="1121749780"/>
                  </a:ext>
                </a:extLst>
              </a:tr>
              <a:tr h="401320">
                <a:tc>
                  <a:txBody>
                    <a:bodyPr/>
                    <a:lstStyle/>
                    <a:p>
                      <a:r>
                        <a:rPr lang="en-GB" dirty="0"/>
                        <a:t>Logistic Regression</a:t>
                      </a:r>
                    </a:p>
                  </a:txBody>
                  <a:tcPr/>
                </a:tc>
                <a:tc>
                  <a:txBody>
                    <a:bodyPr/>
                    <a:lstStyle/>
                    <a:p>
                      <a:pPr algn="ctr"/>
                      <a:r>
                        <a:rPr lang="en-GB" dirty="0"/>
                        <a:t>51%</a:t>
                      </a:r>
                    </a:p>
                  </a:txBody>
                  <a:tcPr/>
                </a:tc>
                <a:tc>
                  <a:txBody>
                    <a:bodyPr/>
                    <a:lstStyle/>
                    <a:p>
                      <a:pPr algn="ctr"/>
                      <a:r>
                        <a:rPr lang="en-GB" dirty="0"/>
                        <a:t>60%</a:t>
                      </a:r>
                    </a:p>
                  </a:txBody>
                  <a:tcPr/>
                </a:tc>
                <a:tc>
                  <a:txBody>
                    <a:bodyPr/>
                    <a:lstStyle/>
                    <a:p>
                      <a:pPr algn="ctr"/>
                      <a:r>
                        <a:rPr lang="en-GB" dirty="0"/>
                        <a:t>63%</a:t>
                      </a:r>
                    </a:p>
                  </a:txBody>
                  <a:tcPr/>
                </a:tc>
                <a:tc>
                  <a:txBody>
                    <a:bodyPr/>
                    <a:lstStyle/>
                    <a:p>
                      <a:pPr algn="ctr"/>
                      <a:r>
                        <a:rPr lang="en-GB" dirty="0"/>
                        <a:t>67%</a:t>
                      </a:r>
                    </a:p>
                  </a:txBody>
                  <a:tcPr/>
                </a:tc>
                <a:extLst>
                  <a:ext uri="{0D108BD9-81ED-4DB2-BD59-A6C34878D82A}">
                    <a16:rowId xmlns:a16="http://schemas.microsoft.com/office/drawing/2014/main" val="4200736597"/>
                  </a:ext>
                </a:extLst>
              </a:tr>
              <a:tr h="370840">
                <a:tc>
                  <a:txBody>
                    <a:bodyPr/>
                    <a:lstStyle/>
                    <a:p>
                      <a:r>
                        <a:rPr lang="en-GB" dirty="0"/>
                        <a:t>Support Vector Machine</a:t>
                      </a:r>
                    </a:p>
                  </a:txBody>
                  <a:tcPr/>
                </a:tc>
                <a:tc>
                  <a:txBody>
                    <a:bodyPr/>
                    <a:lstStyle/>
                    <a:p>
                      <a:pPr algn="ctr"/>
                      <a:r>
                        <a:rPr lang="en-GB" dirty="0"/>
                        <a:t>39%</a:t>
                      </a:r>
                    </a:p>
                  </a:txBody>
                  <a:tcPr/>
                </a:tc>
                <a:tc>
                  <a:txBody>
                    <a:bodyPr/>
                    <a:lstStyle/>
                    <a:p>
                      <a:pPr algn="ctr"/>
                      <a:r>
                        <a:rPr lang="en-GB" dirty="0"/>
                        <a:t>49%</a:t>
                      </a:r>
                    </a:p>
                  </a:txBody>
                  <a:tcPr/>
                </a:tc>
                <a:tc>
                  <a:txBody>
                    <a:bodyPr/>
                    <a:lstStyle/>
                    <a:p>
                      <a:pPr algn="ctr"/>
                      <a:r>
                        <a:rPr lang="en-GB" dirty="0"/>
                        <a:t>57%</a:t>
                      </a:r>
                    </a:p>
                  </a:txBody>
                  <a:tcPr/>
                </a:tc>
                <a:tc>
                  <a:txBody>
                    <a:bodyPr/>
                    <a:lstStyle/>
                    <a:p>
                      <a:pPr algn="ctr"/>
                      <a:r>
                        <a:rPr lang="en-GB" dirty="0"/>
                        <a:t>63%</a:t>
                      </a:r>
                    </a:p>
                  </a:txBody>
                  <a:tcPr/>
                </a:tc>
                <a:extLst>
                  <a:ext uri="{0D108BD9-81ED-4DB2-BD59-A6C34878D82A}">
                    <a16:rowId xmlns:a16="http://schemas.microsoft.com/office/drawing/2014/main" val="2104744661"/>
                  </a:ext>
                </a:extLst>
              </a:tr>
              <a:tr h="370840">
                <a:tc>
                  <a:txBody>
                    <a:bodyPr/>
                    <a:lstStyle/>
                    <a:p>
                      <a:r>
                        <a:rPr lang="en-GB" dirty="0"/>
                        <a:t>Multiplayer Perceptron</a:t>
                      </a:r>
                    </a:p>
                  </a:txBody>
                  <a:tcPr/>
                </a:tc>
                <a:tc>
                  <a:txBody>
                    <a:bodyPr/>
                    <a:lstStyle/>
                    <a:p>
                      <a:pPr algn="ctr"/>
                      <a:r>
                        <a:rPr lang="en-GB" dirty="0"/>
                        <a:t>38%</a:t>
                      </a:r>
                    </a:p>
                  </a:txBody>
                  <a:tcPr/>
                </a:tc>
                <a:tc>
                  <a:txBody>
                    <a:bodyPr/>
                    <a:lstStyle/>
                    <a:p>
                      <a:pPr algn="ctr"/>
                      <a:r>
                        <a:rPr lang="en-GB" dirty="0"/>
                        <a:t>47%</a:t>
                      </a:r>
                    </a:p>
                  </a:txBody>
                  <a:tcPr/>
                </a:tc>
                <a:tc>
                  <a:txBody>
                    <a:bodyPr/>
                    <a:lstStyle/>
                    <a:p>
                      <a:pPr algn="ctr"/>
                      <a:r>
                        <a:rPr lang="en-GB" dirty="0"/>
                        <a:t>56%</a:t>
                      </a:r>
                    </a:p>
                  </a:txBody>
                  <a:tcPr/>
                </a:tc>
                <a:tc>
                  <a:txBody>
                    <a:bodyPr/>
                    <a:lstStyle/>
                    <a:p>
                      <a:pPr algn="ctr"/>
                      <a:r>
                        <a:rPr lang="en-GB" dirty="0"/>
                        <a:t>58%</a:t>
                      </a:r>
                    </a:p>
                  </a:txBody>
                  <a:tcPr/>
                </a:tc>
                <a:extLst>
                  <a:ext uri="{0D108BD9-81ED-4DB2-BD59-A6C34878D82A}">
                    <a16:rowId xmlns:a16="http://schemas.microsoft.com/office/drawing/2014/main" val="454753117"/>
                  </a:ext>
                </a:extLst>
              </a:tr>
            </a:tbl>
          </a:graphicData>
        </a:graphic>
      </p:graphicFrame>
    </p:spTree>
    <p:extLst>
      <p:ext uri="{BB962C8B-B14F-4D97-AF65-F5344CB8AC3E}">
        <p14:creationId xmlns:p14="http://schemas.microsoft.com/office/powerpoint/2010/main" val="126990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E577-B605-B897-045E-6E45FD6C3025}"/>
              </a:ext>
            </a:extLst>
          </p:cNvPr>
          <p:cNvSpPr>
            <a:spLocks noGrp="1"/>
          </p:cNvSpPr>
          <p:nvPr>
            <p:ph type="title"/>
          </p:nvPr>
        </p:nvSpPr>
        <p:spPr>
          <a:xfrm>
            <a:off x="838200" y="1214754"/>
            <a:ext cx="10515600" cy="713105"/>
          </a:xfrm>
        </p:spPr>
        <p:txBody>
          <a:bodyPr>
            <a:normAutofit/>
          </a:bodyPr>
          <a:lstStyle/>
          <a:p>
            <a:r>
              <a:rPr lang="en-GB" sz="4000" b="1" dirty="0"/>
              <a:t>Next</a:t>
            </a:r>
            <a:r>
              <a:rPr lang="en-GB" b="1" dirty="0"/>
              <a:t> Steps</a:t>
            </a:r>
          </a:p>
        </p:txBody>
      </p:sp>
      <p:sp>
        <p:nvSpPr>
          <p:cNvPr id="3" name="Content Placeholder 2">
            <a:extLst>
              <a:ext uri="{FF2B5EF4-FFF2-40B4-BE49-F238E27FC236}">
                <a16:creationId xmlns:a16="http://schemas.microsoft.com/office/drawing/2014/main" id="{7D88ADD5-EE13-B17E-B6D6-48F44DA9CAC9}"/>
              </a:ext>
            </a:extLst>
          </p:cNvPr>
          <p:cNvSpPr>
            <a:spLocks noGrp="1"/>
          </p:cNvSpPr>
          <p:nvPr>
            <p:ph idx="1"/>
          </p:nvPr>
        </p:nvSpPr>
        <p:spPr>
          <a:xfrm>
            <a:off x="838200" y="1935478"/>
            <a:ext cx="10515600" cy="3474721"/>
          </a:xfrm>
        </p:spPr>
        <p:txBody>
          <a:bodyPr/>
          <a:lstStyle/>
          <a:p>
            <a:r>
              <a:rPr lang="en-GB" dirty="0"/>
              <a:t>Complete Model evaluation.</a:t>
            </a:r>
          </a:p>
          <a:p>
            <a:r>
              <a:rPr lang="en-GB" dirty="0"/>
              <a:t>Complete Hypothesis tests.</a:t>
            </a:r>
          </a:p>
          <a:p>
            <a:r>
              <a:rPr lang="en-GB" dirty="0"/>
              <a:t>Start work on the final report.</a:t>
            </a:r>
          </a:p>
          <a:p>
            <a:endParaRPr lang="en-GB" dirty="0"/>
          </a:p>
        </p:txBody>
      </p:sp>
      <p:sp>
        <p:nvSpPr>
          <p:cNvPr id="4" name="Slide Number Placeholder 3">
            <a:extLst>
              <a:ext uri="{FF2B5EF4-FFF2-40B4-BE49-F238E27FC236}">
                <a16:creationId xmlns:a16="http://schemas.microsoft.com/office/drawing/2014/main" id="{FC0A0B74-2926-8942-2295-2998C326C017}"/>
              </a:ext>
            </a:extLst>
          </p:cNvPr>
          <p:cNvSpPr>
            <a:spLocks noGrp="1"/>
          </p:cNvSpPr>
          <p:nvPr>
            <p:ph type="sldNum" sz="quarter" idx="12"/>
          </p:nvPr>
        </p:nvSpPr>
        <p:spPr/>
        <p:txBody>
          <a:bodyPr/>
          <a:lstStyle/>
          <a:p>
            <a:fld id="{ECF88CA5-FB5C-4C9F-81AA-71804F63A16C}" type="slidenum">
              <a:rPr lang="en-US" smtClean="0"/>
              <a:t>7</a:t>
            </a:fld>
            <a:endParaRPr lang="en-US"/>
          </a:p>
        </p:txBody>
      </p:sp>
    </p:spTree>
    <p:extLst>
      <p:ext uri="{BB962C8B-B14F-4D97-AF65-F5344CB8AC3E}">
        <p14:creationId xmlns:p14="http://schemas.microsoft.com/office/powerpoint/2010/main" val="165831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766218"/>
            <a:ext cx="12192001" cy="1325563"/>
          </a:xfrm>
        </p:spPr>
        <p:txBody>
          <a:bodyPr/>
          <a:lstStyle/>
          <a:p>
            <a:pPr algn="ctr"/>
            <a:r>
              <a:rPr lang="en-US" b="1" dirty="0"/>
              <a:t>Q&amp;A</a:t>
            </a:r>
          </a:p>
        </p:txBody>
      </p:sp>
      <p:sp>
        <p:nvSpPr>
          <p:cNvPr id="4" name="Slide Number Placeholder 3"/>
          <p:cNvSpPr>
            <a:spLocks noGrp="1"/>
          </p:cNvSpPr>
          <p:nvPr>
            <p:ph type="sldNum" sz="quarter" idx="12"/>
          </p:nvPr>
        </p:nvSpPr>
        <p:spPr/>
        <p:txBody>
          <a:bodyPr/>
          <a:lstStyle/>
          <a:p>
            <a:fld id="{ECF88CA5-FB5C-4C9F-81AA-71804F63A16C}" type="slidenum">
              <a:rPr lang="en-US" smtClean="0"/>
              <a:t>8</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460</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Data Science Project (EMATM0047)</vt:lpstr>
      <vt:lpstr>PowerPoint Presentation</vt:lpstr>
      <vt:lpstr>Data Description</vt:lpstr>
      <vt:lpstr>PowerPoint Presentation</vt:lpstr>
      <vt:lpstr>Model Accuracy Scores Across Phases</vt:lpstr>
      <vt:lpstr>Model F1 Scores Across Phases</vt:lpstr>
      <vt:lpstr>Next Steps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Mini-Project (EMATM0050)</dc:title>
  <dc:creator>Ali Suhail</dc:creator>
  <cp:lastModifiedBy>Ali Suhail</cp:lastModifiedBy>
  <cp:revision>473</cp:revision>
  <dcterms:created xsi:type="dcterms:W3CDTF">2025-02-25T15:40:00Z</dcterms:created>
  <dcterms:modified xsi:type="dcterms:W3CDTF">2025-07-15T04:57:44Z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860B803F32D6411084133EC2FF94EDCD_12</vt:lpwstr>
  </property>
  <property fmtid="{D5CDD505-2E9C-101B-9397-08002B2CF9AE}" pid="3" name="KSOProductBuildVer">
    <vt:lpwstr>2052-12.1.0.20784</vt:lpwstr>
  </property>
</Properties>
</file>