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79" r:id="rId3"/>
    <p:sldId id="261" r:id="rId4"/>
    <p:sldId id="298" r:id="rId5"/>
    <p:sldId id="299" r:id="rId6"/>
    <p:sldId id="297" r:id="rId7"/>
    <p:sldId id="301" r:id="rId8"/>
    <p:sldId id="296" r:id="rId9"/>
    <p:sldId id="292" r:id="rId10"/>
    <p:sldId id="294" r:id="rId11"/>
    <p:sldId id="295" r:id="rId12"/>
    <p:sldId id="30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9B36"/>
    <a:srgbClr val="28A83A"/>
    <a:srgbClr val="C5C921"/>
    <a:srgbClr val="FBF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FD14C2-DAEF-4D2D-9A2A-265CFD17ABB8}" v="36" dt="2025-08-15T06:45:21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3" autoAdjust="0"/>
  </p:normalViewPr>
  <p:slideViewPr>
    <p:cSldViewPr snapToGrid="0">
      <p:cViewPr varScale="1">
        <p:scale>
          <a:sx n="80" d="100"/>
          <a:sy n="80" d="100"/>
        </p:scale>
        <p:origin x="132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Suhail" userId="425b9db2548ee741" providerId="LiveId" clId="{85FD14C2-DAEF-4D2D-9A2A-265CFD17ABB8}"/>
    <pc:docChg chg="undo redo custSel addSld delSld modSld sldOrd">
      <pc:chgData name="Ali Suhail" userId="425b9db2548ee741" providerId="LiveId" clId="{85FD14C2-DAEF-4D2D-9A2A-265CFD17ABB8}" dt="2025-08-15T06:45:25.694" v="1396" actId="20577"/>
      <pc:docMkLst>
        <pc:docMk/>
      </pc:docMkLst>
      <pc:sldChg chg="modSp mod">
        <pc:chgData name="Ali Suhail" userId="425b9db2548ee741" providerId="LiveId" clId="{85FD14C2-DAEF-4D2D-9A2A-265CFD17ABB8}" dt="2025-08-15T05:53:16.946" v="1" actId="20577"/>
        <pc:sldMkLst>
          <pc:docMk/>
          <pc:sldMk cId="0" sldId="257"/>
        </pc:sldMkLst>
        <pc:spChg chg="mod">
          <ac:chgData name="Ali Suhail" userId="425b9db2548ee741" providerId="LiveId" clId="{85FD14C2-DAEF-4D2D-9A2A-265CFD17ABB8}" dt="2025-08-15T05:53:16.946" v="1" actId="20577"/>
          <ac:spMkLst>
            <pc:docMk/>
            <pc:sldMk cId="0" sldId="257"/>
            <ac:spMk id="3" creationId="{00000000-0000-0000-0000-000000000000}"/>
          </ac:spMkLst>
        </pc:spChg>
      </pc:sldChg>
      <pc:sldChg chg="addSp modSp mod ord">
        <pc:chgData name="Ali Suhail" userId="425b9db2548ee741" providerId="LiveId" clId="{85FD14C2-DAEF-4D2D-9A2A-265CFD17ABB8}" dt="2025-08-15T06:25:03.838" v="236" actId="20577"/>
        <pc:sldMkLst>
          <pc:docMk/>
          <pc:sldMk cId="0" sldId="261"/>
        </pc:sldMkLst>
        <pc:spChg chg="mod">
          <ac:chgData name="Ali Suhail" userId="425b9db2548ee741" providerId="LiveId" clId="{85FD14C2-DAEF-4D2D-9A2A-265CFD17ABB8}" dt="2025-08-15T06:10:48.237" v="104" actId="14100"/>
          <ac:spMkLst>
            <pc:docMk/>
            <pc:sldMk cId="0" sldId="261"/>
            <ac:spMk id="2" creationId="{00000000-0000-0000-0000-000000000000}"/>
          </ac:spMkLst>
        </pc:spChg>
        <pc:spChg chg="mod">
          <ac:chgData name="Ali Suhail" userId="425b9db2548ee741" providerId="LiveId" clId="{85FD14C2-DAEF-4D2D-9A2A-265CFD17ABB8}" dt="2025-08-15T06:25:03.838" v="236" actId="20577"/>
          <ac:spMkLst>
            <pc:docMk/>
            <pc:sldMk cId="0" sldId="261"/>
            <ac:spMk id="3" creationId="{00000000-0000-0000-0000-000000000000}"/>
          </ac:spMkLst>
        </pc:spChg>
        <pc:spChg chg="add">
          <ac:chgData name="Ali Suhail" userId="425b9db2548ee741" providerId="LiveId" clId="{85FD14C2-DAEF-4D2D-9A2A-265CFD17ABB8}" dt="2025-08-15T06:17:01.455" v="113"/>
          <ac:spMkLst>
            <pc:docMk/>
            <pc:sldMk cId="0" sldId="261"/>
            <ac:spMk id="5" creationId="{4ADC99DF-FBEC-1787-B097-744EB2A6AADD}"/>
          </ac:spMkLst>
        </pc:spChg>
        <pc:spChg chg="add">
          <ac:chgData name="Ali Suhail" userId="425b9db2548ee741" providerId="LiveId" clId="{85FD14C2-DAEF-4D2D-9A2A-265CFD17ABB8}" dt="2025-08-15T06:18:29.460" v="169"/>
          <ac:spMkLst>
            <pc:docMk/>
            <pc:sldMk cId="0" sldId="261"/>
            <ac:spMk id="6" creationId="{1EA9A3D6-DD62-DCD6-1AAC-BF1CCAB6C85E}"/>
          </ac:spMkLst>
        </pc:spChg>
      </pc:sldChg>
      <pc:sldChg chg="del">
        <pc:chgData name="Ali Suhail" userId="425b9db2548ee741" providerId="LiveId" clId="{85FD14C2-DAEF-4D2D-9A2A-265CFD17ABB8}" dt="2025-08-15T05:55:49.063" v="37" actId="47"/>
        <pc:sldMkLst>
          <pc:docMk/>
          <pc:sldMk cId="2461531019" sldId="280"/>
        </pc:sldMkLst>
      </pc:sldChg>
      <pc:sldChg chg="add ord">
        <pc:chgData name="Ali Suhail" userId="425b9db2548ee741" providerId="LiveId" clId="{85FD14C2-DAEF-4D2D-9A2A-265CFD17ABB8}" dt="2025-08-15T05:53:45.932" v="4"/>
        <pc:sldMkLst>
          <pc:docMk/>
          <pc:sldMk cId="3719682602" sldId="296"/>
        </pc:sldMkLst>
      </pc:sldChg>
      <pc:sldChg chg="addSp modSp add mod">
        <pc:chgData name="Ali Suhail" userId="425b9db2548ee741" providerId="LiveId" clId="{85FD14C2-DAEF-4D2D-9A2A-265CFD17ABB8}" dt="2025-08-15T06:40:36.046" v="1337" actId="20577"/>
        <pc:sldMkLst>
          <pc:docMk/>
          <pc:sldMk cId="3629784974" sldId="297"/>
        </pc:sldMkLst>
        <pc:spChg chg="add mod">
          <ac:chgData name="Ali Suhail" userId="425b9db2548ee741" providerId="LiveId" clId="{85FD14C2-DAEF-4D2D-9A2A-265CFD17ABB8}" dt="2025-08-15T06:40:36.046" v="1337" actId="20577"/>
          <ac:spMkLst>
            <pc:docMk/>
            <pc:sldMk cId="3629784974" sldId="297"/>
            <ac:spMk id="2" creationId="{E5528743-EA99-9045-B4A8-DE2AC86D6814}"/>
          </ac:spMkLst>
        </pc:spChg>
        <pc:spChg chg="mod">
          <ac:chgData name="Ali Suhail" userId="425b9db2548ee741" providerId="LiveId" clId="{85FD14C2-DAEF-4D2D-9A2A-265CFD17ABB8}" dt="2025-08-15T05:55:29.605" v="36" actId="20577"/>
          <ac:spMkLst>
            <pc:docMk/>
            <pc:sldMk cId="3629784974" sldId="297"/>
            <ac:spMk id="3" creationId="{2F9860F2-74FE-AA23-EA90-6F5B28A36D21}"/>
          </ac:spMkLst>
        </pc:spChg>
        <pc:spChg chg="add mod">
          <ac:chgData name="Ali Suhail" userId="425b9db2548ee741" providerId="LiveId" clId="{85FD14C2-DAEF-4D2D-9A2A-265CFD17ABB8}" dt="2025-08-15T06:00:43.710" v="52"/>
          <ac:spMkLst>
            <pc:docMk/>
            <pc:sldMk cId="3629784974" sldId="297"/>
            <ac:spMk id="5" creationId="{7023F363-8FBE-325A-51EB-83BAE8384A62}"/>
          </ac:spMkLst>
        </pc:spChg>
        <pc:spChg chg="add">
          <ac:chgData name="Ali Suhail" userId="425b9db2548ee741" providerId="LiveId" clId="{85FD14C2-DAEF-4D2D-9A2A-265CFD17ABB8}" dt="2025-08-15T06:07:17.966" v="60"/>
          <ac:spMkLst>
            <pc:docMk/>
            <pc:sldMk cId="3629784974" sldId="297"/>
            <ac:spMk id="6" creationId="{88DEFBD8-D380-0B9E-C96F-D92ADC263B2C}"/>
          </ac:spMkLst>
        </pc:spChg>
      </pc:sldChg>
      <pc:sldChg chg="add del ord">
        <pc:chgData name="Ali Suhail" userId="425b9db2548ee741" providerId="LiveId" clId="{85FD14C2-DAEF-4D2D-9A2A-265CFD17ABB8}" dt="2025-08-15T06:00:27.380" v="45" actId="47"/>
        <pc:sldMkLst>
          <pc:docMk/>
          <pc:sldMk cId="157786138" sldId="298"/>
        </pc:sldMkLst>
      </pc:sldChg>
      <pc:sldChg chg="addSp modSp add mod ord">
        <pc:chgData name="Ali Suhail" userId="425b9db2548ee741" providerId="LiveId" clId="{85FD14C2-DAEF-4D2D-9A2A-265CFD17ABB8}" dt="2025-08-15T06:40:28.371" v="1335" actId="20577"/>
        <pc:sldMkLst>
          <pc:docMk/>
          <pc:sldMk cId="2017866724" sldId="298"/>
        </pc:sldMkLst>
        <pc:spChg chg="mod">
          <ac:chgData name="Ali Suhail" userId="425b9db2548ee741" providerId="LiveId" clId="{85FD14C2-DAEF-4D2D-9A2A-265CFD17ABB8}" dt="2025-08-15T06:40:28.371" v="1335" actId="20577"/>
          <ac:spMkLst>
            <pc:docMk/>
            <pc:sldMk cId="2017866724" sldId="298"/>
            <ac:spMk id="3" creationId="{45D030E4-063B-611D-7DE9-B4662F88E72A}"/>
          </ac:spMkLst>
        </pc:spChg>
        <pc:picChg chg="add mod">
          <ac:chgData name="Ali Suhail" userId="425b9db2548ee741" providerId="LiveId" clId="{85FD14C2-DAEF-4D2D-9A2A-265CFD17ABB8}" dt="2025-08-15T06:34:11.211" v="683" actId="14100"/>
          <ac:picMkLst>
            <pc:docMk/>
            <pc:sldMk cId="2017866724" sldId="298"/>
            <ac:picMk id="6" creationId="{3121EE61-D30C-1B10-214B-D0083E2D100C}"/>
          </ac:picMkLst>
        </pc:picChg>
      </pc:sldChg>
      <pc:sldChg chg="addSp modSp add mod">
        <pc:chgData name="Ali Suhail" userId="425b9db2548ee741" providerId="LiveId" clId="{85FD14C2-DAEF-4D2D-9A2A-265CFD17ABB8}" dt="2025-08-15T06:40:04.845" v="1331" actId="14100"/>
        <pc:sldMkLst>
          <pc:docMk/>
          <pc:sldMk cId="3653582992" sldId="299"/>
        </pc:sldMkLst>
        <pc:spChg chg="mod">
          <ac:chgData name="Ali Suhail" userId="425b9db2548ee741" providerId="LiveId" clId="{85FD14C2-DAEF-4D2D-9A2A-265CFD17ABB8}" dt="2025-08-15T06:40:04.845" v="1331" actId="14100"/>
          <ac:spMkLst>
            <pc:docMk/>
            <pc:sldMk cId="3653582992" sldId="299"/>
            <ac:spMk id="3" creationId="{36A13CFE-F63D-B94C-F53F-F7DD883932DD}"/>
          </ac:spMkLst>
        </pc:spChg>
        <pc:spChg chg="add">
          <ac:chgData name="Ali Suhail" userId="425b9db2548ee741" providerId="LiveId" clId="{85FD14C2-DAEF-4D2D-9A2A-265CFD17ABB8}" dt="2025-08-15T06:39:21.044" v="1312"/>
          <ac:spMkLst>
            <pc:docMk/>
            <pc:sldMk cId="3653582992" sldId="299"/>
            <ac:spMk id="5" creationId="{4D88B299-035F-4C0A-B5B7-20B6A27CE707}"/>
          </ac:spMkLst>
        </pc:spChg>
      </pc:sldChg>
      <pc:sldChg chg="modSp add mod">
        <pc:chgData name="Ali Suhail" userId="425b9db2548ee741" providerId="LiveId" clId="{85FD14C2-DAEF-4D2D-9A2A-265CFD17ABB8}" dt="2025-08-15T06:45:25.694" v="1396" actId="20577"/>
        <pc:sldMkLst>
          <pc:docMk/>
          <pc:sldMk cId="2221085332" sldId="300"/>
        </pc:sldMkLst>
        <pc:spChg chg="mod">
          <ac:chgData name="Ali Suhail" userId="425b9db2548ee741" providerId="LiveId" clId="{85FD14C2-DAEF-4D2D-9A2A-265CFD17ABB8}" dt="2025-08-15T06:40:51.931" v="1339" actId="14100"/>
          <ac:spMkLst>
            <pc:docMk/>
            <pc:sldMk cId="2221085332" sldId="300"/>
            <ac:spMk id="2" creationId="{FDB5D353-AA06-66B3-6DCF-6AE8D867E3E7}"/>
          </ac:spMkLst>
        </pc:spChg>
        <pc:spChg chg="mod">
          <ac:chgData name="Ali Suhail" userId="425b9db2548ee741" providerId="LiveId" clId="{85FD14C2-DAEF-4D2D-9A2A-265CFD17ABB8}" dt="2025-08-15T06:45:25.694" v="1396" actId="20577"/>
          <ac:spMkLst>
            <pc:docMk/>
            <pc:sldMk cId="2221085332" sldId="300"/>
            <ac:spMk id="3" creationId="{92BC6208-3CF5-377D-DD93-81EA852DA9A3}"/>
          </ac:spMkLst>
        </pc:spChg>
      </pc:sldChg>
      <pc:sldChg chg="new">
        <pc:chgData name="Ali Suhail" userId="425b9db2548ee741" providerId="LiveId" clId="{85FD14C2-DAEF-4D2D-9A2A-265CFD17ABB8}" dt="2025-08-15T06:40:44.744" v="1338" actId="680"/>
        <pc:sldMkLst>
          <pc:docMk/>
          <pc:sldMk cId="88742420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1AB8B-2150-40B0-A429-0DC62361296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B0D56-011B-456D-B3A9-2154AB49B1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9C41-EB32-4225-BCA3-42882E910320}" type="datetime1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6A48-80B8-4B0D-BB54-EB82B750AEBC}" type="datetime1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AA4A-A897-4C78-B3BA-BADAD056D0FE}" type="datetime1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196B-E120-4518-861A-9AA8640278B1}" type="datetime1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D0FF-FA21-471A-A1CF-5754611F81B3}" type="datetime1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4E27-FDE9-407C-9C92-1BBAF1D81A20}" type="datetime1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81C4-4FF0-4EF1-841A-11E6574A4906}" type="datetime1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37CC-DC2C-42A8-8BA5-6AA6F5B85A0C}" type="datetime1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3E54-051F-4714-8069-F39F61E67854}" type="datetime1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1A03-EC3F-492F-91E9-9AA1D744377F}" type="datetime1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7DB2-78F3-4CD6-AA57-F1E2F60407FB}" type="datetime1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E7049-C146-4123-B1B0-5ED48ECC200B}" type="datetime1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logo with a white background&#10;&#10;AI-generated content may be incorrect.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6635" cy="12290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1138517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0" y="5862917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y24009@bristol.ac.uk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access.2021.3049446" TargetMode="External"/><Relationship Id="rId2" Type="http://schemas.openxmlformats.org/officeDocument/2006/relationships/hyperlink" Target="https://doi.org/10.1016/j.chb.2019.10618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bc.co.uk/news/education-66940041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09" y="983456"/>
            <a:ext cx="10515600" cy="1325563"/>
          </a:xfrm>
        </p:spPr>
        <p:txBody>
          <a:bodyPr/>
          <a:lstStyle/>
          <a:p>
            <a:r>
              <a:rPr lang="en-US" b="1" dirty="0"/>
              <a:t>Data Science Project (EMATM0047)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409" y="20050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Project: Student Dropout Predictor.</a:t>
            </a:r>
          </a:p>
          <a:p>
            <a:pPr marL="0" indent="0">
              <a:buNone/>
            </a:pPr>
            <a:r>
              <a:rPr lang="en-US" dirty="0"/>
              <a:t>Ali Suhail: </a:t>
            </a:r>
            <a:r>
              <a:rPr lang="en-US" dirty="0">
                <a:hlinkClick r:id="rId2"/>
              </a:rPr>
              <a:t>dy24009@bristol.ac.uk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BD16-A194-3E6A-418D-D88B5E57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3970"/>
            <a:ext cx="10515600" cy="45783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Model F1 Scores Across Phases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6EE85-E1BF-6573-8F67-20D70FA3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78F4B6-692A-1063-D5FF-BF93FA01F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0" y="3576321"/>
            <a:ext cx="10515600" cy="1974849"/>
          </a:xfrm>
        </p:spPr>
        <p:txBody>
          <a:bodyPr>
            <a:normAutofit/>
          </a:bodyPr>
          <a:lstStyle/>
          <a:p>
            <a:r>
              <a:rPr lang="en-US" sz="2000" dirty="0"/>
              <a:t>LR outperforms the other models in terms of macro F1 score across all phases, with SVMs ranking second and MLP showing the lowest overall performance.</a:t>
            </a:r>
            <a:endParaRPr lang="en-GB" sz="2000" dirty="0"/>
          </a:p>
        </p:txBody>
      </p:sp>
      <p:graphicFrame>
        <p:nvGraphicFramePr>
          <p:cNvPr id="11" name="Content Placeholder 9">
            <a:extLst>
              <a:ext uri="{FF2B5EF4-FFF2-40B4-BE49-F238E27FC236}">
                <a16:creationId xmlns:a16="http://schemas.microsoft.com/office/drawing/2014/main" id="{04162FD9-46AE-1AD7-799E-60F49519F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232545"/>
              </p:ext>
            </p:extLst>
          </p:nvPr>
        </p:nvGraphicFramePr>
        <p:xfrm>
          <a:off x="838200" y="1856740"/>
          <a:ext cx="10515600" cy="151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20">
                  <a:extLst>
                    <a:ext uri="{9D8B030D-6E8A-4147-A177-3AD203B41FA5}">
                      <a16:colId xmlns:a16="http://schemas.microsoft.com/office/drawing/2014/main" val="1921292116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588760132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2584963815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1860058179"/>
                    </a:ext>
                  </a:extLst>
                </a:gridCol>
                <a:gridCol w="2049780">
                  <a:extLst>
                    <a:ext uri="{9D8B030D-6E8A-4147-A177-3AD203B41FA5}">
                      <a16:colId xmlns:a16="http://schemas.microsoft.com/office/drawing/2014/main" val="2280133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4978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GB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73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74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Multiplayer Perceptron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753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90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EE577-B605-B897-045E-6E45FD6C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4754"/>
            <a:ext cx="10515600" cy="713105"/>
          </a:xfrm>
        </p:spPr>
        <p:txBody>
          <a:bodyPr>
            <a:normAutofit/>
          </a:bodyPr>
          <a:lstStyle/>
          <a:p>
            <a:r>
              <a:rPr lang="en-GB" sz="4000" b="1" dirty="0"/>
              <a:t>Next</a:t>
            </a:r>
            <a:r>
              <a:rPr lang="en-GB" b="1" dirty="0"/>
              <a:t>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ADD5-EE13-B17E-B6D6-48F44DA9C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5478"/>
            <a:ext cx="10515600" cy="3474721"/>
          </a:xfrm>
        </p:spPr>
        <p:txBody>
          <a:bodyPr/>
          <a:lstStyle/>
          <a:p>
            <a:r>
              <a:rPr lang="en-GB" dirty="0"/>
              <a:t>Complete Model evaluation.</a:t>
            </a:r>
          </a:p>
          <a:p>
            <a:r>
              <a:rPr lang="en-GB" dirty="0"/>
              <a:t>Complete Hypothesis tests.</a:t>
            </a:r>
          </a:p>
          <a:p>
            <a:r>
              <a:rPr lang="en-GB" dirty="0"/>
              <a:t>Start work on the final report.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A0B74-2926-8942-2295-2998C326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14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CF10B-D4E6-53BD-81F9-D26F11175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D353-AA06-66B3-6DCF-6AE8D867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37" y="1214754"/>
            <a:ext cx="11149263" cy="713105"/>
          </a:xfrm>
        </p:spPr>
        <p:txBody>
          <a:bodyPr>
            <a:normAutofit/>
          </a:bodyPr>
          <a:lstStyle/>
          <a:p>
            <a:r>
              <a:rPr lang="en-GB" sz="4000" b="1" dirty="0"/>
              <a:t>Reference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C6208-3CF5-377D-DD93-81EA852DA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6" y="1935478"/>
            <a:ext cx="11004884" cy="38156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[1] H. Waheed, S.-U. Hassan, Naif Radi </a:t>
            </a:r>
            <a:r>
              <a:rPr lang="en-GB" dirty="0" err="1"/>
              <a:t>Aljohani</a:t>
            </a:r>
            <a:r>
              <a:rPr lang="en-GB" dirty="0"/>
              <a:t>, J. Hardman, Salem </a:t>
            </a:r>
            <a:r>
              <a:rPr lang="en-GB" dirty="0" err="1"/>
              <a:t>Alelyani</a:t>
            </a:r>
            <a:r>
              <a:rPr lang="en-GB" dirty="0"/>
              <a:t>, and R. Nawaz, “Predicting academic performance of students from VLE big data using deep learning models,” </a:t>
            </a:r>
            <a:r>
              <a:rPr lang="en-GB" i="1" dirty="0"/>
              <a:t>Computers in Human Behavior</a:t>
            </a:r>
            <a:r>
              <a:rPr lang="en-GB" dirty="0"/>
              <a:t>, vol. 104, pp. 106189–106189, Nov. 2019, </a:t>
            </a:r>
            <a:r>
              <a:rPr lang="en-GB" dirty="0" err="1"/>
              <a:t>doi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https://doi.org/10.1016/j.chb.2019.106189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[2] M. Adnan </a:t>
            </a:r>
            <a:r>
              <a:rPr lang="en-US" i="1" dirty="0"/>
              <a:t>et al.</a:t>
            </a:r>
            <a:r>
              <a:rPr lang="en-US" dirty="0"/>
              <a:t>, “Predicting at-Risk Students at Different Percentages of Course Length for Early Intervention Using Machine Learning Models,” </a:t>
            </a:r>
            <a:r>
              <a:rPr lang="en-US" i="1" dirty="0"/>
              <a:t>IEEE Access</a:t>
            </a:r>
            <a:r>
              <a:rPr lang="en-US" dirty="0"/>
              <a:t>, vol. 9, pp. 7519–7539, 2021,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https://doi.org/10.1109/access.2021.3049446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[3] J. Bryson, “University dropout rates reach new high, figures suggest,” </a:t>
            </a:r>
            <a:r>
              <a:rPr lang="en-US" i="1" dirty="0"/>
              <a:t>BBC News</a:t>
            </a:r>
            <a:r>
              <a:rPr lang="en-US" dirty="0"/>
              <a:t>, Sep. 28, 2023. </a:t>
            </a:r>
            <a:r>
              <a:rPr lang="en-US" dirty="0">
                <a:hlinkClick r:id="rId4"/>
              </a:rPr>
              <a:t>https://www.bbc.co.uk/news/education-66940041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00C1A-082E-24F7-275D-98FF2981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85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766218"/>
            <a:ext cx="12192001" cy="1325563"/>
          </a:xfrm>
        </p:spPr>
        <p:txBody>
          <a:bodyPr/>
          <a:lstStyle/>
          <a:p>
            <a:pPr algn="ctr"/>
            <a:r>
              <a:rPr lang="en-US" b="1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5A851-9907-3BDF-131D-468419074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729" y="1304027"/>
            <a:ext cx="11943271" cy="39658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Aptos Display"/>
              </a:rPr>
              <a:t>Problem</a:t>
            </a:r>
            <a:r>
              <a:rPr lang="en-US" sz="2800" b="1" dirty="0">
                <a:latin typeface="Aptos Display"/>
              </a:rPr>
              <a:t> </a:t>
            </a:r>
            <a:r>
              <a:rPr lang="en-US" sz="4000" b="1" dirty="0">
                <a:latin typeface="Aptos Display"/>
              </a:rPr>
              <a:t>Description</a:t>
            </a:r>
            <a:endParaRPr lang="en-US" sz="4000" b="1" dirty="0"/>
          </a:p>
          <a:p>
            <a:r>
              <a:rPr lang="en-US" dirty="0"/>
              <a:t>The main objective is to predict student dropout in higher education through machine learning, with the aim of enabling early interventions and improving student retention. </a:t>
            </a:r>
          </a:p>
          <a:p>
            <a:r>
              <a:rPr lang="en-US" dirty="0"/>
              <a:t>This will be formulated as a binary classification task, where the model predicts whether a student is likely to dropout or continue (including failures), ideally making this prediction by the midpoint of the module or earlier.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A51C8-6D6C-A210-801C-B63827B5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74289"/>
            <a:ext cx="3525253" cy="762342"/>
          </a:xfrm>
        </p:spPr>
        <p:txBody>
          <a:bodyPr>
            <a:normAutofit/>
          </a:bodyPr>
          <a:lstStyle/>
          <a:p>
            <a:r>
              <a:rPr lang="en-US" sz="4000" b="1" dirty="0"/>
              <a:t>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65" y="1844040"/>
            <a:ext cx="11847535" cy="3839671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Dataset:</a:t>
            </a:r>
            <a:r>
              <a:rPr lang="en-US" dirty="0"/>
              <a:t> OULA dataset (assessments, VLE, demographics) structure and key features.</a:t>
            </a:r>
          </a:p>
          <a:p>
            <a:pPr algn="l"/>
            <a:r>
              <a:rPr lang="en-US" b="1" dirty="0"/>
              <a:t>Preprocessing &amp; Feature Engineering: </a:t>
            </a:r>
            <a:r>
              <a:rPr lang="en-US" dirty="0"/>
              <a:t>Merge tables into one dataset, segment into four phases (early, midpoint, late and full), clean and prepare data.</a:t>
            </a:r>
          </a:p>
          <a:p>
            <a:pPr algn="l"/>
            <a:r>
              <a:rPr lang="en-US" b="1" dirty="0"/>
              <a:t>Processing: </a:t>
            </a:r>
            <a:r>
              <a:rPr lang="en-US" dirty="0"/>
              <a:t>Handle missing values, remove duplicates, impute data, create train/test splits, scale and encode features.</a:t>
            </a:r>
          </a:p>
          <a:p>
            <a:pPr algn="l"/>
            <a:r>
              <a:rPr lang="en-US" b="1" dirty="0"/>
              <a:t>Exploratory Data Analysis: </a:t>
            </a:r>
            <a:r>
              <a:rPr lang="en-US" dirty="0"/>
              <a:t>Detailed feature insights.</a:t>
            </a:r>
          </a:p>
          <a:p>
            <a:pPr algn="l"/>
            <a:r>
              <a:rPr lang="en-US" b="1" dirty="0"/>
              <a:t>Modelling: </a:t>
            </a:r>
            <a:r>
              <a:rPr lang="en-US" dirty="0" err="1"/>
              <a:t>Initialise</a:t>
            </a:r>
            <a:r>
              <a:rPr lang="en-US" dirty="0"/>
              <a:t>, tune, execute, and evaluate ML models; pipeline setup and hyperparameter tuning.</a:t>
            </a:r>
          </a:p>
          <a:p>
            <a:pPr algn="l"/>
            <a:r>
              <a:rPr lang="en-US" b="1" dirty="0"/>
              <a:t>Results: </a:t>
            </a:r>
            <a:r>
              <a:rPr lang="en-US" dirty="0"/>
              <a:t>Hypothesis testing outcomes and model evaluation.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1232F-2A54-2CA0-D7C4-7D1B1C42C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7DDC-BD52-EF77-DA54-41B955D21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74289"/>
            <a:ext cx="3525253" cy="762342"/>
          </a:xfrm>
        </p:spPr>
        <p:txBody>
          <a:bodyPr>
            <a:normAutofit/>
          </a:bodyPr>
          <a:lstStyle/>
          <a:p>
            <a:r>
              <a:rPr lang="en-US" sz="4000" b="1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030E4-063B-611D-7DE9-B4662F88E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466" y="1844040"/>
            <a:ext cx="7307618" cy="4000500"/>
          </a:xfrm>
        </p:spPr>
        <p:txBody>
          <a:bodyPr>
            <a:noAutofit/>
          </a:bodyPr>
          <a:lstStyle/>
          <a:p>
            <a:pPr algn="l"/>
            <a:r>
              <a:rPr lang="en-US" sz="2100" dirty="0"/>
              <a:t>Created 4 aggregated features: weighted score, late rate, fail rate, days active and a combined weight-score metric to simplify time-series data for ML.</a:t>
            </a:r>
          </a:p>
          <a:p>
            <a:pPr algn="l"/>
            <a:r>
              <a:rPr lang="en-US" sz="2100" dirty="0"/>
              <a:t>Temporal segmentation proved to be an effective strategy for enabling earlier interventions. Both [1] and [2] used time-based partitioning successfully, allowing predictions at different points in a module's progression. This makes it possible for institutions to provide timely support before students fall too far behind.</a:t>
            </a:r>
          </a:p>
          <a:p>
            <a:pPr algn="l"/>
            <a:r>
              <a:rPr lang="en-US" sz="2100" dirty="0"/>
              <a:t>Unlike prior studies focusing on pass/fail, this work targets continue/dropout classification for a new perspective.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E57C6-50B1-3F1E-2EFC-6164F602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graph of a bar&#10;&#10;AI-generated content may be incorrect.">
            <a:extLst>
              <a:ext uri="{FF2B5EF4-FFF2-40B4-BE49-F238E27FC236}">
                <a16:creationId xmlns:a16="http://schemas.microsoft.com/office/drawing/2014/main" id="{3121EE61-D30C-1B10-214B-D0083E2D1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569" y="1174289"/>
            <a:ext cx="5117432" cy="481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6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8F657-405E-7052-048D-3A7B410FE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9237-0591-A4A6-CF34-DD324A74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74289"/>
            <a:ext cx="3525253" cy="762342"/>
          </a:xfrm>
        </p:spPr>
        <p:txBody>
          <a:bodyPr>
            <a:normAutofit/>
          </a:bodyPr>
          <a:lstStyle/>
          <a:p>
            <a:r>
              <a:rPr lang="en-US" sz="4000" b="1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13CFE-F63D-B94C-F53F-F7DD88393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465" y="1936630"/>
            <a:ext cx="11847535" cy="3907909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Dataset has a 20/80 dropout to non-dropout ratio, so class weights were set to 'balanced' to improve minority class detection.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 err="1"/>
              <a:t>GridSearch</a:t>
            </a:r>
            <a:r>
              <a:rPr lang="en-US" sz="2600" dirty="0"/>
              <a:t> with 5-fold cross-validation was used for hyperparameter tuning to ensure stable and accurate results.*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F1 macro was the main evaluation metric due to its emphasis on minority classes, with additional analysis on accuracy, F1, precision, and recall per class, focusing on dropout precision and recall.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553F7-A42A-19D4-9E27-B838BC4F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8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8FC60-2693-8B93-CCAB-C5AE44D80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860F2-74FE-AA23-EA90-6F5B28A36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729" y="1304027"/>
            <a:ext cx="11943271" cy="39658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Aptos Display"/>
              </a:rPr>
              <a:t>Motivation</a:t>
            </a:r>
            <a:endParaRPr lang="en-US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E0221-9E09-8140-119B-4B719545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6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5528743-EA99-9045-B4A8-DE2AC86D6814}"/>
              </a:ext>
            </a:extLst>
          </p:cNvPr>
          <p:cNvSpPr txBox="1">
            <a:spLocks/>
          </p:cNvSpPr>
          <p:nvPr/>
        </p:nvSpPr>
        <p:spPr>
          <a:xfrm>
            <a:off x="248729" y="1902542"/>
            <a:ext cx="11943271" cy="39105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Student dropout is a major concern in higher education, affecting both students’ academic progress and institutional stability. </a:t>
            </a:r>
          </a:p>
          <a:p>
            <a:r>
              <a:rPr lang="en-US" dirty="0"/>
              <a:t>In the UK, data from the Student Loans Company shows that students who took loans but did not complete their degrees rose from 32,491 in 2018–19 to 41,630 in 2022–23, a 28% increase. Factors such as mental health challenges, financial strain, academic pressure, social isolation, and limited institutional support contribute to early withdrawal [3], highlighting the need for systems that identify vulnerable students and provide </a:t>
            </a:r>
            <a:r>
              <a:rPr lang="en-US" dirty="0" err="1"/>
              <a:t>personalised</a:t>
            </a:r>
            <a:r>
              <a:rPr lang="en-US" dirty="0"/>
              <a:t> support.</a:t>
            </a:r>
          </a:p>
          <a:p>
            <a:r>
              <a:rPr lang="en-US" dirty="0"/>
              <a:t>Early identification of at-risk students enables timely, targeted interventions to improve retention and success.</a:t>
            </a:r>
          </a:p>
        </p:txBody>
      </p:sp>
    </p:spTree>
    <p:extLst>
      <p:ext uri="{BB962C8B-B14F-4D97-AF65-F5344CB8AC3E}">
        <p14:creationId xmlns:p14="http://schemas.microsoft.com/office/powerpoint/2010/main" val="362978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24E0-163D-00AB-B83D-18CD69E7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02F2-8357-EACC-7FCB-7A2D0AB1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6A5F1-871B-9171-F475-D1EAF7D5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A8978-162E-4654-3547-E481B661C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2BE8-D389-6C0D-B851-8761F5F1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885"/>
            <a:ext cx="10515600" cy="831215"/>
          </a:xfrm>
        </p:spPr>
        <p:txBody>
          <a:bodyPr>
            <a:normAutofit/>
          </a:bodyPr>
          <a:lstStyle/>
          <a:p>
            <a:r>
              <a:rPr lang="en-GB" sz="4000" b="1" dirty="0"/>
              <a:t>Model Accuracy Scores Across Phases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7EFB7-88D9-B472-6CE8-8B70AED4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1028B87-71FF-9A17-C92C-9594C133EC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33880"/>
          <a:ext cx="10515600" cy="151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20">
                  <a:extLst>
                    <a:ext uri="{9D8B030D-6E8A-4147-A177-3AD203B41FA5}">
                      <a16:colId xmlns:a16="http://schemas.microsoft.com/office/drawing/2014/main" val="1921292116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588760132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2584963815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1860058179"/>
                    </a:ext>
                  </a:extLst>
                </a:gridCol>
                <a:gridCol w="2049780">
                  <a:extLst>
                    <a:ext uri="{9D8B030D-6E8A-4147-A177-3AD203B41FA5}">
                      <a16:colId xmlns:a16="http://schemas.microsoft.com/office/drawing/2014/main" val="2280133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4978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GB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73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74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Multiplayer Perceptron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7531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C7B3AFE-BDA7-34E8-EB01-04F42B6116F1}"/>
              </a:ext>
            </a:extLst>
          </p:cNvPr>
          <p:cNvSpPr txBox="1"/>
          <p:nvPr/>
        </p:nvSpPr>
        <p:spPr>
          <a:xfrm>
            <a:off x="723900" y="3566795"/>
            <a:ext cx="10866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dirty="0"/>
              <a:t>SVM consistently achieves the highest accuracy across all phases, followed by the MLP classifier and then LR. 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dirty="0"/>
              <a:t>However, accuracy alone is not a reliable metric for evaluating dropout prediction due to the class imbalance in the dataset, which biases results toward the majority class (non-dropouts).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dirty="0"/>
              <a:t>To better assess model performance on the minority class (dropouts), we focus on the precision and recall scores.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1968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68AE-3BB1-AE5D-AA23-AC79C9B5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885"/>
            <a:ext cx="10515600" cy="831215"/>
          </a:xfrm>
        </p:spPr>
        <p:txBody>
          <a:bodyPr>
            <a:normAutofit/>
          </a:bodyPr>
          <a:lstStyle/>
          <a:p>
            <a:r>
              <a:rPr lang="en-GB" sz="4000" b="1" dirty="0"/>
              <a:t>Model Accuracy Scores Across Phases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CAC78-E7A3-9A5D-F261-6888B9A3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9F0A6CB-F6FA-8901-49D0-53326C964C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42630"/>
              </p:ext>
            </p:extLst>
          </p:nvPr>
        </p:nvGraphicFramePr>
        <p:xfrm>
          <a:off x="838200" y="1833880"/>
          <a:ext cx="10515600" cy="151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20">
                  <a:extLst>
                    <a:ext uri="{9D8B030D-6E8A-4147-A177-3AD203B41FA5}">
                      <a16:colId xmlns:a16="http://schemas.microsoft.com/office/drawing/2014/main" val="1921292116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588760132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2584963815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1860058179"/>
                    </a:ext>
                  </a:extLst>
                </a:gridCol>
                <a:gridCol w="2049780">
                  <a:extLst>
                    <a:ext uri="{9D8B030D-6E8A-4147-A177-3AD203B41FA5}">
                      <a16:colId xmlns:a16="http://schemas.microsoft.com/office/drawing/2014/main" val="2280133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4978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GB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73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74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Multiplayer Perceptron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7531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3734DE5-0D80-514C-E534-30D02F62D844}"/>
              </a:ext>
            </a:extLst>
          </p:cNvPr>
          <p:cNvSpPr txBox="1"/>
          <p:nvPr/>
        </p:nvSpPr>
        <p:spPr>
          <a:xfrm>
            <a:off x="723900" y="3566795"/>
            <a:ext cx="10866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dirty="0"/>
              <a:t>SVM consistently achieves the highest accuracy across all phases, followed by the MLP classifier and then LR. 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dirty="0"/>
              <a:t>However, accuracy alone is not a reliable metric for evaluating dropout prediction due to the class imbalance in the dataset, which biases results toward the majority class (non-dropouts).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dirty="0"/>
              <a:t>To better assess model performance on the minority class (dropouts), we focus on the precision and recall scores.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1909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991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Data Science Project (EMATM0047)</vt:lpstr>
      <vt:lpstr>PowerPoint Presentation</vt:lpstr>
      <vt:lpstr>Methodology</vt:lpstr>
      <vt:lpstr>Methodology</vt:lpstr>
      <vt:lpstr>Methodology</vt:lpstr>
      <vt:lpstr>PowerPoint Presentation</vt:lpstr>
      <vt:lpstr>PowerPoint Presentation</vt:lpstr>
      <vt:lpstr>Model Accuracy Scores Across Phases</vt:lpstr>
      <vt:lpstr>Model Accuracy Scores Across Phases</vt:lpstr>
      <vt:lpstr>Model F1 Scores Across Phases</vt:lpstr>
      <vt:lpstr>Next Steps</vt:lpstr>
      <vt:lpstr>Reference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Mini-Project (EMATM0050)</dc:title>
  <dc:creator>Ali Suhail</dc:creator>
  <cp:lastModifiedBy>Ali Suhail</cp:lastModifiedBy>
  <cp:revision>474</cp:revision>
  <dcterms:created xsi:type="dcterms:W3CDTF">2025-02-25T15:40:00Z</dcterms:created>
  <dcterms:modified xsi:type="dcterms:W3CDTF">2025-08-15T06:45:28Z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860B803F32D6411084133EC2FF94EDCD_12</vt:lpwstr>
  </property>
  <property fmtid="{D5CDD505-2E9C-101B-9397-08002B2CF9AE}" pid="3" name="KSOProductBuildVer">
    <vt:lpwstr>2052-12.1.0.20784</vt:lpwstr>
  </property>
</Properties>
</file>