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77" r:id="rId5"/>
    <p:sldId id="258" r:id="rId6"/>
    <p:sldId id="276" r:id="rId7"/>
    <p:sldId id="260" r:id="rId8"/>
    <p:sldId id="262" r:id="rId9"/>
    <p:sldId id="272" r:id="rId10"/>
    <p:sldId id="264" r:id="rId11"/>
    <p:sldId id="273" r:id="rId12"/>
    <p:sldId id="265" r:id="rId13"/>
    <p:sldId id="268" r:id="rId14"/>
    <p:sldId id="266" r:id="rId15"/>
    <p:sldId id="270" r:id="rId16"/>
    <p:sldId id="269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19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E0CF8-5C93-4E34-BF70-EB859BA4479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306EC6-EAEF-463A-9828-8D4A1C885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7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selectionatlas.org/RESULTS/data.php?year=2020&amp;datatype=national&amp;def=1&amp;f=0&amp;off=0&amp;elect=0" TargetMode="External"/><Relationship Id="rId2" Type="http://schemas.openxmlformats.org/officeDocument/2006/relationships/hyperlink" Target="http://uselectionatlas.org/RESULTS/national.php?off=9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jasonong/List-of-US-States/blob/master/states.csv" TargetMode="External"/><Relationship Id="rId4" Type="http://schemas.openxmlformats.org/officeDocument/2006/relationships/hyperlink" Target="http://uselectionatlas.org/RESULTS/data.php?year=2016&amp;datatype=national&amp;def=1&amp;f=0&amp;off=0&amp;elect=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ject/Presidential.Winners.Over.Tim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roject/Presidential.Election.Popular.Vote.Over.Tim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8D2F-C6F3-4844-8245-91DF3CA0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Presidential Election Data, 1900-2020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27AA6-ED8E-4FA1-A3C4-7B952F77F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Melissa schaper0</a:t>
            </a:r>
          </a:p>
          <a:p>
            <a:r>
              <a:rPr lang="en-US" dirty="0"/>
              <a:t>cs688</a:t>
            </a:r>
          </a:p>
        </p:txBody>
      </p:sp>
    </p:spTree>
    <p:extLst>
      <p:ext uri="{BB962C8B-B14F-4D97-AF65-F5344CB8AC3E}">
        <p14:creationId xmlns:p14="http://schemas.microsoft.com/office/powerpoint/2010/main" val="320941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A45-CFA6-404C-A374-B7298E3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 – Find Extremes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EDBA-1606-44D2-9D62-B5FFB2C46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Largest margin of victory by percent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South Carolina, 1936, Democrat winner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Roosevelt (D) vs. Landon (R)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Roosevelt: 113791 votes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Landon: 1646 votes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97.1% (112145 votes) of 115,437 votes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Smallest margin of victory by percent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Florida, 2000, Republican winner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Gore (D) vs. Bush (R)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Gore: 2912253 votes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Bush: 2912790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.000901% (537 votes) of 5963110 votes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04B370-4BE9-412D-9806-0770C2F5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2071797"/>
            <a:ext cx="4937760" cy="1537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C4A48E-7D5B-4A9B-9C80-38AEE12E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3717317"/>
            <a:ext cx="4937760" cy="14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A45-CFA6-404C-A374-B7298E3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 – Find Extremes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EDBA-1606-44D2-9D62-B5FFB2C46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Largest margin of victory in votes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California, 2020, Democrat winner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Biden (D) vs. Trump (R)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Biden: 11110639 votes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Trump: 6006518 </a:t>
            </a:r>
            <a:r>
              <a:rPr lang="en-US" dirty="0" err="1"/>
              <a:t>vorwa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5104121 (29.15%) of 17512260 votes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Smallest margin of victory in votes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Maryland, 1904, Republican winner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Parker (D) vs. Roosevelt (R)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Parker: 109446 votes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Roosevelt: 109497 votes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51 (0.0227446%) of 224229 votes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F9FCC-4BDC-4F0F-9FEC-8885CA7E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2026920"/>
            <a:ext cx="4937760" cy="1402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86C773-F9B9-4747-91AD-8FD16638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718560"/>
            <a:ext cx="4937760" cy="140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A45-CFA6-404C-A374-B7298E3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 – Individual State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EDBA-1606-44D2-9D62-B5FFB2C46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state.record</a:t>
            </a:r>
            <a:r>
              <a:rPr lang="en-US" dirty="0"/>
              <a:t> &lt;- split(</a:t>
            </a:r>
            <a:r>
              <a:rPr lang="en-US" dirty="0" err="1"/>
              <a:t>Edata</a:t>
            </a:r>
            <a:r>
              <a:rPr lang="en-US" dirty="0"/>
              <a:t>, </a:t>
            </a:r>
            <a:r>
              <a:rPr lang="en-US" dirty="0" err="1"/>
              <a:t>Edata$ST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Often does CA winning candidate is elected?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80.64516%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Often does TX winning candidate is elected?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64.51613%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Often does FL winning candidate is elected?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74.19355%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Often does OH winning candidate is elected?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90.32258%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498FA-CF25-4E3F-AB31-A38C5FA99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3215799"/>
            <a:ext cx="4937125" cy="1283652"/>
          </a:xfrm>
        </p:spPr>
      </p:pic>
    </p:spTree>
    <p:extLst>
      <p:ext uri="{BB962C8B-B14F-4D97-AF65-F5344CB8AC3E}">
        <p14:creationId xmlns:p14="http://schemas.microsoft.com/office/powerpoint/2010/main" val="270040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A45-CFA6-404C-A374-B7298E3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 – </a:t>
            </a:r>
            <a:r>
              <a:rPr lang="en-US" sz="4400" dirty="0"/>
              <a:t>Top Popular Vote Years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EDBA-1606-44D2-9D62-B5FFB2C469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Top 25% </a:t>
            </a:r>
          </a:p>
          <a:p>
            <a:pPr marL="292608" lvl="1" indent="0">
              <a:buNone/>
            </a:pPr>
            <a:r>
              <a:rPr lang="en-US" dirty="0"/>
              <a:t>Year     Votes</a:t>
            </a:r>
          </a:p>
          <a:p>
            <a:pPr marL="292608" lvl="1" indent="0">
              <a:buNone/>
            </a:pPr>
            <a:r>
              <a:rPr lang="en-US" dirty="0"/>
              <a:t>1 2020 158590503</a:t>
            </a:r>
          </a:p>
          <a:p>
            <a:pPr marL="292608" lvl="1" indent="0">
              <a:buNone/>
            </a:pPr>
            <a:r>
              <a:rPr lang="en-US" dirty="0"/>
              <a:t>2 2016 137143218</a:t>
            </a:r>
          </a:p>
          <a:p>
            <a:pPr marL="292608" lvl="1" indent="0">
              <a:buNone/>
            </a:pPr>
            <a:r>
              <a:rPr lang="en-US" dirty="0"/>
              <a:t>3 2008 131461581</a:t>
            </a:r>
          </a:p>
          <a:p>
            <a:pPr marL="292608" lvl="1" indent="0">
              <a:buNone/>
            </a:pPr>
            <a:r>
              <a:rPr lang="en-US" dirty="0"/>
              <a:t>4 2012 129081432</a:t>
            </a:r>
          </a:p>
          <a:p>
            <a:pPr marL="292608" lvl="1" indent="0">
              <a:buNone/>
            </a:pPr>
            <a:r>
              <a:rPr lang="en-US" dirty="0"/>
              <a:t>5 2004 122303536</a:t>
            </a:r>
          </a:p>
          <a:p>
            <a:pPr marL="292608" lvl="1" indent="0">
              <a:buNone/>
            </a:pPr>
            <a:r>
              <a:rPr lang="en-US" dirty="0"/>
              <a:t>6 2000 105417475</a:t>
            </a:r>
          </a:p>
          <a:p>
            <a:pPr marL="292608" lvl="1" indent="0">
              <a:buNone/>
            </a:pPr>
            <a:r>
              <a:rPr lang="en-US" dirty="0"/>
              <a:t>7 1992 104423993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Where’s 1996? What’s going on there?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ECCBCB-1A14-43D0-86D9-99FD89D6F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751" y="3217774"/>
            <a:ext cx="4722099" cy="1279702"/>
          </a:xfrm>
        </p:spPr>
      </p:pic>
    </p:spTree>
    <p:extLst>
      <p:ext uri="{BB962C8B-B14F-4D97-AF65-F5344CB8AC3E}">
        <p14:creationId xmlns:p14="http://schemas.microsoft.com/office/powerpoint/2010/main" val="48393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A45-CFA6-404C-A374-B7298E3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 – 1996 top voting states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3BD3B-2D94-4A60-9B16-A567CF42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4006402"/>
            <a:ext cx="4886325" cy="2418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06AC0-3D1A-48DC-A2E8-7FE17991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361"/>
            <a:ext cx="11155680" cy="24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A45-CFA6-404C-A374-B7298E38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 – </a:t>
            </a:r>
            <a:r>
              <a:rPr lang="en-US" sz="3600" dirty="0"/>
              <a:t>1996 minimum voting states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CF188-4B99-4AED-8B17-DA241C31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68" y="1926907"/>
            <a:ext cx="10503061" cy="242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4AA3C-CDB2-4BC3-BAEC-4C137BBA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32" y="4350067"/>
            <a:ext cx="5102695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8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8220-FDEF-454A-AD05-F6A0CDB3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Results Maps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BD742-24DB-4CED-8D75-D0D531183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970" y="2312409"/>
            <a:ext cx="7794386" cy="39385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FD3B1-FEAE-4829-B00D-15162018640A}"/>
              </a:ext>
            </a:extLst>
          </p:cNvPr>
          <p:cNvSpPr txBox="1"/>
          <p:nvPr/>
        </p:nvSpPr>
        <p:spPr>
          <a:xfrm>
            <a:off x="2186609" y="1895061"/>
            <a:ext cx="780553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state change politically over time?</a:t>
            </a:r>
          </a:p>
        </p:txBody>
      </p:sp>
    </p:spTree>
    <p:extLst>
      <p:ext uri="{BB962C8B-B14F-4D97-AF65-F5344CB8AC3E}">
        <p14:creationId xmlns:p14="http://schemas.microsoft.com/office/powerpoint/2010/main" val="167400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1FED-E9FB-4EDD-8771-0C2756EF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Results Maps by Year</a:t>
            </a:r>
          </a:p>
        </p:txBody>
      </p:sp>
      <p:pic>
        <p:nvPicPr>
          <p:cNvPr id="4" name="ElectionOverTime">
            <a:hlinkClick r:id="" action="ppaction://media"/>
            <a:extLst>
              <a:ext uri="{FF2B5EF4-FFF2-40B4-BE49-F238E27FC236}">
                <a16:creationId xmlns:a16="http://schemas.microsoft.com/office/drawing/2014/main" id="{B3AF668F-BF38-4859-8591-E64549D20B3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47938" y="1846263"/>
            <a:ext cx="7154862" cy="4022725"/>
          </a:xfrm>
        </p:spPr>
      </p:pic>
    </p:spTree>
    <p:extLst>
      <p:ext uri="{BB962C8B-B14F-4D97-AF65-F5344CB8AC3E}">
        <p14:creationId xmlns:p14="http://schemas.microsoft.com/office/powerpoint/2010/main" val="191131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3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A24B-F385-401D-BEB4-BA10464B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Plot.ly charts available online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29635-F98D-48B1-AD1B-BFBC7FD04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https://github.com/MSchapero/CS688Project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9AC-6517-4F75-8722-C60E332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Election Data project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08086-742F-4F25-B0E4-A6C3F157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Collection.R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Dataframe.R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Election </a:t>
            </a:r>
            <a:r>
              <a:rPr lang="en-US" dirty="0" err="1"/>
              <a:t>Analysis.R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Election Analysis </a:t>
            </a:r>
            <a:r>
              <a:rPr lang="en-US" dirty="0" err="1"/>
              <a:t>Maps.R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9AC-6517-4F75-8722-C60E332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Election Data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08086-742F-4F25-B0E4-A6C3F157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Dave </a:t>
            </a:r>
            <a:r>
              <a:rPr lang="en-US" dirty="0" err="1"/>
              <a:t>Leip's</a:t>
            </a:r>
            <a:r>
              <a:rPr lang="en-US" dirty="0"/>
              <a:t> Atlas of U.S. Elections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http://uselectionatlas.org/RESULTS/national.php?off=99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 President - State-Level All-Time Vote Data Spreadsheet (1824 - 2012 Pres.)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StateLevelData.xlsx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 1900-2012 by copying into .csv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 President - State-Level Data for 2016, 2020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“Data </a:t>
            </a:r>
            <a:r>
              <a:rPr lang="en-US" dirty="0" err="1"/>
              <a:t>Collection.R</a:t>
            </a:r>
            <a:r>
              <a:rPr lang="en-US" dirty="0"/>
              <a:t>”: Scraped from </a:t>
            </a:r>
            <a:r>
              <a:rPr lang="en-US" dirty="0" err="1"/>
              <a:t>url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http://uselectionatlas.org/RESULTS/data.php?year=2020&amp;datatype=national&amp;def=1&amp;f=0&amp;off=0&amp;elect=0</a:t>
            </a: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http://uselectionatlas.org/RESULTS/</a:t>
            </a:r>
            <a:r>
              <a:rPr lang="en-US" dirty="0" err="1">
                <a:hlinkClick r:id="rId4"/>
              </a:rPr>
              <a:t>data.php?year</a:t>
            </a:r>
            <a:r>
              <a:rPr lang="en-US" dirty="0">
                <a:hlinkClick r:id="rId4"/>
              </a:rPr>
              <a:t>=2016&amp;datatype=</a:t>
            </a:r>
            <a:r>
              <a:rPr lang="en-US" dirty="0" err="1">
                <a:hlinkClick r:id="rId4"/>
              </a:rPr>
              <a:t>national&amp;def</a:t>
            </a:r>
            <a:r>
              <a:rPr lang="en-US" dirty="0">
                <a:hlinkClick r:id="rId4"/>
              </a:rPr>
              <a:t>=1&amp;f=0&amp;off=0&amp;elect=0</a:t>
            </a:r>
            <a:r>
              <a:rPr lang="en-US" dirty="0"/>
              <a:t>“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Manually copied from above </a:t>
            </a:r>
            <a:r>
              <a:rPr lang="en-US" dirty="0" err="1"/>
              <a:t>url</a:t>
            </a:r>
            <a:r>
              <a:rPr lang="en-US" dirty="0"/>
              <a:t> into .csv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 of state abbreviations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http://github.com/jasonong/List-of-US-States/blob/master/states.csv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Saved into .txt file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9AC-6517-4F75-8722-C60E332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Election Data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D6A9C-EDA1-4DFB-978A-2BE9765C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0" y="1981200"/>
            <a:ext cx="8848725" cy="3752850"/>
          </a:xfrm>
        </p:spPr>
      </p:pic>
    </p:spTree>
    <p:extLst>
      <p:ext uri="{BB962C8B-B14F-4D97-AF65-F5344CB8AC3E}">
        <p14:creationId xmlns:p14="http://schemas.microsoft.com/office/powerpoint/2010/main" val="315126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B010-A526-42EA-A847-5F6A5FAB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Dataframe.R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802F-53A9-4D11-8414-6AF16463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file paths and file lists within project directory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 in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Candidates.csv, All election year csv, states.txt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names of </a:t>
            </a:r>
            <a:r>
              <a:rPr lang="en-US" dirty="0" err="1"/>
              <a:t>data.frame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variable indicating winner of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variable with color indicating winner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state abbreviations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Originally used </a:t>
            </a:r>
            <a:r>
              <a:rPr lang="en-US" dirty="0" err="1"/>
              <a:t>state.abb</a:t>
            </a:r>
            <a:r>
              <a:rPr lang="en-US" dirty="0"/>
              <a:t>(), but did not accurately match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as .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57783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181DC-DA94-4163-B02C-2E57485F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Dataframe.R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D5A01-9B08-40DA-BC08-550A589D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0" y="2190674"/>
            <a:ext cx="3144030" cy="3126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4745D-4B3F-48BB-B75D-2A18CEE3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45" y="2190674"/>
            <a:ext cx="4202408" cy="2921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80A8C-FA93-4DA1-A45C-6A87C870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219" y="2258636"/>
            <a:ext cx="4142589" cy="16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5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B1D-9B12-406B-A096-248A12E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1651-F4AB-4A32-9EA1-B22B475B2A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total popular votes overall and for each party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total electoral votes for each party by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Determine election winners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Added to Candidates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39405-70D0-49C4-92E9-B872D7DD83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27731"/>
            <a:ext cx="4937125" cy="20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B1D-9B12-406B-A096-248A12E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3FCB47-2E10-454C-91A2-E2FA19379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Graph electoral vote over time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840913-2749-4B34-9825-FC1751084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2921854"/>
            <a:ext cx="4938712" cy="260814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D23914-15F1-494B-83C1-B8932393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3" action="ppaction://hlinkfile"/>
              </a:rPr>
              <a:t>Project\Presidential.Winners.Over.Time.html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C0ED450-9B2E-4FBA-A9E9-455B988809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51887"/>
            <a:ext cx="4937125" cy="25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B1D-9B12-406B-A096-248A12E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3FCB47-2E10-454C-91A2-E2FA19379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popular vote over time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840913-2749-4B34-9825-FC1751084F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3" y="2970496"/>
            <a:ext cx="4938712" cy="251085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D23914-15F1-494B-83C1-B8932393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 action="ppaction://hlinkfile"/>
              </a:rPr>
              <a:t>Project\Presidential.Election.Popular.Vote.Over.Time.html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0ED450-9B2E-4FBA-A9E9-455B988809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8239" y="2951887"/>
            <a:ext cx="4937123" cy="25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2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158</TotalTime>
  <Words>663</Words>
  <Application>Microsoft Office PowerPoint</Application>
  <PresentationFormat>Widescreen</PresentationFormat>
  <Paragraphs>102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US Presidential Election Data, 1900-2020</vt:lpstr>
      <vt:lpstr>US Election Data project plan</vt:lpstr>
      <vt:lpstr>US Election Data Source</vt:lpstr>
      <vt:lpstr>US Election Data Source</vt:lpstr>
      <vt:lpstr>Create Dataframe.R</vt:lpstr>
      <vt:lpstr>Create Dataframe.R</vt:lpstr>
      <vt:lpstr>Election Analysis</vt:lpstr>
      <vt:lpstr>Election Analysis</vt:lpstr>
      <vt:lpstr>Election Analysis</vt:lpstr>
      <vt:lpstr>Election Analysis – Find Extremes</vt:lpstr>
      <vt:lpstr>Election Analysis – Find Extremes</vt:lpstr>
      <vt:lpstr>Election Analysis – Individual State Data</vt:lpstr>
      <vt:lpstr>Election Analysis – Top Popular Vote Years</vt:lpstr>
      <vt:lpstr>Election Analysis – 1996 top voting states</vt:lpstr>
      <vt:lpstr>Election Analysis – 1996 minimum voting states</vt:lpstr>
      <vt:lpstr>Election Results Maps by Year</vt:lpstr>
      <vt:lpstr>Election Results Maps by Year</vt:lpstr>
      <vt:lpstr>Plot.ly charts available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Election Data 1900-2020</dc:title>
  <dc:creator>Melissa Schapero</dc:creator>
  <cp:lastModifiedBy>Melissa Schapero</cp:lastModifiedBy>
  <cp:revision>32</cp:revision>
  <dcterms:created xsi:type="dcterms:W3CDTF">2021-12-16T21:09:26Z</dcterms:created>
  <dcterms:modified xsi:type="dcterms:W3CDTF">2021-12-17T02:38:29Z</dcterms:modified>
</cp:coreProperties>
</file>