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80" r:id="rId2"/>
    <p:sldId id="279" r:id="rId3"/>
    <p:sldId id="268" r:id="rId4"/>
    <p:sldId id="269" r:id="rId5"/>
    <p:sldId id="270" r:id="rId6"/>
    <p:sldId id="271" r:id="rId7"/>
    <p:sldId id="272" r:id="rId8"/>
    <p:sldId id="266" r:id="rId9"/>
    <p:sldId id="273" r:id="rId10"/>
    <p:sldId id="274" r:id="rId11"/>
    <p:sldId id="276" r:id="rId12"/>
    <p:sldId id="275" r:id="rId13"/>
    <p:sldId id="27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25653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01371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5967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363272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9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422692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570560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96672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53057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75522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02DDAB-2201-474B-AF5D-2E59614FECED}"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2479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02DDAB-2201-474B-AF5D-2E59614FECED}"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87823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2DDAB-2201-474B-AF5D-2E59614FECED}"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76761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2DDAB-2201-474B-AF5D-2E59614FECED}"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68079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2DDAB-2201-474B-AF5D-2E59614FECED}"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89845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02DDAB-2201-474B-AF5D-2E59614FECED}"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925773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02DDAB-2201-474B-AF5D-2E59614FECED}"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93DCF1-5EBE-41F6-AA53-07274201B0EE}" type="slidenum">
              <a:rPr lang="en-IN" smtClean="0"/>
              <a:t>‹#›</a:t>
            </a:fld>
            <a:endParaRPr lang="en-IN"/>
          </a:p>
        </p:txBody>
      </p:sp>
    </p:spTree>
    <p:extLst>
      <p:ext uri="{BB962C8B-B14F-4D97-AF65-F5344CB8AC3E}">
        <p14:creationId xmlns:p14="http://schemas.microsoft.com/office/powerpoint/2010/main" val="4164852507"/>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2EBD-68D3-B17E-066E-A3F1E701609A}"/>
              </a:ext>
            </a:extLst>
          </p:cNvPr>
          <p:cNvSpPr>
            <a:spLocks noGrp="1"/>
          </p:cNvSpPr>
          <p:nvPr>
            <p:ph type="ctrTitle"/>
          </p:nvPr>
        </p:nvSpPr>
        <p:spPr>
          <a:xfrm>
            <a:off x="1096250" y="384313"/>
            <a:ext cx="7766936" cy="904178"/>
          </a:xfrm>
        </p:spPr>
        <p:txBody>
          <a:bodyPr/>
          <a:lstStyle/>
          <a:p>
            <a:pPr algn="ctr"/>
            <a:r>
              <a:rPr lang="en-IN" sz="2400" dirty="0"/>
              <a:t>PNEUMONIA DETECTION USING DEEP NEURAL NETWORK</a:t>
            </a:r>
          </a:p>
        </p:txBody>
      </p:sp>
      <p:sp>
        <p:nvSpPr>
          <p:cNvPr id="3" name="Subtitle 2">
            <a:extLst>
              <a:ext uri="{FF2B5EF4-FFF2-40B4-BE49-F238E27FC236}">
                <a16:creationId xmlns:a16="http://schemas.microsoft.com/office/drawing/2014/main" id="{BBD176F9-EBBD-28C5-6233-AC339ECCD383}"/>
              </a:ext>
            </a:extLst>
          </p:cNvPr>
          <p:cNvSpPr>
            <a:spLocks noGrp="1"/>
          </p:cNvSpPr>
          <p:nvPr>
            <p:ph type="subTitle" idx="1"/>
          </p:nvPr>
        </p:nvSpPr>
        <p:spPr>
          <a:xfrm>
            <a:off x="1669773" y="1683026"/>
            <a:ext cx="7604229" cy="4505739"/>
          </a:xfrm>
        </p:spPr>
        <p:txBody>
          <a:bodyPr>
            <a:normAutofit/>
          </a:bodyPr>
          <a:lstStyle/>
          <a:p>
            <a:pPr algn="l"/>
            <a:r>
              <a:rPr lang="en-IN" sz="2400" dirty="0">
                <a:solidFill>
                  <a:schemeClr val="accent3"/>
                </a:solidFill>
              </a:rPr>
              <a:t>By:</a:t>
            </a:r>
          </a:p>
          <a:p>
            <a:pPr algn="l"/>
            <a:r>
              <a:rPr lang="en-IN" sz="2400" dirty="0">
                <a:solidFill>
                  <a:srgbClr val="FF0000"/>
                </a:solidFill>
              </a:rPr>
              <a:t>Name  </a:t>
            </a:r>
            <a:r>
              <a:rPr lang="en-IN" sz="2400" dirty="0">
                <a:solidFill>
                  <a:schemeClr val="accent3"/>
                </a:solidFill>
              </a:rPr>
              <a:t>   :</a:t>
            </a:r>
            <a:r>
              <a:rPr lang="en-IN" sz="2400" dirty="0" err="1">
                <a:solidFill>
                  <a:schemeClr val="tx1">
                    <a:lumMod val="95000"/>
                  </a:schemeClr>
                </a:solidFill>
              </a:rPr>
              <a:t>M.Selva</a:t>
            </a:r>
            <a:r>
              <a:rPr lang="en-IN" sz="2400" dirty="0">
                <a:solidFill>
                  <a:schemeClr val="tx1">
                    <a:lumMod val="95000"/>
                  </a:schemeClr>
                </a:solidFill>
              </a:rPr>
              <a:t> </a:t>
            </a:r>
            <a:r>
              <a:rPr lang="en-IN" sz="2400" dirty="0" err="1">
                <a:solidFill>
                  <a:schemeClr val="tx1">
                    <a:lumMod val="95000"/>
                  </a:schemeClr>
                </a:solidFill>
              </a:rPr>
              <a:t>Sobika</a:t>
            </a:r>
            <a:endParaRPr lang="en-IN" sz="2400" dirty="0">
              <a:solidFill>
                <a:schemeClr val="tx1">
                  <a:lumMod val="95000"/>
                </a:schemeClr>
              </a:solidFill>
            </a:endParaRPr>
          </a:p>
          <a:p>
            <a:pPr algn="l"/>
            <a:r>
              <a:rPr lang="en-IN" sz="2400" dirty="0">
                <a:solidFill>
                  <a:srgbClr val="FF0000"/>
                </a:solidFill>
              </a:rPr>
              <a:t>Degree</a:t>
            </a:r>
            <a:r>
              <a:rPr lang="en-IN" sz="2400" dirty="0">
                <a:solidFill>
                  <a:schemeClr val="accent3"/>
                </a:solidFill>
              </a:rPr>
              <a:t>   </a:t>
            </a:r>
            <a:r>
              <a:rPr lang="en-IN" sz="2400" dirty="0">
                <a:solidFill>
                  <a:schemeClr val="tx1">
                    <a:lumMod val="95000"/>
                  </a:schemeClr>
                </a:solidFill>
              </a:rPr>
              <a:t>:B.E</a:t>
            </a:r>
          </a:p>
          <a:p>
            <a:pPr algn="l"/>
            <a:r>
              <a:rPr lang="en-IN" sz="2400" dirty="0">
                <a:solidFill>
                  <a:srgbClr val="FF0000"/>
                </a:solidFill>
              </a:rPr>
              <a:t>Branch </a:t>
            </a:r>
            <a:r>
              <a:rPr lang="en-IN" sz="2400" dirty="0">
                <a:solidFill>
                  <a:schemeClr val="accent3"/>
                </a:solidFill>
              </a:rPr>
              <a:t> </a:t>
            </a:r>
            <a:r>
              <a:rPr lang="en-IN" sz="2400" dirty="0">
                <a:solidFill>
                  <a:schemeClr val="tx1">
                    <a:lumMod val="95000"/>
                  </a:schemeClr>
                </a:solidFill>
              </a:rPr>
              <a:t>:CSE</a:t>
            </a:r>
          </a:p>
          <a:p>
            <a:pPr algn="l"/>
            <a:r>
              <a:rPr lang="en-IN" sz="2400" dirty="0">
                <a:solidFill>
                  <a:schemeClr val="accent5"/>
                </a:solidFill>
              </a:rPr>
              <a:t>College </a:t>
            </a:r>
            <a:r>
              <a:rPr lang="en-IN" sz="2400" dirty="0">
                <a:solidFill>
                  <a:schemeClr val="tx1">
                    <a:lumMod val="95000"/>
                  </a:schemeClr>
                </a:solidFill>
              </a:rPr>
              <a:t> :PET Engineering College</a:t>
            </a:r>
          </a:p>
          <a:p>
            <a:pPr algn="l"/>
            <a:r>
              <a:rPr lang="en-IN" sz="2400" dirty="0">
                <a:solidFill>
                  <a:srgbClr val="FF0000"/>
                </a:solidFill>
              </a:rPr>
              <a:t>NM ID </a:t>
            </a:r>
            <a:r>
              <a:rPr lang="en-IN" sz="2400" dirty="0">
                <a:solidFill>
                  <a:schemeClr val="accent3"/>
                </a:solidFill>
              </a:rPr>
              <a:t>  </a:t>
            </a:r>
            <a:r>
              <a:rPr lang="en-IN" sz="2400" dirty="0">
                <a:solidFill>
                  <a:schemeClr val="tx1">
                    <a:lumMod val="95000"/>
                  </a:schemeClr>
                </a:solidFill>
              </a:rPr>
              <a:t>:au963221104045</a:t>
            </a:r>
          </a:p>
          <a:p>
            <a:pPr algn="l"/>
            <a:r>
              <a:rPr lang="en-IN" sz="2400" dirty="0">
                <a:solidFill>
                  <a:srgbClr val="FF0000"/>
                </a:solidFill>
              </a:rPr>
              <a:t>Email id</a:t>
            </a:r>
            <a:r>
              <a:rPr lang="en-IN" sz="2400" dirty="0">
                <a:solidFill>
                  <a:schemeClr val="tx1">
                    <a:lumMod val="95000"/>
                  </a:schemeClr>
                </a:solidFill>
              </a:rPr>
              <a:t>:selvasobika13@gmail.com</a:t>
            </a:r>
          </a:p>
        </p:txBody>
      </p:sp>
    </p:spTree>
    <p:extLst>
      <p:ext uri="{BB962C8B-B14F-4D97-AF65-F5344CB8AC3E}">
        <p14:creationId xmlns:p14="http://schemas.microsoft.com/office/powerpoint/2010/main" val="126913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2778-3FD8-7E3D-0D7E-7AEBCAAFEE18}"/>
              </a:ext>
            </a:extLst>
          </p:cNvPr>
          <p:cNvSpPr>
            <a:spLocks noGrp="1"/>
          </p:cNvSpPr>
          <p:nvPr>
            <p:ph type="title"/>
          </p:nvPr>
        </p:nvSpPr>
        <p:spPr>
          <a:xfrm>
            <a:off x="478551" y="344556"/>
            <a:ext cx="8596668" cy="6361044"/>
          </a:xfrm>
        </p:spPr>
        <p:txBody>
          <a:bodyPr>
            <a:normAutofit/>
          </a:bodyPr>
          <a:lstStyle/>
          <a:p>
            <a:r>
              <a:rPr lang="en-IN" sz="2400" dirty="0">
                <a:solidFill>
                  <a:schemeClr val="accent4"/>
                </a:solidFill>
              </a:rPr>
              <a:t>RESULT:</a:t>
            </a:r>
          </a:p>
        </p:txBody>
      </p:sp>
      <p:pic>
        <p:nvPicPr>
          <p:cNvPr id="12" name="Picture 11">
            <a:extLst>
              <a:ext uri="{FF2B5EF4-FFF2-40B4-BE49-F238E27FC236}">
                <a16:creationId xmlns:a16="http://schemas.microsoft.com/office/drawing/2014/main" id="{BA385572-5AF6-7B2D-4541-D1D58B823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51" y="781878"/>
            <a:ext cx="9102772" cy="5731566"/>
          </a:xfrm>
          <a:prstGeom prst="rect">
            <a:avLst/>
          </a:prstGeom>
        </p:spPr>
      </p:pic>
    </p:spTree>
    <p:extLst>
      <p:ext uri="{BB962C8B-B14F-4D97-AF65-F5344CB8AC3E}">
        <p14:creationId xmlns:p14="http://schemas.microsoft.com/office/powerpoint/2010/main" val="160562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EAD6-0BD5-4979-7511-79FD4040183F}"/>
              </a:ext>
            </a:extLst>
          </p:cNvPr>
          <p:cNvSpPr>
            <a:spLocks noGrp="1"/>
          </p:cNvSpPr>
          <p:nvPr>
            <p:ph type="title"/>
          </p:nvPr>
        </p:nvSpPr>
        <p:spPr>
          <a:xfrm>
            <a:off x="571316" y="331304"/>
            <a:ext cx="8596668" cy="6526696"/>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7077DE7E-DE39-F5A1-0EBB-B1347C021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16" y="778565"/>
            <a:ext cx="9316278" cy="5300869"/>
          </a:xfrm>
          <a:prstGeom prst="rect">
            <a:avLst/>
          </a:prstGeom>
        </p:spPr>
      </p:pic>
    </p:spTree>
    <p:extLst>
      <p:ext uri="{BB962C8B-B14F-4D97-AF65-F5344CB8AC3E}">
        <p14:creationId xmlns:p14="http://schemas.microsoft.com/office/powerpoint/2010/main" val="188702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2A1A-F032-BB77-2CF3-4CEE7C629EC0}"/>
              </a:ext>
            </a:extLst>
          </p:cNvPr>
          <p:cNvSpPr>
            <a:spLocks noGrp="1"/>
          </p:cNvSpPr>
          <p:nvPr>
            <p:ph type="title"/>
          </p:nvPr>
        </p:nvSpPr>
        <p:spPr>
          <a:xfrm>
            <a:off x="677334" y="609600"/>
            <a:ext cx="8596668" cy="6248400"/>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A8F9FCF8-C694-C1D6-33BB-3EFC4C92D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5" y="1152939"/>
            <a:ext cx="9077740" cy="5367131"/>
          </a:xfrm>
          <a:prstGeom prst="rect">
            <a:avLst/>
          </a:prstGeom>
        </p:spPr>
      </p:pic>
    </p:spTree>
    <p:extLst>
      <p:ext uri="{BB962C8B-B14F-4D97-AF65-F5344CB8AC3E}">
        <p14:creationId xmlns:p14="http://schemas.microsoft.com/office/powerpoint/2010/main" val="376220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D0E8-9674-53D5-04FC-B4F7FD1E2139}"/>
              </a:ext>
            </a:extLst>
          </p:cNvPr>
          <p:cNvSpPr>
            <a:spLocks noGrp="1"/>
          </p:cNvSpPr>
          <p:nvPr>
            <p:ph type="title"/>
          </p:nvPr>
        </p:nvSpPr>
        <p:spPr>
          <a:xfrm>
            <a:off x="438795" y="106019"/>
            <a:ext cx="8596668" cy="6374294"/>
          </a:xfrm>
        </p:spPr>
        <p:txBody>
          <a:bodyPr>
            <a:normAutofit fontScale="90000"/>
          </a:bodyPr>
          <a:lstStyle/>
          <a:p>
            <a:r>
              <a:rPr lang="en-US" sz="2700" dirty="0">
                <a:solidFill>
                  <a:schemeClr val="accent4"/>
                </a:solidFill>
              </a:rPr>
              <a:t>Conclusion: </a:t>
            </a:r>
            <a:br>
              <a:rPr lang="en-US" sz="2700" dirty="0">
                <a:solidFill>
                  <a:schemeClr val="accent4"/>
                </a:solidFill>
              </a:rPr>
            </a:br>
            <a:r>
              <a:rPr lang="en-US" sz="2700" dirty="0">
                <a:solidFill>
                  <a:schemeClr val="tx1">
                    <a:lumMod val="95000"/>
                  </a:schemeClr>
                </a:solidFill>
              </a:rPr>
              <a:t>                    In conclusion, the development and deployment of a deep neural network (DNN) for pneumonia detection represent a significant advancement in the field of medical imaging and healthcare technology. Through the utilization of sophisticated algorithms and state-of-the-art deep learning techniques, we have demonstrated the potential to revolutionize the diagnostic process for pneumonia, a prevalent and potentially life-threatening respiratory infection.</a:t>
            </a:r>
            <a:br>
              <a:rPr lang="en-US" sz="2700" dirty="0">
                <a:solidFill>
                  <a:schemeClr val="tx1">
                    <a:lumMod val="95000"/>
                  </a:schemeClr>
                </a:solidFill>
              </a:rPr>
            </a:br>
            <a:r>
              <a:rPr lang="en-US" sz="2700" dirty="0">
                <a:solidFill>
                  <a:schemeClr val="tx1">
                    <a:lumMod val="95000"/>
                  </a:schemeClr>
                </a:solidFill>
              </a:rPr>
              <a:t>                     The model has demonstrated its ability to accurately classify pneumonia cases while minimizing false positives and false negatives, thus providing valuable support to healthcare professionals in their diagnostic decision-making process.</a:t>
            </a:r>
            <a:r>
              <a:rPr lang="en-US" sz="2400" dirty="0">
                <a:solidFill>
                  <a:schemeClr val="accent4"/>
                </a:solidFill>
              </a:rPr>
              <a:t>  </a:t>
            </a:r>
            <a:endParaRPr lang="en-IN" sz="2400" dirty="0">
              <a:solidFill>
                <a:schemeClr val="accent4"/>
              </a:solidFill>
            </a:endParaRPr>
          </a:p>
        </p:txBody>
      </p:sp>
    </p:spTree>
    <p:extLst>
      <p:ext uri="{BB962C8B-B14F-4D97-AF65-F5344CB8AC3E}">
        <p14:creationId xmlns:p14="http://schemas.microsoft.com/office/powerpoint/2010/main" val="1576112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901-A743-BDD8-2422-6EBCFEE3F241}"/>
              </a:ext>
            </a:extLst>
          </p:cNvPr>
          <p:cNvSpPr>
            <a:spLocks noGrp="1"/>
          </p:cNvSpPr>
          <p:nvPr>
            <p:ph type="title"/>
          </p:nvPr>
        </p:nvSpPr>
        <p:spPr>
          <a:xfrm>
            <a:off x="677334" y="424071"/>
            <a:ext cx="8596668" cy="5976730"/>
          </a:xfrm>
        </p:spPr>
        <p:txBody>
          <a:bodyPr>
            <a:normAutofit/>
          </a:bodyPr>
          <a:lstStyle/>
          <a:p>
            <a:r>
              <a:rPr lang="en-IN" sz="2400" dirty="0">
                <a:solidFill>
                  <a:schemeClr val="accent4"/>
                </a:solidFill>
              </a:rPr>
              <a:t>REFEENCES:</a:t>
            </a:r>
            <a:br>
              <a:rPr lang="en-IN" sz="2400" dirty="0">
                <a:solidFill>
                  <a:schemeClr val="accent4"/>
                </a:solidFill>
              </a:rPr>
            </a:br>
            <a:br>
              <a:rPr lang="en-IN" sz="2400" dirty="0">
                <a:solidFill>
                  <a:schemeClr val="accent4"/>
                </a:solidFill>
              </a:rPr>
            </a:br>
            <a:r>
              <a:rPr lang="en-IN" sz="2400" dirty="0">
                <a:solidFill>
                  <a:srgbClr val="00B0F0"/>
                </a:solidFill>
              </a:rPr>
              <a:t>https://pubmed.ncbi.nlm.nih.gov/29191605/</a:t>
            </a:r>
            <a:br>
              <a:rPr lang="en-IN" sz="2400" dirty="0">
                <a:solidFill>
                  <a:srgbClr val="00B0F0"/>
                </a:solidFill>
              </a:rPr>
            </a:br>
            <a:r>
              <a:rPr lang="en-IN" sz="2400" dirty="0">
                <a:solidFill>
                  <a:srgbClr val="00B0F0"/>
                </a:solidFill>
              </a:rPr>
              <a:t>https://arxiv.org/abs/1711.05225</a:t>
            </a:r>
            <a:br>
              <a:rPr lang="en-IN" sz="2400" dirty="0">
                <a:solidFill>
                  <a:srgbClr val="00B0F0"/>
                </a:solidFill>
              </a:rPr>
            </a:br>
            <a:r>
              <a:rPr lang="en-IN" sz="2400" dirty="0">
                <a:solidFill>
                  <a:srgbClr val="00B0F0"/>
                </a:solidFill>
              </a:rPr>
              <a:t>https://pubs.rsna.org/doi/10.1148/radiol.2020203511</a:t>
            </a:r>
          </a:p>
        </p:txBody>
      </p:sp>
    </p:spTree>
    <p:extLst>
      <p:ext uri="{BB962C8B-B14F-4D97-AF65-F5344CB8AC3E}">
        <p14:creationId xmlns:p14="http://schemas.microsoft.com/office/powerpoint/2010/main" val="34368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5B10-058F-50C9-31D7-5B7A2961EB27}"/>
              </a:ext>
            </a:extLst>
          </p:cNvPr>
          <p:cNvSpPr>
            <a:spLocks noGrp="1"/>
          </p:cNvSpPr>
          <p:nvPr>
            <p:ph type="ctrTitle"/>
          </p:nvPr>
        </p:nvSpPr>
        <p:spPr>
          <a:xfrm>
            <a:off x="778197" y="198783"/>
            <a:ext cx="7766936" cy="901147"/>
          </a:xfrm>
        </p:spPr>
        <p:txBody>
          <a:bodyPr/>
          <a:lstStyle/>
          <a:p>
            <a:pPr algn="l"/>
            <a:r>
              <a:rPr lang="en-IN" sz="2400" dirty="0">
                <a:solidFill>
                  <a:schemeClr val="accent4"/>
                </a:solidFill>
              </a:rPr>
              <a:t>OUTLINE:</a:t>
            </a:r>
          </a:p>
        </p:txBody>
      </p:sp>
      <p:sp>
        <p:nvSpPr>
          <p:cNvPr id="3" name="Subtitle 2">
            <a:extLst>
              <a:ext uri="{FF2B5EF4-FFF2-40B4-BE49-F238E27FC236}">
                <a16:creationId xmlns:a16="http://schemas.microsoft.com/office/drawing/2014/main" id="{7F7FD02F-59A8-026A-8AD1-4A8D3AE22CAF}"/>
              </a:ext>
            </a:extLst>
          </p:cNvPr>
          <p:cNvSpPr>
            <a:spLocks noGrp="1"/>
          </p:cNvSpPr>
          <p:nvPr>
            <p:ph type="subTitle" idx="1"/>
          </p:nvPr>
        </p:nvSpPr>
        <p:spPr>
          <a:xfrm>
            <a:off x="1507067" y="1245704"/>
            <a:ext cx="7766936" cy="4757531"/>
          </a:xfrm>
        </p:spPr>
        <p:txBody>
          <a:bodyPr/>
          <a:lstStyle/>
          <a:p>
            <a:pPr marL="285750" indent="-285750" algn="l">
              <a:buFont typeface="Wingdings" panose="05000000000000000000" pitchFamily="2" charset="2"/>
              <a:buChar char="v"/>
            </a:pPr>
            <a:r>
              <a:rPr lang="en-IN" sz="2400" dirty="0">
                <a:solidFill>
                  <a:schemeClr val="tx1">
                    <a:lumMod val="95000"/>
                  </a:schemeClr>
                </a:solidFill>
              </a:rPr>
              <a:t>Problem Statement</a:t>
            </a:r>
          </a:p>
          <a:p>
            <a:pPr marL="285750" indent="-285750" algn="l">
              <a:buFont typeface="Wingdings" panose="05000000000000000000" pitchFamily="2" charset="2"/>
              <a:buChar char="v"/>
            </a:pPr>
            <a:r>
              <a:rPr lang="en-IN" sz="2400" dirty="0">
                <a:solidFill>
                  <a:schemeClr val="tx1">
                    <a:lumMod val="95000"/>
                  </a:schemeClr>
                </a:solidFill>
              </a:rPr>
              <a:t>Proposed solution</a:t>
            </a:r>
          </a:p>
          <a:p>
            <a:pPr marL="285750" indent="-285750" algn="l">
              <a:buFont typeface="Wingdings" panose="05000000000000000000" pitchFamily="2" charset="2"/>
              <a:buChar char="v"/>
            </a:pPr>
            <a:r>
              <a:rPr lang="en-IN" sz="2400" dirty="0">
                <a:solidFill>
                  <a:schemeClr val="tx1">
                    <a:lumMod val="95000"/>
                  </a:schemeClr>
                </a:solidFill>
              </a:rPr>
              <a:t>System Approach</a:t>
            </a:r>
          </a:p>
          <a:p>
            <a:pPr marL="285750" indent="-285750" algn="l">
              <a:buFont typeface="Wingdings" panose="05000000000000000000" pitchFamily="2" charset="2"/>
              <a:buChar char="v"/>
            </a:pPr>
            <a:r>
              <a:rPr lang="en-IN" sz="2400" dirty="0">
                <a:solidFill>
                  <a:schemeClr val="tx1">
                    <a:lumMod val="95000"/>
                  </a:schemeClr>
                </a:solidFill>
              </a:rPr>
              <a:t>Algorithm</a:t>
            </a:r>
          </a:p>
          <a:p>
            <a:pPr marL="285750" indent="-285750" algn="l">
              <a:buFont typeface="Wingdings" panose="05000000000000000000" pitchFamily="2" charset="2"/>
              <a:buChar char="v"/>
            </a:pPr>
            <a:r>
              <a:rPr lang="en-IN" sz="2400" dirty="0">
                <a:solidFill>
                  <a:schemeClr val="tx1">
                    <a:lumMod val="95000"/>
                  </a:schemeClr>
                </a:solidFill>
              </a:rPr>
              <a:t>Result</a:t>
            </a:r>
          </a:p>
          <a:p>
            <a:pPr marL="285750" indent="-285750" algn="l">
              <a:buFont typeface="Wingdings" panose="05000000000000000000" pitchFamily="2" charset="2"/>
              <a:buChar char="v"/>
            </a:pPr>
            <a:r>
              <a:rPr lang="en-IN" sz="2400" dirty="0">
                <a:solidFill>
                  <a:schemeClr val="tx1">
                    <a:lumMod val="95000"/>
                  </a:schemeClr>
                </a:solidFill>
              </a:rPr>
              <a:t>Conclusion</a:t>
            </a:r>
          </a:p>
          <a:p>
            <a:pPr marL="285750" indent="-285750" algn="l">
              <a:buFont typeface="Wingdings" panose="05000000000000000000" pitchFamily="2" charset="2"/>
              <a:buChar char="v"/>
            </a:pPr>
            <a:r>
              <a:rPr lang="en-IN" sz="2400" dirty="0">
                <a:solidFill>
                  <a:schemeClr val="tx1">
                    <a:lumMod val="95000"/>
                  </a:schemeClr>
                </a:solidFill>
              </a:rPr>
              <a:t>References</a:t>
            </a:r>
          </a:p>
          <a:p>
            <a:pPr marL="285750" indent="-285750" algn="l">
              <a:buFont typeface="Wingdings" panose="05000000000000000000" pitchFamily="2" charset="2"/>
              <a:buChar char="v"/>
            </a:pPr>
            <a:endParaRPr lang="en-IN" dirty="0">
              <a:solidFill>
                <a:schemeClr val="accent3"/>
              </a:solidFill>
            </a:endParaRPr>
          </a:p>
        </p:txBody>
      </p:sp>
    </p:spTree>
    <p:extLst>
      <p:ext uri="{BB962C8B-B14F-4D97-AF65-F5344CB8AC3E}">
        <p14:creationId xmlns:p14="http://schemas.microsoft.com/office/powerpoint/2010/main" val="268167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C2CF2A-A280-E30F-7DB8-E7CB5B9A6CB9}"/>
              </a:ext>
            </a:extLst>
          </p:cNvPr>
          <p:cNvSpPr>
            <a:spLocks noGrp="1"/>
          </p:cNvSpPr>
          <p:nvPr>
            <p:ph type="title"/>
          </p:nvPr>
        </p:nvSpPr>
        <p:spPr>
          <a:xfrm>
            <a:off x="677863" y="609600"/>
            <a:ext cx="8596312" cy="3803650"/>
          </a:xfrm>
        </p:spPr>
        <p:txBody>
          <a:bodyPr>
            <a:noAutofit/>
          </a:bodyPr>
          <a:lstStyle/>
          <a:p>
            <a:pPr algn="l"/>
            <a:r>
              <a:rPr lang="en-US" sz="2400" dirty="0">
                <a:solidFill>
                  <a:schemeClr val="accent4"/>
                </a:solidFill>
              </a:rPr>
              <a:t>Problem Statement:</a:t>
            </a:r>
            <a:r>
              <a:rPr lang="en-US" sz="2400" dirty="0"/>
              <a:t>                                    </a:t>
            </a:r>
            <a:br>
              <a:rPr lang="en-US" sz="2400" dirty="0"/>
            </a:br>
            <a:r>
              <a:rPr lang="en-US" sz="2400" dirty="0"/>
              <a:t>                       </a:t>
            </a:r>
            <a:r>
              <a:rPr lang="en-US" sz="2400" dirty="0">
                <a:solidFill>
                  <a:schemeClr val="tx1">
                    <a:lumMod val="95000"/>
                  </a:schemeClr>
                </a:solidFill>
              </a:rPr>
              <a:t>Developing an accurate deep neural network model for pneumonia detection is crucial for early diagnosis and treatment planning. Pneumonia, a prevalent and potentially life-threatening respiratory infection, requires timely identification to improve patient outcomes.                                          </a:t>
            </a:r>
            <a:br>
              <a:rPr lang="en-US" sz="2400" dirty="0">
                <a:solidFill>
                  <a:schemeClr val="tx1">
                    <a:lumMod val="95000"/>
                  </a:schemeClr>
                </a:solidFill>
              </a:rPr>
            </a:br>
            <a:r>
              <a:rPr lang="en-US" sz="2400" dirty="0">
                <a:solidFill>
                  <a:schemeClr val="tx1">
                    <a:lumMod val="95000"/>
                  </a:schemeClr>
                </a:solidFill>
              </a:rPr>
              <a:t>However, traditional diagnostic methods such as radiography can be time-consuming and may lack precision. Therefore, the aim of this </a:t>
            </a:r>
            <a:r>
              <a:rPr lang="en-US" sz="2400" dirty="0">
                <a:solidFill>
                  <a:schemeClr val="tx1"/>
                </a:solidFill>
              </a:rPr>
              <a:t>project is to design and implement a deep learning model capable of accurately detecting pneumonia from chest X-ray images. By leveraging the power of deep learning</a:t>
            </a:r>
            <a:r>
              <a:rPr lang="en-US" sz="2400" dirty="0"/>
              <a:t>, </a:t>
            </a:r>
            <a:r>
              <a:rPr lang="en-US" sz="2400" dirty="0">
                <a:solidFill>
                  <a:schemeClr val="tx1">
                    <a:lumMod val="95000"/>
                  </a:schemeClr>
                </a:solidFill>
              </a:rPr>
              <a:t>we seek to enhance the diagnostic process, reduce human error, and ultimately improve patient care.</a:t>
            </a:r>
            <a:endParaRPr lang="en-IN" sz="2400" dirty="0">
              <a:solidFill>
                <a:schemeClr val="tx1">
                  <a:lumMod val="95000"/>
                </a:schemeClr>
              </a:solidFill>
            </a:endParaRPr>
          </a:p>
        </p:txBody>
      </p:sp>
    </p:spTree>
    <p:extLst>
      <p:ext uri="{BB962C8B-B14F-4D97-AF65-F5344CB8AC3E}">
        <p14:creationId xmlns:p14="http://schemas.microsoft.com/office/powerpoint/2010/main" val="229070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223C-8E43-95B9-5233-8F8BA1F16273}"/>
              </a:ext>
            </a:extLst>
          </p:cNvPr>
          <p:cNvSpPr>
            <a:spLocks noGrp="1"/>
          </p:cNvSpPr>
          <p:nvPr>
            <p:ph type="title"/>
          </p:nvPr>
        </p:nvSpPr>
        <p:spPr>
          <a:xfrm>
            <a:off x="499913" y="159223"/>
            <a:ext cx="8596668" cy="6105100"/>
          </a:xfrm>
        </p:spPr>
        <p:txBody>
          <a:bodyPr>
            <a:normAutofit fontScale="90000"/>
          </a:bodyPr>
          <a:lstStyle/>
          <a:p>
            <a:r>
              <a:rPr lang="en-US" sz="2700" dirty="0">
                <a:solidFill>
                  <a:schemeClr val="accent4"/>
                </a:solidFill>
              </a:rPr>
              <a:t>Proposed Solution:                                             </a:t>
            </a:r>
            <a:br>
              <a:rPr lang="en-US" sz="2700" dirty="0">
                <a:solidFill>
                  <a:schemeClr val="accent4"/>
                </a:solidFill>
              </a:rPr>
            </a:br>
            <a:r>
              <a:rPr lang="en-US" sz="2700" dirty="0">
                <a:solidFill>
                  <a:schemeClr val="tx1">
                    <a:lumMod val="95000"/>
                  </a:schemeClr>
                </a:solidFill>
              </a:rPr>
              <a:t>                    Our proposed solution involves developing a deep neural network (DNN) architecture tailored for pneumonia detection from chest X-ray images. The key components of our approach include:</a:t>
            </a:r>
            <a:br>
              <a:rPr lang="en-US" dirty="0">
                <a:solidFill>
                  <a:schemeClr val="tx1">
                    <a:lumMod val="95000"/>
                  </a:schemeClr>
                </a:solidFill>
              </a:rPr>
            </a:br>
            <a:r>
              <a:rPr lang="en-US" sz="2700" dirty="0"/>
              <a:t> </a:t>
            </a:r>
            <a:r>
              <a:rPr lang="en-US" sz="2700" dirty="0">
                <a:solidFill>
                  <a:schemeClr val="accent4"/>
                </a:solidFill>
              </a:rPr>
              <a:t>*Data Preprocessing*: </a:t>
            </a:r>
            <a:r>
              <a:rPr lang="en-US" sz="2700" dirty="0">
                <a:solidFill>
                  <a:schemeClr val="tx1">
                    <a:lumMod val="95000"/>
                  </a:schemeClr>
                </a:solidFill>
              </a:rPr>
              <a:t>We will preprocess the chest X-ray images to enhance contrast, normalize intensities, and resize them to a standardized input size suitable for the neural network.</a:t>
            </a:r>
            <a:br>
              <a:rPr lang="en-US" sz="2700" dirty="0">
                <a:solidFill>
                  <a:schemeClr val="tx1">
                    <a:lumMod val="95000"/>
                  </a:schemeClr>
                </a:solidFill>
              </a:rPr>
            </a:br>
            <a:r>
              <a:rPr lang="en-US" sz="2700" dirty="0">
                <a:solidFill>
                  <a:schemeClr val="accent4"/>
                </a:solidFill>
              </a:rPr>
              <a:t>*Deep Neural Network Architecture</a:t>
            </a:r>
            <a:r>
              <a:rPr lang="en-US" sz="2700" dirty="0">
                <a:solidFill>
                  <a:schemeClr val="tx1">
                    <a:lumMod val="95000"/>
                  </a:schemeClr>
                </a:solidFill>
              </a:rPr>
              <a:t>*: We will design a DNN architecture, possibly leveraging convolutional neural networks (CNNs), which are well-suited for image classification tasks. The network will consist of multiple layers including convolutional layers, pooling layers, and fully connected layers, aimed at learning discriminative features for pneumonia detection.</a:t>
            </a:r>
            <a:endParaRPr lang="en-IN" sz="2700" dirty="0">
              <a:solidFill>
                <a:schemeClr val="tx1">
                  <a:lumMod val="95000"/>
                </a:schemeClr>
              </a:solidFill>
            </a:endParaRPr>
          </a:p>
        </p:txBody>
      </p:sp>
    </p:spTree>
    <p:extLst>
      <p:ext uri="{BB962C8B-B14F-4D97-AF65-F5344CB8AC3E}">
        <p14:creationId xmlns:p14="http://schemas.microsoft.com/office/powerpoint/2010/main" val="131514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EFB6-18C0-D00D-D18D-A5F16DB779AA}"/>
              </a:ext>
            </a:extLst>
          </p:cNvPr>
          <p:cNvSpPr>
            <a:spLocks noGrp="1"/>
          </p:cNvSpPr>
          <p:nvPr>
            <p:ph type="title"/>
          </p:nvPr>
        </p:nvSpPr>
        <p:spPr>
          <a:xfrm>
            <a:off x="486266" y="313898"/>
            <a:ext cx="8596668" cy="6428095"/>
          </a:xfrm>
        </p:spPr>
        <p:txBody>
          <a:bodyPr>
            <a:normAutofit/>
          </a:bodyPr>
          <a:lstStyle/>
          <a:p>
            <a:r>
              <a:rPr lang="en-US" dirty="0"/>
              <a:t> </a:t>
            </a:r>
            <a:r>
              <a:rPr lang="en-US" sz="2400" dirty="0">
                <a:solidFill>
                  <a:schemeClr val="accent4"/>
                </a:solidFill>
              </a:rPr>
              <a:t>*Training Strategy*: </a:t>
            </a:r>
            <a:r>
              <a:rPr lang="en-US" sz="2400" dirty="0">
                <a:solidFill>
                  <a:schemeClr val="tx1">
                    <a:lumMod val="95000"/>
                  </a:schemeClr>
                </a:solidFill>
              </a:rPr>
              <a:t>We will train the DNN using a large dataset of labeled chest X-ray images. To mitigate overfitting, we will employ techniques such as data augmentation, dropout, and regularization. The model will be trained using gradient descent-based optimization algorithms like Adam or RMSprop.</a:t>
            </a:r>
            <a:br>
              <a:rPr lang="en-US" sz="2700" dirty="0">
                <a:solidFill>
                  <a:schemeClr val="tx1">
                    <a:lumMod val="95000"/>
                  </a:schemeClr>
                </a:solidFill>
              </a:rPr>
            </a:br>
            <a:r>
              <a:rPr lang="en-US" sz="2700" dirty="0">
                <a:solidFill>
                  <a:schemeClr val="tx1">
                    <a:lumMod val="95000"/>
                  </a:schemeClr>
                </a:solidFill>
              </a:rPr>
              <a:t> </a:t>
            </a:r>
            <a:r>
              <a:rPr lang="en-US" sz="2400" dirty="0">
                <a:solidFill>
                  <a:schemeClr val="accent4"/>
                </a:solidFill>
              </a:rPr>
              <a:t>*Evaluation Metrics*: </a:t>
            </a:r>
            <a:r>
              <a:rPr lang="en-US" sz="2400" dirty="0">
                <a:solidFill>
                  <a:schemeClr val="tx1">
                    <a:lumMod val="95000"/>
                  </a:schemeClr>
                </a:solidFill>
              </a:rPr>
              <a:t>We will evaluate the performance of the model using metrics such as accuracy, sensitivity, specificity, and area under the receiver operating characteristic curve (AUC-ROC) on a separate validation set.</a:t>
            </a:r>
            <a:br>
              <a:rPr lang="en-US" sz="2400" dirty="0">
                <a:solidFill>
                  <a:schemeClr val="tx1">
                    <a:lumMod val="95000"/>
                  </a:schemeClr>
                </a:solidFill>
              </a:rPr>
            </a:br>
            <a:endParaRPr lang="en-IN" sz="2400" dirty="0">
              <a:solidFill>
                <a:schemeClr val="tx1">
                  <a:lumMod val="95000"/>
                </a:schemeClr>
              </a:solidFill>
            </a:endParaRPr>
          </a:p>
        </p:txBody>
      </p:sp>
    </p:spTree>
    <p:extLst>
      <p:ext uri="{BB962C8B-B14F-4D97-AF65-F5344CB8AC3E}">
        <p14:creationId xmlns:p14="http://schemas.microsoft.com/office/powerpoint/2010/main" val="87768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A048-E718-23E6-CC3D-7E04126D1A55}"/>
              </a:ext>
            </a:extLst>
          </p:cNvPr>
          <p:cNvSpPr>
            <a:spLocks noGrp="1"/>
          </p:cNvSpPr>
          <p:nvPr>
            <p:ph type="title"/>
          </p:nvPr>
        </p:nvSpPr>
        <p:spPr>
          <a:xfrm>
            <a:off x="478552" y="208722"/>
            <a:ext cx="8596668" cy="6440556"/>
          </a:xfrm>
        </p:spPr>
        <p:txBody>
          <a:bodyPr>
            <a:normAutofit fontScale="90000"/>
          </a:bodyPr>
          <a:lstStyle/>
          <a:p>
            <a:r>
              <a:rPr lang="en-US" sz="2400" dirty="0">
                <a:solidFill>
                  <a:schemeClr val="accent4"/>
                </a:solidFill>
              </a:rPr>
              <a:t>System Approach for Pneumonia Detection Using Deep Neural Network:</a:t>
            </a:r>
            <a:br>
              <a:rPr lang="en-US" sz="2400" dirty="0">
                <a:solidFill>
                  <a:schemeClr val="accent4"/>
                </a:solidFill>
              </a:rPr>
            </a:br>
            <a:br>
              <a:rPr lang="en-US" sz="2400" dirty="0">
                <a:solidFill>
                  <a:schemeClr val="accent4"/>
                </a:solidFill>
              </a:rPr>
            </a:br>
            <a:r>
              <a:rPr lang="en-US" sz="2400" dirty="0"/>
              <a:t> </a:t>
            </a:r>
            <a:r>
              <a:rPr lang="en-US" sz="2400" dirty="0">
                <a:solidFill>
                  <a:schemeClr val="accent4"/>
                </a:solidFill>
              </a:rPr>
              <a:t>*Data Acquisition*: </a:t>
            </a:r>
            <a:r>
              <a:rPr lang="en-US" sz="2700" dirty="0">
                <a:solidFill>
                  <a:schemeClr val="tx1">
                    <a:lumMod val="95000"/>
                  </a:schemeClr>
                </a:solidFill>
              </a:rPr>
              <a:t>Collect a large dataset of chest X-ray images containing both pneumonia and normal cases. This dataset should be diverse and representative of various demographics and conditions.</a:t>
            </a:r>
            <a:br>
              <a:rPr lang="en-US" sz="2700" dirty="0">
                <a:solidFill>
                  <a:schemeClr val="tx1">
                    <a:lumMod val="95000"/>
                  </a:schemeClr>
                </a:solidFill>
              </a:rPr>
            </a:br>
            <a:r>
              <a:rPr lang="en-US" dirty="0"/>
              <a:t> </a:t>
            </a:r>
            <a:r>
              <a:rPr lang="en-US" sz="2700" dirty="0">
                <a:solidFill>
                  <a:schemeClr val="accent4"/>
                </a:solidFill>
              </a:rPr>
              <a:t>*Data Preprocessing*:</a:t>
            </a:r>
            <a:r>
              <a:rPr lang="en-US" sz="2700" dirty="0"/>
              <a:t> </a:t>
            </a:r>
            <a:r>
              <a:rPr lang="en-US" sz="2700" dirty="0">
                <a:solidFill>
                  <a:schemeClr val="tx1">
                    <a:lumMod val="95000"/>
                  </a:schemeClr>
                </a:solidFill>
              </a:rPr>
              <a:t>Preprocess the chest X-ray images to standardize the format, enhance contrast, normalize intensities, and resize them to a uniform size suitable for input into the neural network. </a:t>
            </a:r>
            <a:br>
              <a:rPr lang="en-US" sz="2700" dirty="0">
                <a:solidFill>
                  <a:schemeClr val="tx1">
                    <a:lumMod val="95000"/>
                  </a:schemeClr>
                </a:solidFill>
              </a:rPr>
            </a:br>
            <a:r>
              <a:rPr lang="en-US" sz="2700" dirty="0">
                <a:solidFill>
                  <a:schemeClr val="tx1">
                    <a:lumMod val="95000"/>
                  </a:schemeClr>
                </a:solidFill>
              </a:rPr>
              <a:t> </a:t>
            </a:r>
            <a:r>
              <a:rPr lang="en-US" sz="2700" dirty="0">
                <a:solidFill>
                  <a:schemeClr val="accent4"/>
                </a:solidFill>
              </a:rPr>
              <a:t>*Model Selection*: </a:t>
            </a:r>
            <a:r>
              <a:rPr lang="en-US" sz="2700" dirty="0">
                <a:solidFill>
                  <a:schemeClr val="tx1">
                    <a:lumMod val="95000"/>
                  </a:schemeClr>
                </a:solidFill>
              </a:rPr>
              <a:t>Convolutional neural networks (CNNs) are commonly used for image classification tasks due to their ability to automatically learn relevant features from the data.</a:t>
            </a:r>
            <a:endParaRPr lang="en-IN" sz="2700" dirty="0">
              <a:solidFill>
                <a:schemeClr val="tx1">
                  <a:lumMod val="95000"/>
                </a:schemeClr>
              </a:solidFill>
            </a:endParaRPr>
          </a:p>
        </p:txBody>
      </p:sp>
    </p:spTree>
    <p:extLst>
      <p:ext uri="{BB962C8B-B14F-4D97-AF65-F5344CB8AC3E}">
        <p14:creationId xmlns:p14="http://schemas.microsoft.com/office/powerpoint/2010/main" val="3503837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53B8-9B03-58B6-3E7D-F9C86EB2E7A1}"/>
              </a:ext>
            </a:extLst>
          </p:cNvPr>
          <p:cNvSpPr>
            <a:spLocks noGrp="1"/>
          </p:cNvSpPr>
          <p:nvPr>
            <p:ph type="title"/>
          </p:nvPr>
        </p:nvSpPr>
        <p:spPr>
          <a:xfrm>
            <a:off x="452047" y="463825"/>
            <a:ext cx="8596668" cy="6149009"/>
          </a:xfrm>
        </p:spPr>
        <p:txBody>
          <a:bodyPr>
            <a:normAutofit/>
          </a:bodyPr>
          <a:lstStyle/>
          <a:p>
            <a:r>
              <a:rPr lang="en-US" sz="2400" dirty="0">
                <a:solidFill>
                  <a:schemeClr val="accent4"/>
                </a:solidFill>
              </a:rPr>
              <a:t>Algorithm and Deployment for Pneumonia Detection Using Deep Neural </a:t>
            </a:r>
            <a:r>
              <a:rPr lang="en-US" sz="2400" dirty="0" err="1">
                <a:solidFill>
                  <a:schemeClr val="accent4"/>
                </a:solidFill>
              </a:rPr>
              <a:t>Network:Algorithm</a:t>
            </a:r>
            <a:r>
              <a:rPr lang="en-US" sz="2400" dirty="0">
                <a:solidFill>
                  <a:schemeClr val="accent4"/>
                </a:solidFill>
              </a:rPr>
              <a:t>:</a:t>
            </a:r>
            <a:br>
              <a:rPr lang="en-US" sz="2400" dirty="0">
                <a:solidFill>
                  <a:schemeClr val="accent4"/>
                </a:solidFill>
              </a:rPr>
            </a:br>
            <a:br>
              <a:rPr lang="en-US" sz="2400" dirty="0">
                <a:solidFill>
                  <a:schemeClr val="tx1">
                    <a:lumMod val="95000"/>
                  </a:schemeClr>
                </a:solidFill>
              </a:rPr>
            </a:br>
            <a:r>
              <a:rPr lang="en-US" sz="2400" dirty="0">
                <a:solidFill>
                  <a:schemeClr val="tx1">
                    <a:lumMod val="95000"/>
                  </a:schemeClr>
                </a:solidFill>
              </a:rPr>
              <a:t> </a:t>
            </a:r>
            <a:r>
              <a:rPr lang="en-US" sz="2400" dirty="0">
                <a:solidFill>
                  <a:schemeClr val="accent4"/>
                </a:solidFill>
              </a:rPr>
              <a:t>*Data Preprocessing*:    </a:t>
            </a:r>
            <a:r>
              <a:rPr lang="en-US" sz="2400" dirty="0">
                <a:solidFill>
                  <a:schemeClr val="tx1">
                    <a:lumMod val="95000"/>
                  </a:schemeClr>
                </a:solidFill>
              </a:rPr>
              <a:t>- Preprocess chest X-ray images to enhance contrast, normalize intensities, and resize them to a standardized input size.</a:t>
            </a:r>
            <a:br>
              <a:rPr lang="en-US" sz="2400" dirty="0">
                <a:solidFill>
                  <a:schemeClr val="tx1">
                    <a:lumMod val="95000"/>
                  </a:schemeClr>
                </a:solidFill>
              </a:rPr>
            </a:br>
            <a:r>
              <a:rPr lang="en-US" sz="2400" dirty="0">
                <a:solidFill>
                  <a:schemeClr val="accent4"/>
                </a:solidFill>
              </a:rPr>
              <a:t>*Model Architecture Selection*:    </a:t>
            </a:r>
            <a:r>
              <a:rPr lang="en-US" sz="2400" dirty="0">
                <a:solidFill>
                  <a:schemeClr val="tx1">
                    <a:lumMod val="95000"/>
                  </a:schemeClr>
                </a:solidFill>
              </a:rPr>
              <a:t>- Choose a deep neural network architecture suitable for image classification tasks, such as convolutional neural networks.</a:t>
            </a:r>
            <a:br>
              <a:rPr lang="en-US" sz="2400" dirty="0">
                <a:solidFill>
                  <a:schemeClr val="tx1">
                    <a:lumMod val="95000"/>
                  </a:schemeClr>
                </a:solidFill>
              </a:rPr>
            </a:br>
            <a:r>
              <a:rPr lang="en-US" sz="2400" dirty="0">
                <a:solidFill>
                  <a:schemeClr val="tx1">
                    <a:lumMod val="95000"/>
                  </a:schemeClr>
                </a:solidFill>
              </a:rPr>
              <a:t> </a:t>
            </a:r>
            <a:r>
              <a:rPr lang="en-US" sz="2400" dirty="0">
                <a:solidFill>
                  <a:schemeClr val="accent4"/>
                </a:solidFill>
              </a:rPr>
              <a:t>*Model Evaluation*:   </a:t>
            </a:r>
            <a:r>
              <a:rPr lang="en-US" sz="2400" dirty="0">
                <a:solidFill>
                  <a:schemeClr val="tx1">
                    <a:lumMod val="95000"/>
                  </a:schemeClr>
                </a:solidFill>
              </a:rPr>
              <a:t>- Evaluate the trained model on the testing set using metrics like accuracy, sensitivity, specificity, and AUC-ROC to assess its performance in pneumonia detection.</a:t>
            </a:r>
            <a:endParaRPr lang="en-IN" sz="2400" dirty="0">
              <a:solidFill>
                <a:schemeClr val="tx1">
                  <a:lumMod val="95000"/>
                </a:schemeClr>
              </a:solidFill>
            </a:endParaRPr>
          </a:p>
        </p:txBody>
      </p:sp>
    </p:spTree>
    <p:extLst>
      <p:ext uri="{BB962C8B-B14F-4D97-AF65-F5344CB8AC3E}">
        <p14:creationId xmlns:p14="http://schemas.microsoft.com/office/powerpoint/2010/main" val="216608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2A9E-9428-719B-A90E-D51580F9566A}"/>
              </a:ext>
            </a:extLst>
          </p:cNvPr>
          <p:cNvSpPr>
            <a:spLocks noGrp="1"/>
          </p:cNvSpPr>
          <p:nvPr>
            <p:ph type="title"/>
          </p:nvPr>
        </p:nvSpPr>
        <p:spPr>
          <a:xfrm>
            <a:off x="677334" y="609599"/>
            <a:ext cx="8596668" cy="6248401"/>
          </a:xfrm>
        </p:spPr>
        <p:txBody>
          <a:bodyPr>
            <a:normAutofit/>
          </a:bodyPr>
          <a:lstStyle/>
          <a:p>
            <a:r>
              <a:rPr lang="en-IN" sz="2400" dirty="0">
                <a:solidFill>
                  <a:schemeClr val="accent4"/>
                </a:solidFill>
              </a:rPr>
              <a:t>RESULT:</a:t>
            </a:r>
          </a:p>
        </p:txBody>
      </p:sp>
      <p:pic>
        <p:nvPicPr>
          <p:cNvPr id="4" name="Picture 3">
            <a:extLst>
              <a:ext uri="{FF2B5EF4-FFF2-40B4-BE49-F238E27FC236}">
                <a16:creationId xmlns:a16="http://schemas.microsoft.com/office/drawing/2014/main" id="{B5F4CA26-3E77-9D6E-37FC-B7EC2B3A5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78" y="1205947"/>
            <a:ext cx="9250018" cy="5042453"/>
          </a:xfrm>
          <a:prstGeom prst="rect">
            <a:avLst/>
          </a:prstGeom>
        </p:spPr>
      </p:pic>
    </p:spTree>
    <p:extLst>
      <p:ext uri="{BB962C8B-B14F-4D97-AF65-F5344CB8AC3E}">
        <p14:creationId xmlns:p14="http://schemas.microsoft.com/office/powerpoint/2010/main" val="423654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C5AB-6C56-311D-9310-70FFCB7E8211}"/>
              </a:ext>
            </a:extLst>
          </p:cNvPr>
          <p:cNvSpPr>
            <a:spLocks noGrp="1"/>
          </p:cNvSpPr>
          <p:nvPr>
            <p:ph type="title"/>
          </p:nvPr>
        </p:nvSpPr>
        <p:spPr>
          <a:xfrm>
            <a:off x="677334" y="212036"/>
            <a:ext cx="8596668" cy="6645964"/>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9AFF44B9-9775-62F5-AC2E-5C4B2AB1C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2" y="901148"/>
            <a:ext cx="9157253" cy="5539409"/>
          </a:xfrm>
          <a:prstGeom prst="rect">
            <a:avLst/>
          </a:prstGeom>
        </p:spPr>
      </p:pic>
    </p:spTree>
    <p:extLst>
      <p:ext uri="{BB962C8B-B14F-4D97-AF65-F5344CB8AC3E}">
        <p14:creationId xmlns:p14="http://schemas.microsoft.com/office/powerpoint/2010/main" val="7838579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246</TotalTime>
  <Words>755</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Wingdings</vt:lpstr>
      <vt:lpstr>Wingdings 3</vt:lpstr>
      <vt:lpstr>Facet</vt:lpstr>
      <vt:lpstr>PNEUMONIA DETECTION USING DEEP NEURAL NETWORK</vt:lpstr>
      <vt:lpstr>OUTLINE:</vt:lpstr>
      <vt:lpstr>Problem Statement:                                                            Developing an accurate deep neural network model for pneumonia detection is crucial for early diagnosis and treatment planning. Pneumonia, a prevalent and potentially life-threatening respiratory infection, requires timely identification to improve patient outcomes.                                           However, traditional diagnostic methods such as radiography can be time-consuming and may lack precision. Therefore, the aim of this project is to design and implement a deep learning model capable of accurately detecting pneumonia from chest X-ray images. By leveraging the power of deep learning, we seek to enhance the diagnostic process, reduce human error, and ultimately improve patient care.</vt:lpstr>
      <vt:lpstr>Proposed Solution:                                                                  Our proposed solution involves developing a deep neural network (DNN) architecture tailored for pneumonia detection from chest X-ray images. The key components of our approach include:  *Data Preprocessing*: We will preprocess the chest X-ray images to enhance contrast, normalize intensities, and resize them to a standardized input size suitable for the neural network. *Deep Neural Network Architecture*: We will design a DNN architecture, possibly leveraging convolutional neural networks (CNNs), which are well-suited for image classification tasks. The network will consist of multiple layers including convolutional layers, pooling layers, and fully connected layers, aimed at learning discriminative features for pneumonia detection.</vt:lpstr>
      <vt:lpstr> *Training Strategy*: We will train the DNN using a large dataset of labeled chest X-ray images. To mitigate overfitting, we will employ techniques such as data augmentation, dropout, and regularization. The model will be trained using gradient descent-based optimization algorithms like Adam or RMSprop.  *Evaluation Metrics*: We will evaluate the performance of the model using metrics such as accuracy, sensitivity, specificity, and area under the receiver operating characteristic curve (AUC-ROC) on a separate validation set. </vt:lpstr>
      <vt:lpstr>System Approach for Pneumonia Detection Using Deep Neural Network:   *Data Acquisition*: Collect a large dataset of chest X-ray images containing both pneumonia and normal cases. This dataset should be diverse and representative of various demographics and conditions.  *Data Preprocessing*: Preprocess the chest X-ray images to standardize the format, enhance contrast, normalize intensities, and resize them to a uniform size suitable for input into the neural network.   *Model Selection*: Convolutional neural networks (CNNs) are commonly used for image classification tasks due to their ability to automatically learn relevant features from the data.</vt:lpstr>
      <vt:lpstr>Algorithm and Deployment for Pneumonia Detection Using Deep Neural Network:Algorithm:   *Data Preprocessing*:    - Preprocess chest X-ray images to enhance contrast, normalize intensities, and resize them to a standardized input size. *Model Architecture Selection*:    - Choose a deep neural network architecture suitable for image classification tasks, such as convolutional neural networks.  *Model Evaluation*:   - Evaluate the trained model on the testing set using metrics like accuracy, sensitivity, specificity, and AUC-ROC to assess its performance in pneumonia detection.</vt:lpstr>
      <vt:lpstr>RESULT:</vt:lpstr>
      <vt:lpstr>RESULT:</vt:lpstr>
      <vt:lpstr>RESULT:</vt:lpstr>
      <vt:lpstr>RESULT:</vt:lpstr>
      <vt:lpstr>RESULT:</vt:lpstr>
      <vt:lpstr>Conclusion:                      In conclusion, the development and deployment of a deep neural network (DNN) for pneumonia detection represent a significant advancement in the field of medical imaging and healthcare technology. Through the utilization of sophisticated algorithms and state-of-the-art deep learning techniques, we have demonstrated the potential to revolutionize the diagnostic process for pneumonia, a prevalent and potentially life-threatening respiratory infection.                      The model has demonstrated its ability to accurately classify pneumonia cases while minimizing false positives and false negatives, thus providing valuable support to healthcare professionals in their diagnostic decision-making process.  </vt:lpstr>
      <vt:lpstr>REFEENCES:  https://pubmed.ncbi.nlm.nih.gov/29191605/ https://arxiv.org/abs/1711.05225 https://pubs.rsna.org/doi/10.1148/radiol.2020203511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USING DEEP NEURAL NETWORK</dc:title>
  <dc:creator>Karan K B</dc:creator>
  <cp:lastModifiedBy>Karan K B</cp:lastModifiedBy>
  <cp:revision>16</cp:revision>
  <dcterms:created xsi:type="dcterms:W3CDTF">2024-04-03T14:45:27Z</dcterms:created>
  <dcterms:modified xsi:type="dcterms:W3CDTF">2024-04-05T07:05:15Z</dcterms:modified>
</cp:coreProperties>
</file>