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56" r:id="rId3"/>
    <p:sldId id="262" r:id="rId4"/>
    <p:sldId id="263" r:id="rId5"/>
    <p:sldId id="264" r:id="rId6"/>
    <p:sldId id="258" r:id="rId7"/>
    <p:sldId id="259" r:id="rId8"/>
    <p:sldId id="261" r:id="rId9"/>
    <p:sldId id="260"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5D3D2F-E833-18E4-FAAE-FB0B906C5CD7}" v="811" dt="2024-03-12T10:36:29.5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Shahbaz Alam" userId="S::shahbazal@infinite.com::6b9d4faa-1944-4595-8922-42fad4791c1e" providerId="AD" clId="Web-{BE5D3D2F-E833-18E4-FAAE-FB0B906C5CD7}"/>
    <pc:docChg chg="addSld delSld modSld sldOrd">
      <pc:chgData name="Md Shahbaz Alam" userId="S::shahbazal@infinite.com::6b9d4faa-1944-4595-8922-42fad4791c1e" providerId="AD" clId="Web-{BE5D3D2F-E833-18E4-FAAE-FB0B906C5CD7}" dt="2024-03-12T10:36:29.523" v="739" actId="20577"/>
      <pc:docMkLst>
        <pc:docMk/>
      </pc:docMkLst>
      <pc:sldChg chg="modSp ord">
        <pc:chgData name="Md Shahbaz Alam" userId="S::shahbazal@infinite.com::6b9d4faa-1944-4595-8922-42fad4791c1e" providerId="AD" clId="Web-{BE5D3D2F-E833-18E4-FAAE-FB0B906C5CD7}" dt="2024-03-12T10:32:56.723" v="660"/>
        <pc:sldMkLst>
          <pc:docMk/>
          <pc:sldMk cId="109857222" sldId="256"/>
        </pc:sldMkLst>
        <pc:spChg chg="mod">
          <ac:chgData name="Md Shahbaz Alam" userId="S::shahbazal@infinite.com::6b9d4faa-1944-4595-8922-42fad4791c1e" providerId="AD" clId="Web-{BE5D3D2F-E833-18E4-FAAE-FB0B906C5CD7}" dt="2024-03-12T05:46:47.925" v="14" actId="20577"/>
          <ac:spMkLst>
            <pc:docMk/>
            <pc:sldMk cId="109857222" sldId="256"/>
            <ac:spMk id="2" creationId="{00000000-0000-0000-0000-000000000000}"/>
          </ac:spMkLst>
        </pc:spChg>
        <pc:spChg chg="mod">
          <ac:chgData name="Md Shahbaz Alam" userId="S::shahbazal@infinite.com::6b9d4faa-1944-4595-8922-42fad4791c1e" providerId="AD" clId="Web-{BE5D3D2F-E833-18E4-FAAE-FB0B906C5CD7}" dt="2024-03-12T05:48:49.709" v="31" actId="20577"/>
          <ac:spMkLst>
            <pc:docMk/>
            <pc:sldMk cId="109857222" sldId="256"/>
            <ac:spMk id="3" creationId="{00000000-0000-0000-0000-000000000000}"/>
          </ac:spMkLst>
        </pc:spChg>
      </pc:sldChg>
      <pc:sldChg chg="modSp new del">
        <pc:chgData name="Md Shahbaz Alam" userId="S::shahbazal@infinite.com::6b9d4faa-1944-4595-8922-42fad4791c1e" providerId="AD" clId="Web-{BE5D3D2F-E833-18E4-FAAE-FB0B906C5CD7}" dt="2024-03-12T08:03:43.521" v="242"/>
        <pc:sldMkLst>
          <pc:docMk/>
          <pc:sldMk cId="2229747604" sldId="257"/>
        </pc:sldMkLst>
        <pc:spChg chg="mod">
          <ac:chgData name="Md Shahbaz Alam" userId="S::shahbazal@infinite.com::6b9d4faa-1944-4595-8922-42fad4791c1e" providerId="AD" clId="Web-{BE5D3D2F-E833-18E4-FAAE-FB0B906C5CD7}" dt="2024-03-12T08:01:22.769" v="202" actId="20577"/>
          <ac:spMkLst>
            <pc:docMk/>
            <pc:sldMk cId="2229747604" sldId="257"/>
            <ac:spMk id="2" creationId="{83A3940A-2D0B-993B-8859-5E88D44432C9}"/>
          </ac:spMkLst>
        </pc:spChg>
        <pc:spChg chg="mod">
          <ac:chgData name="Md Shahbaz Alam" userId="S::shahbazal@infinite.com::6b9d4faa-1944-4595-8922-42fad4791c1e" providerId="AD" clId="Web-{BE5D3D2F-E833-18E4-FAAE-FB0B906C5CD7}" dt="2024-03-12T08:03:41.740" v="241" actId="20577"/>
          <ac:spMkLst>
            <pc:docMk/>
            <pc:sldMk cId="2229747604" sldId="257"/>
            <ac:spMk id="3" creationId="{F38E7E23-4C50-9EB1-2042-6F46D3014B6D}"/>
          </ac:spMkLst>
        </pc:spChg>
      </pc:sldChg>
      <pc:sldChg chg="addSp delSp modSp new ord">
        <pc:chgData name="Md Shahbaz Alam" userId="S::shahbazal@infinite.com::6b9d4faa-1944-4595-8922-42fad4791c1e" providerId="AD" clId="Web-{BE5D3D2F-E833-18E4-FAAE-FB0B906C5CD7}" dt="2024-03-12T09:58:42.429" v="466"/>
        <pc:sldMkLst>
          <pc:docMk/>
          <pc:sldMk cId="215094570" sldId="258"/>
        </pc:sldMkLst>
        <pc:spChg chg="mod">
          <ac:chgData name="Md Shahbaz Alam" userId="S::shahbazal@infinite.com::6b9d4faa-1944-4595-8922-42fad4791c1e" providerId="AD" clId="Web-{BE5D3D2F-E833-18E4-FAAE-FB0B906C5CD7}" dt="2024-03-12T08:06:08.336" v="282" actId="20577"/>
          <ac:spMkLst>
            <pc:docMk/>
            <pc:sldMk cId="215094570" sldId="258"/>
            <ac:spMk id="2" creationId="{63667C5A-99F2-D17D-149B-0069134199D2}"/>
          </ac:spMkLst>
        </pc:spChg>
        <pc:spChg chg="del">
          <ac:chgData name="Md Shahbaz Alam" userId="S::shahbazal@infinite.com::6b9d4faa-1944-4595-8922-42fad4791c1e" providerId="AD" clId="Web-{BE5D3D2F-E833-18E4-FAAE-FB0B906C5CD7}" dt="2024-03-12T08:00:49.222" v="194"/>
          <ac:spMkLst>
            <pc:docMk/>
            <pc:sldMk cId="215094570" sldId="258"/>
            <ac:spMk id="3" creationId="{1A1813F3-8B5E-68C9-09E6-E01C71261C96}"/>
          </ac:spMkLst>
        </pc:spChg>
        <pc:spChg chg="add mod">
          <ac:chgData name="Md Shahbaz Alam" userId="S::shahbazal@infinite.com::6b9d4faa-1944-4595-8922-42fad4791c1e" providerId="AD" clId="Web-{BE5D3D2F-E833-18E4-FAAE-FB0B906C5CD7}" dt="2024-03-12T08:09:54.651" v="338" actId="1076"/>
          <ac:spMkLst>
            <pc:docMk/>
            <pc:sldMk cId="215094570" sldId="258"/>
            <ac:spMk id="4" creationId="{917F7C19-0D1A-CD47-CE6C-2AEEB0DDAE0A}"/>
          </ac:spMkLst>
        </pc:spChg>
        <pc:spChg chg="add mod">
          <ac:chgData name="Md Shahbaz Alam" userId="S::shahbazal@infinite.com::6b9d4faa-1944-4595-8922-42fad4791c1e" providerId="AD" clId="Web-{BE5D3D2F-E833-18E4-FAAE-FB0B906C5CD7}" dt="2024-03-12T08:09:50.573" v="337" actId="1076"/>
          <ac:spMkLst>
            <pc:docMk/>
            <pc:sldMk cId="215094570" sldId="258"/>
            <ac:spMk id="5" creationId="{4C465EFE-8414-815F-66C0-B9606B510CD1}"/>
          </ac:spMkLst>
        </pc:spChg>
        <pc:spChg chg="add mod">
          <ac:chgData name="Md Shahbaz Alam" userId="S::shahbazal@infinite.com::6b9d4faa-1944-4595-8922-42fad4791c1e" providerId="AD" clId="Web-{BE5D3D2F-E833-18E4-FAAE-FB0B906C5CD7}" dt="2024-03-12T08:09:46.886" v="336" actId="1076"/>
          <ac:spMkLst>
            <pc:docMk/>
            <pc:sldMk cId="215094570" sldId="258"/>
            <ac:spMk id="6" creationId="{656E4C40-6807-94D2-5518-09FEFA7B0C1D}"/>
          </ac:spMkLst>
        </pc:spChg>
      </pc:sldChg>
      <pc:sldChg chg="addSp delSp modSp new">
        <pc:chgData name="Md Shahbaz Alam" userId="S::shahbazal@infinite.com::6b9d4faa-1944-4595-8922-42fad4791c1e" providerId="AD" clId="Web-{BE5D3D2F-E833-18E4-FAAE-FB0B906C5CD7}" dt="2024-03-12T08:10:11.448" v="343" actId="1076"/>
        <pc:sldMkLst>
          <pc:docMk/>
          <pc:sldMk cId="3397424170" sldId="259"/>
        </pc:sldMkLst>
        <pc:spChg chg="del">
          <ac:chgData name="Md Shahbaz Alam" userId="S::shahbazal@infinite.com::6b9d4faa-1944-4595-8922-42fad4791c1e" providerId="AD" clId="Web-{BE5D3D2F-E833-18E4-FAAE-FB0B906C5CD7}" dt="2024-03-12T08:03:28.865" v="237"/>
          <ac:spMkLst>
            <pc:docMk/>
            <pc:sldMk cId="3397424170" sldId="259"/>
            <ac:spMk id="2" creationId="{41DD819D-232F-E11A-E3FC-38901E89A783}"/>
          </ac:spMkLst>
        </pc:spChg>
        <pc:spChg chg="del">
          <ac:chgData name="Md Shahbaz Alam" userId="S::shahbazal@infinite.com::6b9d4faa-1944-4595-8922-42fad4791c1e" providerId="AD" clId="Web-{BE5D3D2F-E833-18E4-FAAE-FB0B906C5CD7}" dt="2024-03-12T08:03:26.599" v="236"/>
          <ac:spMkLst>
            <pc:docMk/>
            <pc:sldMk cId="3397424170" sldId="259"/>
            <ac:spMk id="3" creationId="{274ED5D3-BDEB-7885-8153-4786C373010B}"/>
          </ac:spMkLst>
        </pc:spChg>
        <pc:spChg chg="add mod">
          <ac:chgData name="Md Shahbaz Alam" userId="S::shahbazal@infinite.com::6b9d4faa-1944-4595-8922-42fad4791c1e" providerId="AD" clId="Web-{BE5D3D2F-E833-18E4-FAAE-FB0B906C5CD7}" dt="2024-03-12T08:10:05.214" v="340" actId="20577"/>
          <ac:spMkLst>
            <pc:docMk/>
            <pc:sldMk cId="3397424170" sldId="259"/>
            <ac:spMk id="4" creationId="{80862F67-D9C0-BA70-0E4C-880016E67948}"/>
          </ac:spMkLst>
        </pc:spChg>
        <pc:spChg chg="add mod">
          <ac:chgData name="Md Shahbaz Alam" userId="S::shahbazal@infinite.com::6b9d4faa-1944-4595-8922-42fad4791c1e" providerId="AD" clId="Web-{BE5D3D2F-E833-18E4-FAAE-FB0B906C5CD7}" dt="2024-03-12T08:10:11.448" v="343" actId="1076"/>
          <ac:spMkLst>
            <pc:docMk/>
            <pc:sldMk cId="3397424170" sldId="259"/>
            <ac:spMk id="5" creationId="{D32BF01F-E0E8-3BC8-68A5-D7E6FC25248B}"/>
          </ac:spMkLst>
        </pc:spChg>
      </pc:sldChg>
      <pc:sldChg chg="modSp new">
        <pc:chgData name="Md Shahbaz Alam" userId="S::shahbazal@infinite.com::6b9d4faa-1944-4595-8922-42fad4791c1e" providerId="AD" clId="Web-{BE5D3D2F-E833-18E4-FAAE-FB0B906C5CD7}" dt="2024-03-12T08:18:28.315" v="389" actId="20577"/>
        <pc:sldMkLst>
          <pc:docMk/>
          <pc:sldMk cId="2577122866" sldId="260"/>
        </pc:sldMkLst>
        <pc:spChg chg="mod">
          <ac:chgData name="Md Shahbaz Alam" userId="S::shahbazal@infinite.com::6b9d4faa-1944-4595-8922-42fad4791c1e" providerId="AD" clId="Web-{BE5D3D2F-E833-18E4-FAAE-FB0B906C5CD7}" dt="2024-03-12T08:16:06.563" v="359"/>
          <ac:spMkLst>
            <pc:docMk/>
            <pc:sldMk cId="2577122866" sldId="260"/>
            <ac:spMk id="2" creationId="{B31D2044-C22A-6D8F-D33C-E787DFDE212B}"/>
          </ac:spMkLst>
        </pc:spChg>
        <pc:spChg chg="mod">
          <ac:chgData name="Md Shahbaz Alam" userId="S::shahbazal@infinite.com::6b9d4faa-1944-4595-8922-42fad4791c1e" providerId="AD" clId="Web-{BE5D3D2F-E833-18E4-FAAE-FB0B906C5CD7}" dt="2024-03-12T08:18:28.315" v="389" actId="20577"/>
          <ac:spMkLst>
            <pc:docMk/>
            <pc:sldMk cId="2577122866" sldId="260"/>
            <ac:spMk id="3" creationId="{01C8DAE0-09DE-40CF-A82E-10ABBA3E7B05}"/>
          </ac:spMkLst>
        </pc:spChg>
      </pc:sldChg>
      <pc:sldChg chg="modSp new">
        <pc:chgData name="Md Shahbaz Alam" userId="S::shahbazal@infinite.com::6b9d4faa-1944-4595-8922-42fad4791c1e" providerId="AD" clId="Web-{BE5D3D2F-E833-18E4-FAAE-FB0B906C5CD7}" dt="2024-03-12T10:12:55.956" v="560" actId="20577"/>
        <pc:sldMkLst>
          <pc:docMk/>
          <pc:sldMk cId="2741385945" sldId="261"/>
        </pc:sldMkLst>
        <pc:spChg chg="mod">
          <ac:chgData name="Md Shahbaz Alam" userId="S::shahbazal@infinite.com::6b9d4faa-1944-4595-8922-42fad4791c1e" providerId="AD" clId="Web-{BE5D3D2F-E833-18E4-FAAE-FB0B906C5CD7}" dt="2024-03-12T10:12:38.581" v="557" actId="20577"/>
          <ac:spMkLst>
            <pc:docMk/>
            <pc:sldMk cId="2741385945" sldId="261"/>
            <ac:spMk id="2" creationId="{3385FD5A-9223-8A7D-ADF6-94FBCE3E3B9C}"/>
          </ac:spMkLst>
        </pc:spChg>
        <pc:spChg chg="mod">
          <ac:chgData name="Md Shahbaz Alam" userId="S::shahbazal@infinite.com::6b9d4faa-1944-4595-8922-42fad4791c1e" providerId="AD" clId="Web-{BE5D3D2F-E833-18E4-FAAE-FB0B906C5CD7}" dt="2024-03-12T10:12:55.956" v="560" actId="20577"/>
          <ac:spMkLst>
            <pc:docMk/>
            <pc:sldMk cId="2741385945" sldId="261"/>
            <ac:spMk id="3" creationId="{5CFECE3B-3CFB-C50C-0F3A-13484E39345F}"/>
          </ac:spMkLst>
        </pc:spChg>
      </pc:sldChg>
      <pc:sldChg chg="addSp modSp new">
        <pc:chgData name="Md Shahbaz Alam" userId="S::shahbazal@infinite.com::6b9d4faa-1944-4595-8922-42fad4791c1e" providerId="AD" clId="Web-{BE5D3D2F-E833-18E4-FAAE-FB0B906C5CD7}" dt="2024-03-12T10:10:26.048" v="544" actId="20577"/>
        <pc:sldMkLst>
          <pc:docMk/>
          <pc:sldMk cId="3923326207" sldId="262"/>
        </pc:sldMkLst>
        <pc:spChg chg="mod">
          <ac:chgData name="Md Shahbaz Alam" userId="S::shahbazal@infinite.com::6b9d4faa-1944-4595-8922-42fad4791c1e" providerId="AD" clId="Web-{BE5D3D2F-E833-18E4-FAAE-FB0B906C5CD7}" dt="2024-03-12T09:59:13.163" v="478" actId="14100"/>
          <ac:spMkLst>
            <pc:docMk/>
            <pc:sldMk cId="3923326207" sldId="262"/>
            <ac:spMk id="2" creationId="{F4CE1D2A-BB90-2907-B7C7-EB3FB84C6648}"/>
          </ac:spMkLst>
        </pc:spChg>
        <pc:spChg chg="mod">
          <ac:chgData name="Md Shahbaz Alam" userId="S::shahbazal@infinite.com::6b9d4faa-1944-4595-8922-42fad4791c1e" providerId="AD" clId="Web-{BE5D3D2F-E833-18E4-FAAE-FB0B906C5CD7}" dt="2024-03-12T10:10:26.048" v="544" actId="20577"/>
          <ac:spMkLst>
            <pc:docMk/>
            <pc:sldMk cId="3923326207" sldId="262"/>
            <ac:spMk id="3" creationId="{E83301D3-6A00-F8A2-3A13-F38E35538917}"/>
          </ac:spMkLst>
        </pc:spChg>
        <pc:picChg chg="add mod">
          <ac:chgData name="Md Shahbaz Alam" userId="S::shahbazal@infinite.com::6b9d4faa-1944-4595-8922-42fad4791c1e" providerId="AD" clId="Web-{BE5D3D2F-E833-18E4-FAAE-FB0B906C5CD7}" dt="2024-03-12T10:10:22.501" v="542" actId="14100"/>
          <ac:picMkLst>
            <pc:docMk/>
            <pc:sldMk cId="3923326207" sldId="262"/>
            <ac:picMk id="4" creationId="{AD64AF72-9A33-8554-CED6-278379E28743}"/>
          </ac:picMkLst>
        </pc:picChg>
      </pc:sldChg>
      <pc:sldChg chg="delSp modSp new">
        <pc:chgData name="Md Shahbaz Alam" userId="S::shahbazal@infinite.com::6b9d4faa-1944-4595-8922-42fad4791c1e" providerId="AD" clId="Web-{BE5D3D2F-E833-18E4-FAAE-FB0B906C5CD7}" dt="2024-03-12T10:10:02.110" v="536" actId="20577"/>
        <pc:sldMkLst>
          <pc:docMk/>
          <pc:sldMk cId="931680113" sldId="263"/>
        </pc:sldMkLst>
        <pc:spChg chg="del">
          <ac:chgData name="Md Shahbaz Alam" userId="S::shahbazal@infinite.com::6b9d4faa-1944-4595-8922-42fad4791c1e" providerId="AD" clId="Web-{BE5D3D2F-E833-18E4-FAAE-FB0B906C5CD7}" dt="2024-03-12T10:07:46.671" v="516"/>
          <ac:spMkLst>
            <pc:docMk/>
            <pc:sldMk cId="931680113" sldId="263"/>
            <ac:spMk id="2" creationId="{0DE1C78E-7117-EB35-B4ED-DA1FFEA05904}"/>
          </ac:spMkLst>
        </pc:spChg>
        <pc:spChg chg="mod">
          <ac:chgData name="Md Shahbaz Alam" userId="S::shahbazal@infinite.com::6b9d4faa-1944-4595-8922-42fad4791c1e" providerId="AD" clId="Web-{BE5D3D2F-E833-18E4-FAAE-FB0B906C5CD7}" dt="2024-03-12T10:10:02.110" v="536" actId="20577"/>
          <ac:spMkLst>
            <pc:docMk/>
            <pc:sldMk cId="931680113" sldId="263"/>
            <ac:spMk id="3" creationId="{E391E888-0432-332D-6A2C-963A645B016D}"/>
          </ac:spMkLst>
        </pc:spChg>
      </pc:sldChg>
      <pc:sldChg chg="addSp delSp modSp new">
        <pc:chgData name="Md Shahbaz Alam" userId="S::shahbazal@infinite.com::6b9d4faa-1944-4595-8922-42fad4791c1e" providerId="AD" clId="Web-{BE5D3D2F-E833-18E4-FAAE-FB0B906C5CD7}" dt="2024-03-12T10:11:54.252" v="553" actId="14100"/>
        <pc:sldMkLst>
          <pc:docMk/>
          <pc:sldMk cId="2260825831" sldId="264"/>
        </pc:sldMkLst>
        <pc:spChg chg="del">
          <ac:chgData name="Md Shahbaz Alam" userId="S::shahbazal@infinite.com::6b9d4faa-1944-4595-8922-42fad4791c1e" providerId="AD" clId="Web-{BE5D3D2F-E833-18E4-FAAE-FB0B906C5CD7}" dt="2024-03-12T10:11:15.877" v="548"/>
          <ac:spMkLst>
            <pc:docMk/>
            <pc:sldMk cId="2260825831" sldId="264"/>
            <ac:spMk id="2" creationId="{CC760468-65E3-8524-43DB-4C09C4112823}"/>
          </ac:spMkLst>
        </pc:spChg>
        <pc:spChg chg="del">
          <ac:chgData name="Md Shahbaz Alam" userId="S::shahbazal@infinite.com::6b9d4faa-1944-4595-8922-42fad4791c1e" providerId="AD" clId="Web-{BE5D3D2F-E833-18E4-FAAE-FB0B906C5CD7}" dt="2024-03-12T10:11:07.877" v="546"/>
          <ac:spMkLst>
            <pc:docMk/>
            <pc:sldMk cId="2260825831" sldId="264"/>
            <ac:spMk id="3" creationId="{61176525-9CD7-666A-3DDD-41C694CFD148}"/>
          </ac:spMkLst>
        </pc:spChg>
        <pc:picChg chg="add mod ord">
          <ac:chgData name="Md Shahbaz Alam" userId="S::shahbazal@infinite.com::6b9d4faa-1944-4595-8922-42fad4791c1e" providerId="AD" clId="Web-{BE5D3D2F-E833-18E4-FAAE-FB0B906C5CD7}" dt="2024-03-12T10:11:54.252" v="553" actId="14100"/>
          <ac:picMkLst>
            <pc:docMk/>
            <pc:sldMk cId="2260825831" sldId="264"/>
            <ac:picMk id="4" creationId="{D30D564F-3C09-C9BB-055C-F6EC3AEECBEB}"/>
          </ac:picMkLst>
        </pc:picChg>
      </pc:sldChg>
      <pc:sldChg chg="modSp new">
        <pc:chgData name="Md Shahbaz Alam" userId="S::shahbazal@infinite.com::6b9d4faa-1944-4595-8922-42fad4791c1e" providerId="AD" clId="Web-{BE5D3D2F-E833-18E4-FAAE-FB0B906C5CD7}" dt="2024-03-12T10:30:48.643" v="641" actId="20577"/>
        <pc:sldMkLst>
          <pc:docMk/>
          <pc:sldMk cId="1828424440" sldId="265"/>
        </pc:sldMkLst>
        <pc:spChg chg="mod">
          <ac:chgData name="Md Shahbaz Alam" userId="S::shahbazal@infinite.com::6b9d4faa-1944-4595-8922-42fad4791c1e" providerId="AD" clId="Web-{BE5D3D2F-E833-18E4-FAAE-FB0B906C5CD7}" dt="2024-03-12T10:14:55.270" v="575"/>
          <ac:spMkLst>
            <pc:docMk/>
            <pc:sldMk cId="1828424440" sldId="265"/>
            <ac:spMk id="2" creationId="{61DEADC7-F68D-300A-37D7-EDB2004C46F4}"/>
          </ac:spMkLst>
        </pc:spChg>
        <pc:spChg chg="mod">
          <ac:chgData name="Md Shahbaz Alam" userId="S::shahbazal@infinite.com::6b9d4faa-1944-4595-8922-42fad4791c1e" providerId="AD" clId="Web-{BE5D3D2F-E833-18E4-FAAE-FB0B906C5CD7}" dt="2024-03-12T10:30:48.643" v="641" actId="20577"/>
          <ac:spMkLst>
            <pc:docMk/>
            <pc:sldMk cId="1828424440" sldId="265"/>
            <ac:spMk id="3" creationId="{847D2F3A-0125-E507-5319-1EFB90FE560A}"/>
          </ac:spMkLst>
        </pc:spChg>
      </pc:sldChg>
      <pc:sldChg chg="delSp modSp new">
        <pc:chgData name="Md Shahbaz Alam" userId="S::shahbazal@infinite.com::6b9d4faa-1944-4595-8922-42fad4791c1e" providerId="AD" clId="Web-{BE5D3D2F-E833-18E4-FAAE-FB0B906C5CD7}" dt="2024-03-12T10:31:54.550" v="658" actId="20577"/>
        <pc:sldMkLst>
          <pc:docMk/>
          <pc:sldMk cId="1199915283" sldId="266"/>
        </pc:sldMkLst>
        <pc:spChg chg="del">
          <ac:chgData name="Md Shahbaz Alam" userId="S::shahbazal@infinite.com::6b9d4faa-1944-4595-8922-42fad4791c1e" providerId="AD" clId="Web-{BE5D3D2F-E833-18E4-FAAE-FB0B906C5CD7}" dt="2024-03-12T10:16:40.241" v="599"/>
          <ac:spMkLst>
            <pc:docMk/>
            <pc:sldMk cId="1199915283" sldId="266"/>
            <ac:spMk id="2" creationId="{07C27111-E0EC-FB84-E6FC-407C9BEB6162}"/>
          </ac:spMkLst>
        </pc:spChg>
        <pc:spChg chg="mod">
          <ac:chgData name="Md Shahbaz Alam" userId="S::shahbazal@infinite.com::6b9d4faa-1944-4595-8922-42fad4791c1e" providerId="AD" clId="Web-{BE5D3D2F-E833-18E4-FAAE-FB0B906C5CD7}" dt="2024-03-12T10:31:54.550" v="658" actId="20577"/>
          <ac:spMkLst>
            <pc:docMk/>
            <pc:sldMk cId="1199915283" sldId="266"/>
            <ac:spMk id="3" creationId="{E10F44A3-7E81-815A-1E3A-4E80E7E0E177}"/>
          </ac:spMkLst>
        </pc:spChg>
      </pc:sldChg>
      <pc:sldChg chg="modSp new">
        <pc:chgData name="Md Shahbaz Alam" userId="S::shahbazal@infinite.com::6b9d4faa-1944-4595-8922-42fad4791c1e" providerId="AD" clId="Web-{BE5D3D2F-E833-18E4-FAAE-FB0B906C5CD7}" dt="2024-03-12T10:36:29.523" v="739" actId="20577"/>
        <pc:sldMkLst>
          <pc:docMk/>
          <pc:sldMk cId="299313261" sldId="267"/>
        </pc:sldMkLst>
        <pc:spChg chg="mod">
          <ac:chgData name="Md Shahbaz Alam" userId="S::shahbazal@infinite.com::6b9d4faa-1944-4595-8922-42fad4791c1e" providerId="AD" clId="Web-{BE5D3D2F-E833-18E4-FAAE-FB0B906C5CD7}" dt="2024-03-12T10:36:21.726" v="738" actId="14100"/>
          <ac:spMkLst>
            <pc:docMk/>
            <pc:sldMk cId="299313261" sldId="267"/>
            <ac:spMk id="2" creationId="{53152D84-2F20-6FEF-D40C-DF000B584BE9}"/>
          </ac:spMkLst>
        </pc:spChg>
        <pc:spChg chg="mod">
          <ac:chgData name="Md Shahbaz Alam" userId="S::shahbazal@infinite.com::6b9d4faa-1944-4595-8922-42fad4791c1e" providerId="AD" clId="Web-{BE5D3D2F-E833-18E4-FAAE-FB0B906C5CD7}" dt="2024-03-12T10:36:29.523" v="739" actId="20577"/>
          <ac:spMkLst>
            <pc:docMk/>
            <pc:sldMk cId="299313261" sldId="267"/>
            <ac:spMk id="3" creationId="{F9E03FC1-F301-524B-F49C-E0F542A36D6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52D84-2F20-6FEF-D40C-DF000B584BE9}"/>
              </a:ext>
            </a:extLst>
          </p:cNvPr>
          <p:cNvSpPr>
            <a:spLocks noGrp="1"/>
          </p:cNvSpPr>
          <p:nvPr>
            <p:ph type="title"/>
          </p:nvPr>
        </p:nvSpPr>
        <p:spPr>
          <a:xfrm>
            <a:off x="104955" y="149465"/>
            <a:ext cx="11248845" cy="1555600"/>
          </a:xfrm>
        </p:spPr>
        <p:txBody>
          <a:bodyPr/>
          <a:lstStyle/>
          <a:p>
            <a:r>
              <a:rPr lang="en-US" b="1" dirty="0">
                <a:solidFill>
                  <a:schemeClr val="accent1"/>
                </a:solidFill>
                <a:latin typeface="Times New Roman"/>
                <a:cs typeface="Calibri Light"/>
              </a:rPr>
              <a:t>Table of Content</a:t>
            </a:r>
          </a:p>
        </p:txBody>
      </p:sp>
      <p:sp>
        <p:nvSpPr>
          <p:cNvPr id="3" name="Content Placeholder 2">
            <a:extLst>
              <a:ext uri="{FF2B5EF4-FFF2-40B4-BE49-F238E27FC236}">
                <a16:creationId xmlns:a16="http://schemas.microsoft.com/office/drawing/2014/main" id="{F9E03FC1-F301-524B-F49C-E0F542A36D6E}"/>
              </a:ext>
            </a:extLst>
          </p:cNvPr>
          <p:cNvSpPr>
            <a:spLocks noGrp="1"/>
          </p:cNvSpPr>
          <p:nvPr>
            <p:ph idx="1"/>
          </p:nvPr>
        </p:nvSpPr>
        <p:spPr/>
        <p:txBody>
          <a:bodyPr vert="horz" lIns="91440" tIns="45720" rIns="91440" bIns="45720" rtlCol="0" anchor="t">
            <a:normAutofit/>
          </a:bodyPr>
          <a:lstStyle/>
          <a:p>
            <a:pPr marL="342900" indent="-342900">
              <a:buFont typeface="Wingdings" panose="020B0604020202020204" pitchFamily="34" charset="0"/>
              <a:buChar char="§"/>
            </a:pPr>
            <a:r>
              <a:rPr lang="en-US" sz="2400" dirty="0">
                <a:latin typeface="Times New Roman"/>
                <a:cs typeface="Calibri" panose="020F0502020204030204"/>
              </a:rPr>
              <a:t>What is Terraform.</a:t>
            </a:r>
            <a:endParaRPr lang="en-US"/>
          </a:p>
          <a:p>
            <a:pPr marL="342900" indent="-342900">
              <a:buFont typeface="Wingdings" panose="020B0604020202020204" pitchFamily="34" charset="0"/>
              <a:buChar char="§"/>
            </a:pPr>
            <a:r>
              <a:rPr lang="en-US" sz="2400" dirty="0">
                <a:latin typeface="Times New Roman"/>
                <a:cs typeface="Calibri" panose="020F0502020204030204"/>
              </a:rPr>
              <a:t>How Does Terraform Work.</a:t>
            </a:r>
          </a:p>
          <a:p>
            <a:pPr marL="342900" indent="-342900">
              <a:buFont typeface="Wingdings" panose="020B0604020202020204" pitchFamily="34" charset="0"/>
              <a:buChar char="§"/>
            </a:pPr>
            <a:r>
              <a:rPr lang="en-US" sz="2400" dirty="0">
                <a:latin typeface="Times New Roman"/>
                <a:cs typeface="Calibri" panose="020F0502020204030204"/>
              </a:rPr>
              <a:t>How to Use Terraform.</a:t>
            </a:r>
          </a:p>
          <a:p>
            <a:pPr marL="342900" indent="-342900">
              <a:buFont typeface="Wingdings" panose="020B0604020202020204" pitchFamily="34" charset="0"/>
              <a:buChar char="§"/>
            </a:pPr>
            <a:r>
              <a:rPr lang="en-US" sz="2400" dirty="0">
                <a:latin typeface="Times New Roman"/>
                <a:cs typeface="Calibri" panose="020F0502020204030204"/>
              </a:rPr>
              <a:t>Provider in Terraform.</a:t>
            </a:r>
          </a:p>
          <a:p>
            <a:pPr marL="342900" indent="-342900">
              <a:buFont typeface="Wingdings" panose="020B0604020202020204" pitchFamily="34" charset="0"/>
              <a:buChar char="§"/>
            </a:pPr>
            <a:r>
              <a:rPr lang="en-US" sz="2400" dirty="0">
                <a:latin typeface="Times New Roman"/>
                <a:cs typeface="Calibri" panose="020F0502020204030204"/>
              </a:rPr>
              <a:t>What Provider do in Terraform.</a:t>
            </a:r>
          </a:p>
          <a:p>
            <a:pPr marL="342900" indent="-342900">
              <a:buFont typeface="Wingdings" panose="020B0604020202020204" pitchFamily="34" charset="0"/>
              <a:buChar char="§"/>
            </a:pPr>
            <a:r>
              <a:rPr lang="en-US" sz="2400" dirty="0">
                <a:latin typeface="Times New Roman"/>
                <a:cs typeface="Times New Roman"/>
              </a:rPr>
              <a:t>Terraform providers for Azure infrastructure.</a:t>
            </a:r>
          </a:p>
          <a:p>
            <a:pPr marL="342900" indent="-342900">
              <a:buFont typeface="Wingdings" panose="020B0604020202020204" pitchFamily="34" charset="0"/>
              <a:buChar char="§"/>
            </a:pPr>
            <a:r>
              <a:rPr lang="en-US" sz="2400" dirty="0">
                <a:latin typeface="Times New Roman"/>
                <a:cs typeface="Times New Roman"/>
              </a:rPr>
              <a:t>Benefits of Terraform with Azure.</a:t>
            </a:r>
          </a:p>
          <a:p>
            <a:pPr marL="342900" indent="-342900">
              <a:buFont typeface="Wingdings" panose="020B0604020202020204" pitchFamily="34" charset="0"/>
              <a:buChar char="§"/>
            </a:pPr>
            <a:endParaRPr lang="en-US" sz="2400" dirty="0">
              <a:latin typeface="Times New Roman"/>
              <a:cs typeface="Calibri" panose="020F0502020204030204"/>
            </a:endParaRPr>
          </a:p>
        </p:txBody>
      </p:sp>
    </p:spTree>
    <p:extLst>
      <p:ext uri="{BB962C8B-B14F-4D97-AF65-F5344CB8AC3E}">
        <p14:creationId xmlns:p14="http://schemas.microsoft.com/office/powerpoint/2010/main" val="299313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EADC7-F68D-300A-37D7-EDB2004C46F4}"/>
              </a:ext>
            </a:extLst>
          </p:cNvPr>
          <p:cNvSpPr>
            <a:spLocks noGrp="1"/>
          </p:cNvSpPr>
          <p:nvPr>
            <p:ph type="title"/>
          </p:nvPr>
        </p:nvSpPr>
        <p:spPr>
          <a:xfrm>
            <a:off x="4314" y="5692"/>
            <a:ext cx="12183372" cy="577940"/>
          </a:xfrm>
        </p:spPr>
        <p:txBody>
          <a:bodyPr vert="horz" lIns="91440" tIns="45720" rIns="91440" bIns="45720" rtlCol="0" anchor="t">
            <a:normAutofit fontScale="90000"/>
          </a:bodyPr>
          <a:lstStyle/>
          <a:p>
            <a:r>
              <a:rPr lang="en-US" sz="3200" b="1" dirty="0">
                <a:solidFill>
                  <a:srgbClr val="4472C4"/>
                </a:solidFill>
                <a:latin typeface="Times New Roman"/>
                <a:cs typeface="Times New Roman"/>
              </a:rPr>
              <a:t>Benefits of Terraform with Azure</a:t>
            </a:r>
          </a:p>
        </p:txBody>
      </p:sp>
      <p:sp>
        <p:nvSpPr>
          <p:cNvPr id="3" name="Content Placeholder 2">
            <a:extLst>
              <a:ext uri="{FF2B5EF4-FFF2-40B4-BE49-F238E27FC236}">
                <a16:creationId xmlns:a16="http://schemas.microsoft.com/office/drawing/2014/main" id="{847D2F3A-0125-E507-5319-1EFB90FE560A}"/>
              </a:ext>
            </a:extLst>
          </p:cNvPr>
          <p:cNvSpPr>
            <a:spLocks noGrp="1"/>
          </p:cNvSpPr>
          <p:nvPr>
            <p:ph idx="1"/>
          </p:nvPr>
        </p:nvSpPr>
        <p:spPr>
          <a:xfrm>
            <a:off x="176842" y="603550"/>
            <a:ext cx="11795184" cy="5932846"/>
          </a:xfrm>
        </p:spPr>
        <p:txBody>
          <a:bodyPr vert="horz" lIns="91440" tIns="45720" rIns="91440" bIns="45720" rtlCol="0" anchor="t">
            <a:normAutofit/>
          </a:bodyPr>
          <a:lstStyle/>
          <a:p>
            <a:pPr marL="514350" indent="-514350">
              <a:buAutoNum type="arabicPeriod"/>
            </a:pPr>
            <a:r>
              <a:rPr lang="en-US" b="1" dirty="0">
                <a:latin typeface="Times New Roman"/>
                <a:cs typeface="Times New Roman"/>
              </a:rPr>
              <a:t>Common </a:t>
            </a:r>
            <a:r>
              <a:rPr lang="en-US" b="1" err="1">
                <a:latin typeface="Times New Roman"/>
                <a:cs typeface="Times New Roman"/>
              </a:rPr>
              <a:t>IaC</a:t>
            </a:r>
            <a:r>
              <a:rPr lang="en-US" b="1" dirty="0">
                <a:latin typeface="Times New Roman"/>
                <a:cs typeface="Times New Roman"/>
              </a:rPr>
              <a:t> tool</a:t>
            </a:r>
            <a:endParaRPr lang="en-US" dirty="0">
              <a:latin typeface="Times New Roman"/>
              <a:cs typeface="Times New Roman"/>
            </a:endParaRPr>
          </a:p>
          <a:p>
            <a:pPr>
              <a:buNone/>
            </a:pPr>
            <a:r>
              <a:rPr lang="en-US" sz="2200" dirty="0">
                <a:solidFill>
                  <a:srgbClr val="161616"/>
                </a:solidFill>
                <a:latin typeface="Times New Roman"/>
                <a:cs typeface="Times New Roman"/>
              </a:rPr>
              <a:t>Terraform Azure providers enable you to manage all of your Azure infrastructure using the same </a:t>
            </a:r>
            <a:endParaRPr lang="en-US" sz="2200" dirty="0">
              <a:solidFill>
                <a:srgbClr val="000000"/>
              </a:solidFill>
              <a:latin typeface="Times New Roman"/>
              <a:cs typeface="Times New Roman"/>
            </a:endParaRPr>
          </a:p>
          <a:p>
            <a:pPr>
              <a:buNone/>
            </a:pPr>
            <a:r>
              <a:rPr lang="en-US" sz="2200" dirty="0">
                <a:solidFill>
                  <a:srgbClr val="161616"/>
                </a:solidFill>
                <a:latin typeface="Times New Roman"/>
                <a:cs typeface="Times New Roman"/>
              </a:rPr>
              <a:t>declarative syntax and tooling. Using these providers you can:</a:t>
            </a:r>
            <a:endParaRPr lang="en-US" sz="2200" dirty="0">
              <a:latin typeface="Times New Roman"/>
              <a:cs typeface="Times New Roman"/>
            </a:endParaRPr>
          </a:p>
          <a:p>
            <a:pPr marL="457200" indent="-457200">
              <a:buAutoNum type="arabicPeriod"/>
            </a:pPr>
            <a:r>
              <a:rPr lang="en-US" sz="2200" dirty="0">
                <a:solidFill>
                  <a:srgbClr val="161616"/>
                </a:solidFill>
                <a:latin typeface="Times New Roman"/>
                <a:cs typeface="Times New Roman"/>
              </a:rPr>
              <a:t>Configure core platform capabilities such as management groups, policies, users, groups, and policies. </a:t>
            </a:r>
            <a:endParaRPr lang="en-US" sz="2200" dirty="0">
              <a:solidFill>
                <a:srgbClr val="000000"/>
              </a:solidFill>
              <a:latin typeface="Times New Roman"/>
              <a:cs typeface="Times New Roman"/>
            </a:endParaRPr>
          </a:p>
          <a:p>
            <a:pPr marL="457200" indent="-457200">
              <a:buAutoNum type="arabicPeriod"/>
            </a:pPr>
            <a:r>
              <a:rPr lang="en-US" sz="2200" dirty="0">
                <a:solidFill>
                  <a:srgbClr val="161616"/>
                </a:solidFill>
                <a:latin typeface="Times New Roman"/>
                <a:cs typeface="Times New Roman"/>
              </a:rPr>
              <a:t>Configure Azure DevOps projects and pipelines to automate regular infrastructure and application deployments.</a:t>
            </a:r>
            <a:endParaRPr lang="en-US" sz="2200">
              <a:latin typeface="Times New Roman"/>
              <a:cs typeface="Times New Roman"/>
            </a:endParaRPr>
          </a:p>
          <a:p>
            <a:pPr marL="457200" indent="-457200">
              <a:buAutoNum type="arabicPeriod"/>
            </a:pPr>
            <a:r>
              <a:rPr lang="en-US" sz="2200" dirty="0">
                <a:solidFill>
                  <a:srgbClr val="161616"/>
                </a:solidFill>
                <a:latin typeface="Times New Roman"/>
                <a:cs typeface="Times New Roman"/>
              </a:rPr>
              <a:t>Deploy Azure resources required by your applications.</a:t>
            </a:r>
            <a:endParaRPr lang="en-US" sz="2200" dirty="0">
              <a:latin typeface="Times New Roman"/>
              <a:cs typeface="Times New Roman"/>
            </a:endParaRPr>
          </a:p>
          <a:p>
            <a:pPr marL="0" indent="0">
              <a:lnSpc>
                <a:spcPct val="150000"/>
              </a:lnSpc>
              <a:buNone/>
            </a:pPr>
            <a:r>
              <a:rPr lang="en-US" b="1" dirty="0">
                <a:solidFill>
                  <a:srgbClr val="0D0D0D"/>
                </a:solidFill>
                <a:latin typeface="Times New Roman"/>
                <a:ea typeface="+mn-lt"/>
                <a:cs typeface="+mn-lt"/>
              </a:rPr>
              <a:t>2. Scalability and Flexibility</a:t>
            </a:r>
            <a:endParaRPr lang="en-US" sz="2400" dirty="0">
              <a:solidFill>
                <a:srgbClr val="000000"/>
              </a:solidFill>
              <a:latin typeface="Times New Roman"/>
              <a:ea typeface="+mn-lt"/>
              <a:cs typeface="Times New Roman"/>
            </a:endParaRPr>
          </a:p>
          <a:p>
            <a:pPr marL="0" indent="0">
              <a:lnSpc>
                <a:spcPct val="150000"/>
              </a:lnSpc>
              <a:buNone/>
            </a:pPr>
            <a:r>
              <a:rPr lang="en-US" sz="2200" dirty="0">
                <a:solidFill>
                  <a:srgbClr val="0D0D0D"/>
                </a:solidFill>
                <a:latin typeface="Times New Roman"/>
                <a:ea typeface="+mn-lt"/>
                <a:cs typeface="+mn-lt"/>
              </a:rPr>
              <a:t>Terraform supports the dynamic creation and scaling of Azure resources based on your application's needs. You can easily scale resources up or down, adjust configurations, and add new resources as required, ensuring your infrastructure remains agile and responsive.</a:t>
            </a:r>
            <a:endParaRPr lang="en-US" sz="2200">
              <a:latin typeface="Times New Roman"/>
              <a:cs typeface="Times New Roman"/>
            </a:endParaRPr>
          </a:p>
          <a:p>
            <a:pPr marL="0" indent="0">
              <a:buNone/>
            </a:pPr>
            <a:endParaRPr lang="en-US" sz="2200" dirty="0">
              <a:latin typeface="Times New Roman"/>
              <a:cs typeface="Times New Roman"/>
            </a:endParaRPr>
          </a:p>
        </p:txBody>
      </p:sp>
    </p:spTree>
    <p:extLst>
      <p:ext uri="{BB962C8B-B14F-4D97-AF65-F5344CB8AC3E}">
        <p14:creationId xmlns:p14="http://schemas.microsoft.com/office/powerpoint/2010/main" val="1828424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0F44A3-7E81-815A-1E3A-4E80E7E0E177}"/>
              </a:ext>
            </a:extLst>
          </p:cNvPr>
          <p:cNvSpPr>
            <a:spLocks noGrp="1"/>
          </p:cNvSpPr>
          <p:nvPr>
            <p:ph idx="1"/>
          </p:nvPr>
        </p:nvSpPr>
        <p:spPr>
          <a:xfrm>
            <a:off x="148087" y="143475"/>
            <a:ext cx="11205713" cy="6033488"/>
          </a:xfrm>
        </p:spPr>
        <p:txBody>
          <a:bodyPr vert="horz" lIns="91440" tIns="45720" rIns="91440" bIns="45720" rtlCol="0" anchor="t">
            <a:normAutofit/>
          </a:bodyPr>
          <a:lstStyle/>
          <a:p>
            <a:pPr>
              <a:buNone/>
            </a:pPr>
            <a:r>
              <a:rPr lang="en-US" b="1" dirty="0">
                <a:latin typeface="Times New Roman"/>
                <a:cs typeface="Times New Roman"/>
              </a:rPr>
              <a:t>3. Automate infrastructure management</a:t>
            </a:r>
            <a:endParaRPr lang="en-US" dirty="0">
              <a:latin typeface="Times New Roman"/>
              <a:cs typeface="Times New Roman"/>
            </a:endParaRPr>
          </a:p>
          <a:p>
            <a:pPr>
              <a:buNone/>
            </a:pPr>
            <a:r>
              <a:rPr lang="en-US" sz="2200" dirty="0">
                <a:solidFill>
                  <a:srgbClr val="161616"/>
                </a:solidFill>
                <a:latin typeface="Times New Roman"/>
                <a:cs typeface="Segoe UI"/>
              </a:rPr>
              <a:t>The Terraform template-based configuration file syntax enables you to configure Azure resources in a repeatable and predictable manner. Automating infrastructure includes the following benefits:</a:t>
            </a:r>
            <a:endParaRPr lang="en-US" sz="2200">
              <a:latin typeface="Times New Roman"/>
              <a:cs typeface="Times New Roman"/>
            </a:endParaRPr>
          </a:p>
          <a:p>
            <a:pPr marL="457200" indent="-457200">
              <a:buAutoNum type="arabicPeriod"/>
            </a:pPr>
            <a:r>
              <a:rPr lang="en-US" sz="2200" dirty="0">
                <a:solidFill>
                  <a:srgbClr val="161616"/>
                </a:solidFill>
                <a:latin typeface="Times New Roman"/>
                <a:cs typeface="Segoe UI"/>
              </a:rPr>
              <a:t>Lowers the potential for human errors while deploying and managing infrastructure.</a:t>
            </a:r>
            <a:endParaRPr lang="en-US" sz="2200">
              <a:latin typeface="Times New Roman"/>
              <a:cs typeface="Times New Roman"/>
            </a:endParaRPr>
          </a:p>
          <a:p>
            <a:pPr marL="457200" indent="-457200">
              <a:buAutoNum type="arabicPeriod"/>
            </a:pPr>
            <a:r>
              <a:rPr lang="en-US" sz="2200" dirty="0">
                <a:solidFill>
                  <a:srgbClr val="161616"/>
                </a:solidFill>
                <a:latin typeface="Times New Roman"/>
                <a:cs typeface="Segoe UI"/>
              </a:rPr>
              <a:t>Deploys the same template multiple times to create identical development, test, and production environments.</a:t>
            </a:r>
            <a:endParaRPr lang="en-US" sz="2200">
              <a:latin typeface="Times New Roman"/>
              <a:cs typeface="Times New Roman"/>
            </a:endParaRPr>
          </a:p>
          <a:p>
            <a:pPr marL="457200" indent="-457200">
              <a:buAutoNum type="arabicPeriod"/>
            </a:pPr>
            <a:r>
              <a:rPr lang="en-US" sz="2200" dirty="0">
                <a:solidFill>
                  <a:srgbClr val="161616"/>
                </a:solidFill>
                <a:latin typeface="Times New Roman"/>
                <a:cs typeface="Segoe UI"/>
              </a:rPr>
              <a:t>Reduces the cost of development and test environments by creating them on-demand.</a:t>
            </a:r>
            <a:endParaRPr lang="en-US" sz="2200" dirty="0">
              <a:latin typeface="Times New Roman"/>
              <a:cs typeface="Times New Roman"/>
            </a:endParaRPr>
          </a:p>
          <a:p>
            <a:pPr marL="0" indent="0">
              <a:lnSpc>
                <a:spcPct val="150000"/>
              </a:lnSpc>
              <a:buNone/>
            </a:pPr>
            <a:r>
              <a:rPr lang="en-US" b="1" dirty="0">
                <a:solidFill>
                  <a:srgbClr val="0D0D0D"/>
                </a:solidFill>
                <a:latin typeface="Times New Roman"/>
                <a:ea typeface="+mn-lt"/>
                <a:cs typeface="+mn-lt"/>
              </a:rPr>
              <a:t>4. Integration with Azure Services</a:t>
            </a:r>
            <a:endParaRPr lang="en-US" dirty="0">
              <a:solidFill>
                <a:srgbClr val="0D0D0D"/>
              </a:solidFill>
              <a:latin typeface="Times New Roman"/>
              <a:ea typeface="+mn-lt"/>
              <a:cs typeface="Calibri"/>
            </a:endParaRPr>
          </a:p>
          <a:p>
            <a:pPr marL="0" indent="0">
              <a:lnSpc>
                <a:spcPct val="150000"/>
              </a:lnSpc>
              <a:buNone/>
            </a:pPr>
            <a:r>
              <a:rPr lang="en-US" sz="2200" dirty="0">
                <a:solidFill>
                  <a:srgbClr val="0D0D0D"/>
                </a:solidFill>
                <a:latin typeface="Times New Roman"/>
                <a:ea typeface="+mn-lt"/>
                <a:cs typeface="+mn-lt"/>
              </a:rPr>
              <a:t>Terraform provides first-class support for a wide range of Azure services, including virtual machines, storage accounts, databases, networking components, and more. This enables you to leverage the full capabilities of Azure while managing your infrastructure with Terraform.</a:t>
            </a:r>
            <a:endParaRPr lang="en-US" sz="2200">
              <a:latin typeface="Times New Roman"/>
              <a:cs typeface="Times New Roman"/>
            </a:endParaRPr>
          </a:p>
        </p:txBody>
      </p:sp>
    </p:spTree>
    <p:extLst>
      <p:ext uri="{BB962C8B-B14F-4D97-AF65-F5344CB8AC3E}">
        <p14:creationId xmlns:p14="http://schemas.microsoft.com/office/powerpoint/2010/main" val="1199915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30"/>
            <a:ext cx="12192000" cy="504166"/>
          </a:xfrm>
        </p:spPr>
        <p:txBody>
          <a:bodyPr vert="horz" lIns="91440" tIns="45720" rIns="91440" bIns="45720" rtlCol="0" anchor="t">
            <a:normAutofit fontScale="90000"/>
          </a:bodyPr>
          <a:lstStyle/>
          <a:p>
            <a:r>
              <a:rPr lang="en-US" sz="3200" b="1" dirty="0">
                <a:solidFill>
                  <a:srgbClr val="4472C4"/>
                </a:solidFill>
                <a:latin typeface="Times New Roman"/>
                <a:cs typeface="Times New Roman"/>
              </a:rPr>
              <a:t>What is Terraform?</a:t>
            </a:r>
            <a:endParaRPr lang="en-US" sz="3200" b="1">
              <a:solidFill>
                <a:srgbClr val="4472C4"/>
              </a:solidFill>
              <a:latin typeface="Times New Roman"/>
              <a:cs typeface="Times New Roman"/>
            </a:endParaRPr>
          </a:p>
        </p:txBody>
      </p:sp>
      <p:sp>
        <p:nvSpPr>
          <p:cNvPr id="3" name="Subtitle 2"/>
          <p:cNvSpPr>
            <a:spLocks noGrp="1"/>
          </p:cNvSpPr>
          <p:nvPr>
            <p:ph type="subTitle" idx="1"/>
          </p:nvPr>
        </p:nvSpPr>
        <p:spPr>
          <a:xfrm>
            <a:off x="172529" y="683435"/>
            <a:ext cx="11803810" cy="5954591"/>
          </a:xfrm>
        </p:spPr>
        <p:txBody>
          <a:bodyPr vert="horz" lIns="91440" tIns="45720" rIns="91440" bIns="45720" rtlCol="0" anchor="t">
            <a:normAutofit/>
          </a:bodyPr>
          <a:lstStyle/>
          <a:p>
            <a:pPr algn="l">
              <a:lnSpc>
                <a:spcPct val="150000"/>
              </a:lnSpc>
            </a:pPr>
            <a:r>
              <a:rPr lang="en-US" sz="2200" dirty="0">
                <a:solidFill>
                  <a:srgbClr val="0D0D0D"/>
                </a:solidFill>
                <a:latin typeface="Times New Roman"/>
                <a:ea typeface="+mn-lt"/>
                <a:cs typeface="+mn-lt"/>
              </a:rPr>
              <a:t>Terraform is an open-source Infrastructure as Code (IaC) tool created by HashiCorp. It enables users to define and provision infrastructure resources such as virtual machines, networks, storage, and more, using a declarative configuration language. </a:t>
            </a:r>
            <a:endParaRPr lang="en-US" sz="2200">
              <a:solidFill>
                <a:srgbClr val="000000"/>
              </a:solidFill>
              <a:latin typeface="Times New Roman"/>
              <a:ea typeface="+mn-lt"/>
              <a:cs typeface="+mn-lt"/>
            </a:endParaRPr>
          </a:p>
          <a:p>
            <a:pPr algn="l">
              <a:lnSpc>
                <a:spcPct val="150000"/>
              </a:lnSpc>
            </a:pPr>
            <a:r>
              <a:rPr lang="en-US" sz="2200" dirty="0">
                <a:solidFill>
                  <a:srgbClr val="0D0D0D"/>
                </a:solidFill>
                <a:latin typeface="Times New Roman"/>
                <a:ea typeface="+mn-lt"/>
                <a:cs typeface="+mn-lt"/>
              </a:rPr>
              <a:t>Terraform configurations are written in HashiCorp Configuration Language (HCL) or optionally JSON, and they describe the desired state of the infrastructure.</a:t>
            </a:r>
            <a:endParaRPr lang="en-US" sz="2200">
              <a:latin typeface="Times New Roman"/>
              <a:cs typeface="Calibri" panose="020F0502020204030204"/>
            </a:endParaRPr>
          </a:p>
        </p:txBody>
      </p:sp>
    </p:spTree>
    <p:extLst>
      <p:ext uri="{BB962C8B-B14F-4D97-AF65-F5344CB8AC3E}">
        <p14:creationId xmlns:p14="http://schemas.microsoft.com/office/powerpoint/2010/main" val="109857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E1D2A-BB90-2907-B7C7-EB3FB84C6648}"/>
              </a:ext>
            </a:extLst>
          </p:cNvPr>
          <p:cNvSpPr>
            <a:spLocks noGrp="1"/>
          </p:cNvSpPr>
          <p:nvPr>
            <p:ph type="title"/>
          </p:nvPr>
        </p:nvSpPr>
        <p:spPr>
          <a:xfrm>
            <a:off x="4313" y="5692"/>
            <a:ext cx="12183373" cy="549185"/>
          </a:xfrm>
        </p:spPr>
        <p:txBody>
          <a:bodyPr vert="horz" lIns="91440" tIns="45720" rIns="91440" bIns="45720" rtlCol="0" anchor="t">
            <a:normAutofit/>
          </a:bodyPr>
          <a:lstStyle/>
          <a:p>
            <a:r>
              <a:rPr lang="en-US" sz="3200" b="1" dirty="0">
                <a:solidFill>
                  <a:srgbClr val="4472C4"/>
                </a:solidFill>
                <a:latin typeface="Times New Roman"/>
                <a:cs typeface="Times New Roman"/>
              </a:rPr>
              <a:t>How Does Terraform Work?</a:t>
            </a:r>
          </a:p>
        </p:txBody>
      </p:sp>
      <p:sp>
        <p:nvSpPr>
          <p:cNvPr id="3" name="Content Placeholder 2">
            <a:extLst>
              <a:ext uri="{FF2B5EF4-FFF2-40B4-BE49-F238E27FC236}">
                <a16:creationId xmlns:a16="http://schemas.microsoft.com/office/drawing/2014/main" id="{E83301D3-6A00-F8A2-3A13-F38E35538917}"/>
              </a:ext>
            </a:extLst>
          </p:cNvPr>
          <p:cNvSpPr>
            <a:spLocks noGrp="1"/>
          </p:cNvSpPr>
          <p:nvPr>
            <p:ph idx="1"/>
          </p:nvPr>
        </p:nvSpPr>
        <p:spPr>
          <a:xfrm>
            <a:off x="104955" y="560418"/>
            <a:ext cx="11953335" cy="6177261"/>
          </a:xfrm>
        </p:spPr>
        <p:txBody>
          <a:bodyPr vert="horz" lIns="91440" tIns="45720" rIns="91440" bIns="45720" rtlCol="0" anchor="t">
            <a:normAutofit lnSpcReduction="10000"/>
          </a:bodyPr>
          <a:lstStyle/>
          <a:p>
            <a:pPr marL="0" indent="0">
              <a:lnSpc>
                <a:spcPct val="150000"/>
              </a:lnSpc>
              <a:buNone/>
            </a:pPr>
            <a:r>
              <a:rPr lang="en-US" sz="2200" dirty="0">
                <a:solidFill>
                  <a:srgbClr val="3B3D45"/>
                </a:solidFill>
                <a:latin typeface="Times New Roman"/>
                <a:ea typeface="+mn-lt"/>
                <a:cs typeface="Times New Roman"/>
              </a:rPr>
              <a:t>Terraform creates and manages resources on cloud platforms and other services through their application programming interfaces (APIs). Providers enable Terraform to work with virtually any platform or service with an accessible API.</a:t>
            </a:r>
            <a:endParaRPr lang="en-US"/>
          </a:p>
          <a:p>
            <a:pPr marL="0" indent="0">
              <a:lnSpc>
                <a:spcPct val="150000"/>
              </a:lnSpc>
              <a:buNone/>
            </a:pPr>
            <a:endParaRPr lang="en-US" sz="2200" dirty="0">
              <a:solidFill>
                <a:srgbClr val="3B3D45"/>
              </a:solidFill>
              <a:latin typeface="Times New Roman"/>
              <a:ea typeface="+mn-lt"/>
              <a:cs typeface="Times New Roman"/>
            </a:endParaRPr>
          </a:p>
          <a:p>
            <a:pPr marL="0" indent="0">
              <a:lnSpc>
                <a:spcPct val="150000"/>
              </a:lnSpc>
              <a:buNone/>
            </a:pPr>
            <a:endParaRPr lang="en-US" sz="2200" dirty="0">
              <a:solidFill>
                <a:srgbClr val="3B3D45"/>
              </a:solidFill>
              <a:latin typeface="Times New Roman"/>
              <a:ea typeface="+mn-lt"/>
              <a:cs typeface="Times New Roman"/>
            </a:endParaRPr>
          </a:p>
          <a:p>
            <a:pPr marL="0" indent="0">
              <a:lnSpc>
                <a:spcPct val="150000"/>
              </a:lnSpc>
              <a:buNone/>
            </a:pPr>
            <a:endParaRPr lang="en-US" sz="2200" dirty="0">
              <a:solidFill>
                <a:srgbClr val="3B3D45"/>
              </a:solidFill>
              <a:latin typeface="Times New Roman"/>
              <a:ea typeface="+mn-lt"/>
              <a:cs typeface="Times New Roman"/>
            </a:endParaRPr>
          </a:p>
          <a:p>
            <a:pPr marL="0" indent="0">
              <a:lnSpc>
                <a:spcPct val="150000"/>
              </a:lnSpc>
              <a:buNone/>
            </a:pPr>
            <a:endParaRPr lang="en-US" sz="2200" dirty="0">
              <a:solidFill>
                <a:srgbClr val="3B3D45"/>
              </a:solidFill>
              <a:latin typeface="Times New Roman"/>
              <a:ea typeface="+mn-lt"/>
              <a:cs typeface="Times New Roman"/>
            </a:endParaRPr>
          </a:p>
          <a:p>
            <a:pPr marL="0" indent="0">
              <a:lnSpc>
                <a:spcPct val="150000"/>
              </a:lnSpc>
              <a:buNone/>
            </a:pPr>
            <a:r>
              <a:rPr lang="en-US" sz="2200" dirty="0">
                <a:solidFill>
                  <a:srgbClr val="3B3D45"/>
                </a:solidFill>
                <a:latin typeface="Times New Roman"/>
                <a:ea typeface="+mn-lt"/>
                <a:cs typeface="+mn-lt"/>
              </a:rPr>
              <a:t>The core Terraform workflow consists of three stages:</a:t>
            </a:r>
          </a:p>
          <a:p>
            <a:pPr>
              <a:lnSpc>
                <a:spcPct val="150000"/>
              </a:lnSpc>
              <a:buFont typeface="Wingdings"/>
              <a:buChar char="Ø"/>
            </a:pPr>
            <a:r>
              <a:rPr lang="en-US" sz="2200" b="1" dirty="0">
                <a:solidFill>
                  <a:srgbClr val="3B3D45"/>
                </a:solidFill>
                <a:latin typeface="Times New Roman"/>
                <a:ea typeface="+mn-lt"/>
                <a:cs typeface="+mn-lt"/>
              </a:rPr>
              <a:t>Write:</a:t>
            </a:r>
            <a:r>
              <a:rPr lang="en-US" sz="2200" dirty="0">
                <a:solidFill>
                  <a:srgbClr val="3B3D45"/>
                </a:solidFill>
                <a:latin typeface="Times New Roman"/>
                <a:ea typeface="+mn-lt"/>
                <a:cs typeface="+mn-lt"/>
              </a:rPr>
              <a:t> You define resources, which may be across multiple cloud providers and services. </a:t>
            </a:r>
            <a:endParaRPr lang="en-US" sz="2200" dirty="0">
              <a:solidFill>
                <a:srgbClr val="000000"/>
              </a:solidFill>
              <a:latin typeface="Times New Roman"/>
              <a:ea typeface="+mn-lt"/>
              <a:cs typeface="Times New Roman"/>
            </a:endParaRPr>
          </a:p>
          <a:p>
            <a:pPr marL="0" indent="0">
              <a:lnSpc>
                <a:spcPct val="150000"/>
              </a:lnSpc>
              <a:buNone/>
            </a:pPr>
            <a:r>
              <a:rPr lang="en-US" sz="2200" dirty="0">
                <a:solidFill>
                  <a:srgbClr val="3B3D45"/>
                </a:solidFill>
                <a:latin typeface="Times New Roman"/>
                <a:ea typeface="+mn-lt"/>
                <a:cs typeface="+mn-lt"/>
              </a:rPr>
              <a:t>For example, you might create a configuration to deploy an application on virtual machines in a Virtual Private Cloud (VPC) network with security groups and a load balancer.</a:t>
            </a:r>
            <a:endParaRPr lang="en-US" sz="2200">
              <a:latin typeface="Times New Roman"/>
              <a:cs typeface="Times New Roman"/>
            </a:endParaRPr>
          </a:p>
          <a:p>
            <a:pPr marL="0" indent="0">
              <a:lnSpc>
                <a:spcPct val="150000"/>
              </a:lnSpc>
              <a:buNone/>
            </a:pPr>
            <a:endParaRPr lang="en-US" sz="1200" dirty="0">
              <a:solidFill>
                <a:srgbClr val="3B3D45"/>
              </a:solidFill>
              <a:latin typeface="Calibri"/>
              <a:cs typeface="Calibri"/>
            </a:endParaRPr>
          </a:p>
        </p:txBody>
      </p:sp>
      <p:pic>
        <p:nvPicPr>
          <p:cNvPr id="4" name="Picture 3" descr="Terraform creates and manages cloud platforms and services through their APIs">
            <a:extLst>
              <a:ext uri="{FF2B5EF4-FFF2-40B4-BE49-F238E27FC236}">
                <a16:creationId xmlns:a16="http://schemas.microsoft.com/office/drawing/2014/main" id="{AD64AF72-9A33-8554-CED6-278379E28743}"/>
              </a:ext>
            </a:extLst>
          </p:cNvPr>
          <p:cNvPicPr>
            <a:picLocks noChangeAspect="1"/>
          </p:cNvPicPr>
          <p:nvPr/>
        </p:nvPicPr>
        <p:blipFill>
          <a:blip r:embed="rId2"/>
          <a:stretch>
            <a:fillRect/>
          </a:stretch>
        </p:blipFill>
        <p:spPr>
          <a:xfrm>
            <a:off x="1547005" y="1919395"/>
            <a:ext cx="7473347" cy="2659775"/>
          </a:xfrm>
          <a:prstGeom prst="rect">
            <a:avLst/>
          </a:prstGeom>
        </p:spPr>
      </p:pic>
    </p:spTree>
    <p:extLst>
      <p:ext uri="{BB962C8B-B14F-4D97-AF65-F5344CB8AC3E}">
        <p14:creationId xmlns:p14="http://schemas.microsoft.com/office/powerpoint/2010/main" val="3923326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91E888-0432-332D-6A2C-963A645B016D}"/>
              </a:ext>
            </a:extLst>
          </p:cNvPr>
          <p:cNvSpPr>
            <a:spLocks noGrp="1"/>
          </p:cNvSpPr>
          <p:nvPr>
            <p:ph idx="1"/>
          </p:nvPr>
        </p:nvSpPr>
        <p:spPr>
          <a:xfrm>
            <a:off x="248729" y="359135"/>
            <a:ext cx="11105071" cy="5817828"/>
          </a:xfrm>
        </p:spPr>
        <p:txBody>
          <a:bodyPr vert="horz" lIns="91440" tIns="45720" rIns="91440" bIns="45720" rtlCol="0" anchor="t">
            <a:normAutofit/>
          </a:bodyPr>
          <a:lstStyle/>
          <a:p>
            <a:pPr>
              <a:lnSpc>
                <a:spcPct val="150000"/>
              </a:lnSpc>
              <a:buFont typeface="Wingdings"/>
              <a:buChar char="Ø"/>
            </a:pPr>
            <a:r>
              <a:rPr lang="en-US" sz="2200" b="1" dirty="0">
                <a:solidFill>
                  <a:srgbClr val="3B3D45"/>
                </a:solidFill>
                <a:latin typeface="Times New Roman"/>
                <a:ea typeface="+mn-lt"/>
                <a:cs typeface="Times New Roman"/>
              </a:rPr>
              <a:t>Plan:</a:t>
            </a:r>
            <a:r>
              <a:rPr lang="en-US" sz="2200" dirty="0">
                <a:solidFill>
                  <a:srgbClr val="3B3D45"/>
                </a:solidFill>
                <a:latin typeface="Times New Roman"/>
                <a:ea typeface="+mn-lt"/>
                <a:cs typeface="Times New Roman"/>
              </a:rPr>
              <a:t> Terraform creates an execution plan describing the infrastructure it will create, update, or destroy based on the existing infrastructure and your configuration.</a:t>
            </a:r>
            <a:endParaRPr lang="en-US" sz="2200" b="1" dirty="0">
              <a:latin typeface="Times New Roman"/>
              <a:ea typeface="+mn-lt"/>
              <a:cs typeface="+mn-lt"/>
            </a:endParaRPr>
          </a:p>
          <a:p>
            <a:pPr>
              <a:lnSpc>
                <a:spcPct val="150000"/>
              </a:lnSpc>
              <a:buFont typeface="Wingdings"/>
              <a:buChar char="Ø"/>
            </a:pPr>
            <a:r>
              <a:rPr lang="en-US" sz="2200" b="1" dirty="0">
                <a:latin typeface="Times New Roman"/>
                <a:ea typeface="+mn-lt"/>
                <a:cs typeface="+mn-lt"/>
              </a:rPr>
              <a:t>Apply:</a:t>
            </a:r>
            <a:r>
              <a:rPr lang="en-US" sz="2200" dirty="0">
                <a:latin typeface="Times New Roman"/>
                <a:ea typeface="+mn-lt"/>
                <a:cs typeface="+mn-lt"/>
              </a:rPr>
              <a:t> On approval, Terraform performs the proposed operations in the correct order, respecting any resource dependencies. </a:t>
            </a:r>
            <a:endParaRPr lang="en-US" sz="2200" dirty="0">
              <a:latin typeface="Times New Roman"/>
              <a:ea typeface="+mn-lt"/>
              <a:cs typeface="Times New Roman"/>
            </a:endParaRPr>
          </a:p>
          <a:p>
            <a:pPr marL="0" indent="0">
              <a:lnSpc>
                <a:spcPct val="150000"/>
              </a:lnSpc>
              <a:buNone/>
            </a:pPr>
            <a:r>
              <a:rPr lang="en-US" sz="2200" dirty="0">
                <a:latin typeface="Times New Roman"/>
                <a:ea typeface="+mn-lt"/>
                <a:cs typeface="+mn-lt"/>
              </a:rPr>
              <a:t>For example, if you update the properties of a VPC and change the number of virtual machines in that VPC, Terraform will recreate the VPC before scaling the virtual machines.</a:t>
            </a:r>
            <a:endParaRPr lang="en-US" sz="2200">
              <a:latin typeface="Times New Roman"/>
              <a:ea typeface="+mn-lt"/>
              <a:cs typeface="Times New Roman"/>
            </a:endParaRPr>
          </a:p>
          <a:p>
            <a:pPr marL="0" indent="0">
              <a:lnSpc>
                <a:spcPct val="150000"/>
              </a:lnSpc>
              <a:buNone/>
            </a:pPr>
            <a:endParaRPr lang="en-US" sz="2200" dirty="0">
              <a:latin typeface="Times New Roman"/>
              <a:cs typeface="Calibri"/>
            </a:endParaRPr>
          </a:p>
        </p:txBody>
      </p:sp>
    </p:spTree>
    <p:extLst>
      <p:ext uri="{BB962C8B-B14F-4D97-AF65-F5344CB8AC3E}">
        <p14:creationId xmlns:p14="http://schemas.microsoft.com/office/powerpoint/2010/main" val="931680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e Terraform workflow has three steps: Write, Plan, and Apply">
            <a:extLst>
              <a:ext uri="{FF2B5EF4-FFF2-40B4-BE49-F238E27FC236}">
                <a16:creationId xmlns:a16="http://schemas.microsoft.com/office/drawing/2014/main" id="{D30D564F-3C09-C9BB-055C-F6EC3AEECBEB}"/>
              </a:ext>
            </a:extLst>
          </p:cNvPr>
          <p:cNvPicPr>
            <a:picLocks noGrp="1" noChangeAspect="1"/>
          </p:cNvPicPr>
          <p:nvPr>
            <p:ph idx="1"/>
          </p:nvPr>
        </p:nvPicPr>
        <p:blipFill>
          <a:blip r:embed="rId2"/>
          <a:stretch>
            <a:fillRect/>
          </a:stretch>
        </p:blipFill>
        <p:spPr>
          <a:xfrm>
            <a:off x="403373" y="-299"/>
            <a:ext cx="11500271" cy="6852998"/>
          </a:xfrm>
        </p:spPr>
      </p:pic>
    </p:spTree>
    <p:extLst>
      <p:ext uri="{BB962C8B-B14F-4D97-AF65-F5344CB8AC3E}">
        <p14:creationId xmlns:p14="http://schemas.microsoft.com/office/powerpoint/2010/main" val="2260825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67C5A-99F2-D17D-149B-0069134199D2}"/>
              </a:ext>
            </a:extLst>
          </p:cNvPr>
          <p:cNvSpPr>
            <a:spLocks noGrp="1"/>
          </p:cNvSpPr>
          <p:nvPr>
            <p:ph type="title"/>
          </p:nvPr>
        </p:nvSpPr>
        <p:spPr>
          <a:xfrm>
            <a:off x="4314" y="-8686"/>
            <a:ext cx="12183372" cy="506053"/>
          </a:xfrm>
        </p:spPr>
        <p:txBody>
          <a:bodyPr vert="horz" lIns="91440" tIns="45720" rIns="91440" bIns="45720" rtlCol="0" anchor="t">
            <a:normAutofit fontScale="90000"/>
          </a:bodyPr>
          <a:lstStyle/>
          <a:p>
            <a:r>
              <a:rPr lang="en-US" sz="3200" b="1" dirty="0">
                <a:solidFill>
                  <a:schemeClr val="accent1"/>
                </a:solidFill>
                <a:latin typeface="Times New Roman"/>
                <a:cs typeface="Times New Roman"/>
              </a:rPr>
              <a:t>Why To Use Terraform</a:t>
            </a:r>
            <a:endParaRPr lang="en-US" sz="3200" dirty="0">
              <a:solidFill>
                <a:schemeClr val="accent1"/>
              </a:solidFill>
              <a:latin typeface="Times New Roman"/>
              <a:cs typeface="Times New Roman"/>
            </a:endParaRPr>
          </a:p>
        </p:txBody>
      </p:sp>
      <p:sp>
        <p:nvSpPr>
          <p:cNvPr id="4" name="TextBox 3">
            <a:extLst>
              <a:ext uri="{FF2B5EF4-FFF2-40B4-BE49-F238E27FC236}">
                <a16:creationId xmlns:a16="http://schemas.microsoft.com/office/drawing/2014/main" id="{917F7C19-0D1A-CD47-CE6C-2AEEB0DDAE0A}"/>
              </a:ext>
            </a:extLst>
          </p:cNvPr>
          <p:cNvSpPr txBox="1"/>
          <p:nvPr/>
        </p:nvSpPr>
        <p:spPr>
          <a:xfrm>
            <a:off x="8628" y="281796"/>
            <a:ext cx="12203499" cy="15550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200" b="1" dirty="0">
                <a:latin typeface="Times New Roman"/>
                <a:cs typeface="Arial"/>
              </a:rPr>
              <a:t>1.  Automated Infrastructure Provision</a:t>
            </a:r>
            <a:r>
              <a:rPr lang="en-US" sz="2200" dirty="0">
                <a:latin typeface="Times New Roman"/>
                <a:cs typeface="Arial"/>
              </a:rPr>
              <a:t>​</a:t>
            </a:r>
            <a:endParaRPr lang="en-US" sz="2200">
              <a:cs typeface="Calibri" panose="020F0502020204030204"/>
            </a:endParaRPr>
          </a:p>
          <a:p>
            <a:pPr marL="457200" indent="-457200">
              <a:lnSpc>
                <a:spcPct val="150000"/>
              </a:lnSpc>
              <a:buFont typeface="Wingdings"/>
              <a:buChar char="Ø"/>
            </a:pPr>
            <a:r>
              <a:rPr lang="en-US" sz="2200" dirty="0">
                <a:solidFill>
                  <a:srgbClr val="0D0D0D"/>
                </a:solidFill>
                <a:latin typeface="Times New Roman"/>
                <a:cs typeface="Arial"/>
              </a:rPr>
              <a:t>Terraform enables you to automate the provisioning and management of infrastructure resources. This saves time and reduces the likelihood of human error associated with manual provisioning processes.</a:t>
            </a:r>
          </a:p>
        </p:txBody>
      </p:sp>
      <p:sp>
        <p:nvSpPr>
          <p:cNvPr id="5" name="TextBox 4">
            <a:extLst>
              <a:ext uri="{FF2B5EF4-FFF2-40B4-BE49-F238E27FC236}">
                <a16:creationId xmlns:a16="http://schemas.microsoft.com/office/drawing/2014/main" id="{4C465EFE-8414-815F-66C0-B9606B510CD1}"/>
              </a:ext>
            </a:extLst>
          </p:cNvPr>
          <p:cNvSpPr txBox="1"/>
          <p:nvPr/>
        </p:nvSpPr>
        <p:spPr>
          <a:xfrm>
            <a:off x="8627" y="1676399"/>
            <a:ext cx="12203501" cy="30497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200" b="1" dirty="0">
                <a:latin typeface="Times New Roman"/>
                <a:cs typeface="Arial"/>
              </a:rPr>
              <a:t>2. Consistency and Version Control</a:t>
            </a:r>
            <a:r>
              <a:rPr lang="en-US" sz="2200" dirty="0">
                <a:latin typeface="Times New Roman"/>
                <a:cs typeface="Arial"/>
              </a:rPr>
              <a:t>​</a:t>
            </a:r>
            <a:endParaRPr lang="en-US" dirty="0">
              <a:cs typeface="Calibri" panose="020F0502020204030204"/>
            </a:endParaRPr>
          </a:p>
          <a:p>
            <a:pPr marL="285750" lvl="1" indent="-342900">
              <a:lnSpc>
                <a:spcPct val="150000"/>
              </a:lnSpc>
              <a:buFont typeface="Wingdings"/>
              <a:buChar char="Ø"/>
            </a:pPr>
            <a:r>
              <a:rPr lang="en-US" sz="2200" dirty="0">
                <a:latin typeface="Times New Roman"/>
                <a:cs typeface="Times New Roman"/>
              </a:rPr>
              <a:t>In the past, managing infrastructure configurations could lead to inconsistencies due to subtle differences introduced into the codebase.​</a:t>
            </a:r>
          </a:p>
          <a:p>
            <a:pPr marL="228600" lvl="1" indent="-285750">
              <a:lnSpc>
                <a:spcPct val="150000"/>
              </a:lnSpc>
              <a:buFont typeface="Wingdings"/>
              <a:buChar char="Ø"/>
            </a:pPr>
            <a:r>
              <a:rPr lang="en-US" sz="2200" dirty="0">
                <a:solidFill>
                  <a:srgbClr val="111111"/>
                </a:solidFill>
                <a:latin typeface="Times New Roman"/>
                <a:cs typeface="Arial"/>
              </a:rPr>
              <a:t>Terraform helps maintain </a:t>
            </a:r>
            <a:r>
              <a:rPr lang="en-US" sz="2200" b="1" dirty="0">
                <a:solidFill>
                  <a:srgbClr val="111111"/>
                </a:solidFill>
                <a:latin typeface="Times New Roman"/>
                <a:cs typeface="Arial"/>
              </a:rPr>
              <a:t>consistent configurations</a:t>
            </a:r>
            <a:r>
              <a:rPr lang="en-US" sz="2200" dirty="0">
                <a:solidFill>
                  <a:srgbClr val="111111"/>
                </a:solidFill>
                <a:latin typeface="Times New Roman"/>
                <a:cs typeface="Arial"/>
              </a:rPr>
              <a:t> across different environments by defining infrastructure as code.</a:t>
            </a:r>
            <a:r>
              <a:rPr lang="en-US" sz="2200" dirty="0">
                <a:latin typeface="Times New Roman"/>
                <a:cs typeface="Arial"/>
              </a:rPr>
              <a:t>​</a:t>
            </a:r>
          </a:p>
          <a:p>
            <a:pPr marL="228600" lvl="1" indent="-285750">
              <a:lnSpc>
                <a:spcPct val="150000"/>
              </a:lnSpc>
              <a:buFont typeface="Wingdings"/>
              <a:buChar char="Ø"/>
            </a:pPr>
            <a:r>
              <a:rPr lang="en-US" sz="2200" dirty="0">
                <a:solidFill>
                  <a:srgbClr val="111111"/>
                </a:solidFill>
                <a:latin typeface="Times New Roman"/>
                <a:cs typeface="Arial"/>
              </a:rPr>
              <a:t>Version control ensures that changes are tracked and managed effectively.</a:t>
            </a:r>
          </a:p>
        </p:txBody>
      </p:sp>
      <p:sp>
        <p:nvSpPr>
          <p:cNvPr id="6" name="TextBox 5">
            <a:extLst>
              <a:ext uri="{FF2B5EF4-FFF2-40B4-BE49-F238E27FC236}">
                <a16:creationId xmlns:a16="http://schemas.microsoft.com/office/drawing/2014/main" id="{656E4C40-6807-94D2-5518-09FEFA7B0C1D}"/>
              </a:ext>
            </a:extLst>
          </p:cNvPr>
          <p:cNvSpPr txBox="1"/>
          <p:nvPr/>
        </p:nvSpPr>
        <p:spPr>
          <a:xfrm>
            <a:off x="8627" y="4695644"/>
            <a:ext cx="12203501" cy="19298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200" b="1" dirty="0">
                <a:latin typeface="Times New Roman"/>
                <a:cs typeface="Arial"/>
              </a:rPr>
              <a:t>3. Infrastructure as Code (</a:t>
            </a:r>
            <a:r>
              <a:rPr lang="en-US" sz="2200" b="1" err="1">
                <a:latin typeface="Times New Roman"/>
                <a:cs typeface="Arial"/>
              </a:rPr>
              <a:t>IaC</a:t>
            </a:r>
            <a:r>
              <a:rPr lang="en-US" sz="2200" b="1" dirty="0">
                <a:latin typeface="Times New Roman"/>
                <a:cs typeface="Arial"/>
              </a:rPr>
              <a:t>)</a:t>
            </a:r>
            <a:endParaRPr lang="en-US" sz="2200" dirty="0">
              <a:latin typeface="Times New Roman"/>
              <a:cs typeface="Arial"/>
            </a:endParaRPr>
          </a:p>
          <a:p>
            <a:pPr marL="285750" lvl="1" indent="-342900">
              <a:lnSpc>
                <a:spcPct val="150000"/>
              </a:lnSpc>
              <a:buFont typeface="Wingdings"/>
              <a:buChar char="Ø"/>
            </a:pPr>
            <a:r>
              <a:rPr lang="en-US" sz="2000" dirty="0">
                <a:solidFill>
                  <a:srgbClr val="111111"/>
                </a:solidFill>
                <a:latin typeface="Times New Roman"/>
                <a:cs typeface="Arial"/>
              </a:rPr>
              <a:t>Terraform is part of the </a:t>
            </a:r>
            <a:r>
              <a:rPr lang="en-US" sz="2000" dirty="0" err="1">
                <a:solidFill>
                  <a:srgbClr val="111111"/>
                </a:solidFill>
                <a:latin typeface="Times New Roman"/>
                <a:cs typeface="Arial"/>
              </a:rPr>
              <a:t>IaC</a:t>
            </a:r>
            <a:r>
              <a:rPr lang="en-US" sz="2000" dirty="0">
                <a:solidFill>
                  <a:srgbClr val="111111"/>
                </a:solidFill>
                <a:latin typeface="Times New Roman"/>
                <a:cs typeface="Arial"/>
              </a:rPr>
              <a:t> movement, which aims to manage and provision infrastructure through code.</a:t>
            </a:r>
            <a:r>
              <a:rPr lang="en-US" sz="2000" dirty="0">
                <a:latin typeface="Times New Roman"/>
                <a:cs typeface="Arial"/>
              </a:rPr>
              <a:t>​</a:t>
            </a:r>
          </a:p>
          <a:p>
            <a:pPr marL="228600" lvl="1" indent="-285750">
              <a:lnSpc>
                <a:spcPct val="150000"/>
              </a:lnSpc>
              <a:buFont typeface="Wingdings"/>
              <a:buChar char="Ø"/>
            </a:pPr>
            <a:r>
              <a:rPr lang="en-US" sz="2000" dirty="0">
                <a:solidFill>
                  <a:srgbClr val="111111"/>
                </a:solidFill>
                <a:latin typeface="Times New Roman"/>
                <a:cs typeface="Arial"/>
              </a:rPr>
              <a:t>Tools like Terraform, Ansible, CloudFormation, Chef, and Puppet emerged to support </a:t>
            </a:r>
            <a:r>
              <a:rPr lang="en-US" sz="2000" dirty="0" err="1">
                <a:solidFill>
                  <a:srgbClr val="111111"/>
                </a:solidFill>
                <a:latin typeface="Times New Roman"/>
                <a:cs typeface="Arial"/>
              </a:rPr>
              <a:t>IaC</a:t>
            </a:r>
            <a:r>
              <a:rPr lang="en-US" sz="2000" dirty="0">
                <a:solidFill>
                  <a:srgbClr val="111111"/>
                </a:solidFill>
                <a:latin typeface="Times New Roman"/>
                <a:cs typeface="Arial"/>
              </a:rPr>
              <a:t>, shaping modern DevOps practices.</a:t>
            </a:r>
          </a:p>
        </p:txBody>
      </p:sp>
    </p:spTree>
    <p:extLst>
      <p:ext uri="{BB962C8B-B14F-4D97-AF65-F5344CB8AC3E}">
        <p14:creationId xmlns:p14="http://schemas.microsoft.com/office/powerpoint/2010/main" val="215094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862F67-D9C0-BA70-0E4C-880016E67948}"/>
              </a:ext>
            </a:extLst>
          </p:cNvPr>
          <p:cNvSpPr txBox="1"/>
          <p:nvPr/>
        </p:nvSpPr>
        <p:spPr>
          <a:xfrm>
            <a:off x="66136" y="80514"/>
            <a:ext cx="11901577" cy="20628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200" b="1" dirty="0">
                <a:solidFill>
                  <a:srgbClr val="0D0D0D"/>
                </a:solidFill>
                <a:latin typeface="Times New Roman"/>
                <a:cs typeface="Times New Roman"/>
              </a:rPr>
              <a:t>4. Multi-Cloud and Hybrid Cloud Support</a:t>
            </a:r>
            <a:endParaRPr lang="en-US"/>
          </a:p>
          <a:p>
            <a:pPr marL="342900" indent="-342900">
              <a:lnSpc>
                <a:spcPct val="150000"/>
              </a:lnSpc>
              <a:buFont typeface="Wingdings"/>
              <a:buChar char="Ø"/>
            </a:pPr>
            <a:r>
              <a:rPr lang="en-US" sz="2200" dirty="0">
                <a:solidFill>
                  <a:srgbClr val="0D0D0D"/>
                </a:solidFill>
                <a:latin typeface="Times New Roman"/>
                <a:ea typeface="+mn-lt"/>
                <a:cs typeface="Times New Roman"/>
              </a:rPr>
              <a:t>Terraform supports multiple cloud providers, including AWS, Azure, Google Cloud Platform, and others, as well as on-premises infrastructure. This allows you to manage resources across different cloud providers or hybrid cloud environments using a single tool.</a:t>
            </a:r>
            <a:endParaRPr lang="en-US" sz="2200" dirty="0">
              <a:latin typeface="Times New Roman"/>
              <a:cs typeface="Times New Roman"/>
            </a:endParaRPr>
          </a:p>
        </p:txBody>
      </p:sp>
      <p:sp>
        <p:nvSpPr>
          <p:cNvPr id="5" name="TextBox 4">
            <a:extLst>
              <a:ext uri="{FF2B5EF4-FFF2-40B4-BE49-F238E27FC236}">
                <a16:creationId xmlns:a16="http://schemas.microsoft.com/office/drawing/2014/main" id="{D32BF01F-E0E8-3BC8-68A5-D7E6FC25248B}"/>
              </a:ext>
            </a:extLst>
          </p:cNvPr>
          <p:cNvSpPr txBox="1"/>
          <p:nvPr/>
        </p:nvSpPr>
        <p:spPr>
          <a:xfrm>
            <a:off x="166778" y="2064589"/>
            <a:ext cx="11585274" cy="25707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200" b="1" dirty="0">
                <a:solidFill>
                  <a:srgbClr val="111111"/>
                </a:solidFill>
                <a:latin typeface="Times New Roman"/>
                <a:cs typeface="Arial"/>
              </a:rPr>
              <a:t>5. Module Reusability</a:t>
            </a:r>
            <a:r>
              <a:rPr lang="en-US" sz="2200" dirty="0">
                <a:latin typeface="Times New Roman"/>
                <a:cs typeface="Arial"/>
              </a:rPr>
              <a:t>​</a:t>
            </a:r>
            <a:endParaRPr lang="en-US" sz="2200">
              <a:latin typeface="Times New Roman"/>
              <a:cs typeface="Arial"/>
            </a:endParaRPr>
          </a:p>
          <a:p>
            <a:pPr marL="342900" indent="-342900">
              <a:lnSpc>
                <a:spcPct val="150000"/>
              </a:lnSpc>
              <a:buFont typeface="Wingdings"/>
              <a:buChar char="Ø"/>
            </a:pPr>
            <a:r>
              <a:rPr lang="en-US" sz="2200" dirty="0">
                <a:solidFill>
                  <a:srgbClr val="111111"/>
                </a:solidFill>
                <a:latin typeface="Times New Roman"/>
                <a:ea typeface="+mn-lt"/>
                <a:cs typeface="+mn-lt"/>
              </a:rPr>
              <a:t>Terraform offers </a:t>
            </a:r>
            <a:r>
              <a:rPr lang="en-US" sz="2200" b="1" dirty="0">
                <a:solidFill>
                  <a:srgbClr val="111111"/>
                </a:solidFill>
                <a:latin typeface="Times New Roman"/>
                <a:ea typeface="+mn-lt"/>
                <a:cs typeface="+mn-lt"/>
              </a:rPr>
              <a:t>modules</a:t>
            </a:r>
            <a:r>
              <a:rPr lang="en-US" sz="2200" dirty="0">
                <a:solidFill>
                  <a:srgbClr val="111111"/>
                </a:solidFill>
                <a:latin typeface="Times New Roman"/>
                <a:ea typeface="+mn-lt"/>
                <a:cs typeface="+mn-lt"/>
              </a:rPr>
              <a:t>, which are akin to functions or methods in programming languages.</a:t>
            </a:r>
            <a:endParaRPr lang="en-US" sz="2200">
              <a:latin typeface="Times New Roman"/>
              <a:cs typeface="Calibri" panose="020F0502020204030204"/>
            </a:endParaRPr>
          </a:p>
          <a:p>
            <a:pPr marL="342900" indent="-342900">
              <a:lnSpc>
                <a:spcPct val="150000"/>
              </a:lnSpc>
              <a:buFont typeface="Wingdings"/>
              <a:buChar char="Ø"/>
            </a:pPr>
            <a:r>
              <a:rPr lang="en-US" sz="2200" dirty="0">
                <a:solidFill>
                  <a:srgbClr val="111111"/>
                </a:solidFill>
                <a:latin typeface="Times New Roman"/>
                <a:ea typeface="+mn-lt"/>
                <a:cs typeface="+mn-lt"/>
              </a:rPr>
              <a:t>Modules allow you to package and reuse common code, providing a standard interface for creating resources.</a:t>
            </a:r>
            <a:endParaRPr lang="en-US" sz="2200">
              <a:latin typeface="Times New Roman"/>
              <a:cs typeface="Calibri" panose="020F0502020204030204"/>
            </a:endParaRPr>
          </a:p>
          <a:p>
            <a:pPr>
              <a:lnSpc>
                <a:spcPct val="150000"/>
              </a:lnSpc>
            </a:pPr>
            <a:endParaRPr lang="en-US" sz="2200" dirty="0">
              <a:latin typeface="Times New Roman"/>
              <a:cs typeface="Arial"/>
            </a:endParaRPr>
          </a:p>
        </p:txBody>
      </p:sp>
    </p:spTree>
    <p:extLst>
      <p:ext uri="{BB962C8B-B14F-4D97-AF65-F5344CB8AC3E}">
        <p14:creationId xmlns:p14="http://schemas.microsoft.com/office/powerpoint/2010/main" val="3397424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5FD5A-9223-8A7D-ADF6-94FBCE3E3B9C}"/>
              </a:ext>
            </a:extLst>
          </p:cNvPr>
          <p:cNvSpPr>
            <a:spLocks noGrp="1"/>
          </p:cNvSpPr>
          <p:nvPr>
            <p:ph type="title"/>
          </p:nvPr>
        </p:nvSpPr>
        <p:spPr>
          <a:xfrm>
            <a:off x="4314" y="-8686"/>
            <a:ext cx="12168995" cy="491676"/>
          </a:xfrm>
        </p:spPr>
        <p:txBody>
          <a:bodyPr vert="horz" lIns="91440" tIns="45720" rIns="91440" bIns="45720" rtlCol="0" anchor="t">
            <a:noAutofit/>
          </a:bodyPr>
          <a:lstStyle/>
          <a:p>
            <a:r>
              <a:rPr lang="en-US" sz="3600" b="1" dirty="0">
                <a:solidFill>
                  <a:srgbClr val="4472C4"/>
                </a:solidFill>
                <a:latin typeface="Times New Roman"/>
                <a:cs typeface="Times New Roman"/>
              </a:rPr>
              <a:t>Provider In Terraform</a:t>
            </a:r>
          </a:p>
        </p:txBody>
      </p:sp>
      <p:sp>
        <p:nvSpPr>
          <p:cNvPr id="3" name="Content Placeholder 2">
            <a:extLst>
              <a:ext uri="{FF2B5EF4-FFF2-40B4-BE49-F238E27FC236}">
                <a16:creationId xmlns:a16="http://schemas.microsoft.com/office/drawing/2014/main" id="{5CFECE3B-3CFB-C50C-0F3A-13484E39345F}"/>
              </a:ext>
            </a:extLst>
          </p:cNvPr>
          <p:cNvSpPr>
            <a:spLocks noGrp="1"/>
          </p:cNvSpPr>
          <p:nvPr>
            <p:ph idx="1"/>
          </p:nvPr>
        </p:nvSpPr>
        <p:spPr>
          <a:xfrm>
            <a:off x="104955" y="488531"/>
            <a:ext cx="11924580" cy="5932847"/>
          </a:xfrm>
        </p:spPr>
        <p:txBody>
          <a:bodyPr vert="horz" lIns="91440" tIns="45720" rIns="91440" bIns="45720" rtlCol="0" anchor="t">
            <a:normAutofit/>
          </a:bodyPr>
          <a:lstStyle/>
          <a:p>
            <a:pPr marL="0" indent="0">
              <a:lnSpc>
                <a:spcPct val="100000"/>
              </a:lnSpc>
              <a:buNone/>
            </a:pPr>
            <a:r>
              <a:rPr lang="en-US" sz="2200" dirty="0">
                <a:solidFill>
                  <a:srgbClr val="3B3D45"/>
                </a:solidFill>
                <a:latin typeface="Times New Roman"/>
                <a:ea typeface="+mn-lt"/>
                <a:cs typeface="Times New Roman"/>
              </a:rPr>
              <a:t>Terraform relies on plugins called providers to interact with cloud providers, SaaS providers, and other APIs.</a:t>
            </a:r>
            <a:endParaRPr lang="en-US" sz="2200">
              <a:cs typeface="Calibri"/>
            </a:endParaRPr>
          </a:p>
          <a:p>
            <a:pPr marL="0" indent="0">
              <a:lnSpc>
                <a:spcPct val="100000"/>
              </a:lnSpc>
              <a:buNone/>
            </a:pPr>
            <a:r>
              <a:rPr lang="en-US" sz="2200" dirty="0">
                <a:solidFill>
                  <a:srgbClr val="3B3D45"/>
                </a:solidFill>
                <a:latin typeface="Times New Roman"/>
                <a:ea typeface="+mn-lt"/>
                <a:cs typeface="Calibri"/>
              </a:rPr>
              <a:t>Terraform configurations must declare which providers they require so that Terraform can install and use them. Additionally, some providers require configuration (like endpoint URLs or cloud regions) before they can be used.</a:t>
            </a:r>
            <a:endParaRPr lang="en-US" sz="2200">
              <a:cs typeface="Calibri"/>
            </a:endParaRPr>
          </a:p>
          <a:p>
            <a:pPr marL="0" indent="0">
              <a:lnSpc>
                <a:spcPct val="100000"/>
              </a:lnSpc>
              <a:buNone/>
            </a:pPr>
            <a:endParaRPr lang="en-US" sz="2200" dirty="0">
              <a:solidFill>
                <a:srgbClr val="3B3D45"/>
              </a:solidFill>
              <a:latin typeface="Times New Roman"/>
              <a:ea typeface="+mn-lt"/>
              <a:cs typeface="Calibri"/>
            </a:endParaRPr>
          </a:p>
          <a:p>
            <a:pPr marL="0" indent="0">
              <a:lnSpc>
                <a:spcPct val="100000"/>
              </a:lnSpc>
              <a:buNone/>
            </a:pPr>
            <a:r>
              <a:rPr lang="en-US" sz="3000" b="1" dirty="0">
                <a:solidFill>
                  <a:schemeClr val="accent1"/>
                </a:solidFill>
                <a:latin typeface="Times New Roman"/>
                <a:ea typeface="+mn-lt"/>
                <a:cs typeface="Calibri"/>
              </a:rPr>
              <a:t>What Providers Do</a:t>
            </a:r>
            <a:endParaRPr lang="en-US" sz="3000" b="1">
              <a:solidFill>
                <a:schemeClr val="accent1"/>
              </a:solidFill>
              <a:cs typeface="Calibri"/>
            </a:endParaRPr>
          </a:p>
          <a:p>
            <a:pPr>
              <a:lnSpc>
                <a:spcPct val="100000"/>
              </a:lnSpc>
              <a:buFont typeface="Wingdings" panose="020B0604020202020204" pitchFamily="34" charset="0"/>
              <a:buChar char="Ø"/>
            </a:pPr>
            <a:r>
              <a:rPr lang="en-US" sz="2200" dirty="0">
                <a:solidFill>
                  <a:srgbClr val="3B3D45"/>
                </a:solidFill>
                <a:latin typeface="Times New Roman"/>
                <a:ea typeface="+mn-lt"/>
                <a:cs typeface="Calibri"/>
              </a:rPr>
              <a:t>Each provider adds a set of resource types and/or data sources that Terraform can manage.</a:t>
            </a:r>
            <a:endParaRPr lang="en-US" sz="2200">
              <a:solidFill>
                <a:srgbClr val="000000"/>
              </a:solidFill>
              <a:latin typeface="Times New Roman"/>
              <a:ea typeface="+mn-lt"/>
              <a:cs typeface="Times New Roman"/>
            </a:endParaRPr>
          </a:p>
          <a:p>
            <a:pPr>
              <a:lnSpc>
                <a:spcPct val="100000"/>
              </a:lnSpc>
              <a:buFont typeface="Wingdings" panose="020B0604020202020204" pitchFamily="34" charset="0"/>
              <a:buChar char="Ø"/>
            </a:pPr>
            <a:r>
              <a:rPr lang="en-US" sz="2200" dirty="0">
                <a:solidFill>
                  <a:srgbClr val="3B3D45"/>
                </a:solidFill>
                <a:latin typeface="Times New Roman"/>
                <a:ea typeface="+mn-lt"/>
                <a:cs typeface="Calibri"/>
              </a:rPr>
              <a:t>Every resource type is implemented by a provider; without providers, Terraform can't manage any kind of infrastructure.</a:t>
            </a:r>
            <a:endParaRPr lang="en-US" sz="2200" dirty="0">
              <a:solidFill>
                <a:srgbClr val="000000"/>
              </a:solidFill>
              <a:latin typeface="Times New Roman"/>
              <a:ea typeface="+mn-lt"/>
              <a:cs typeface="Times New Roman"/>
            </a:endParaRPr>
          </a:p>
          <a:p>
            <a:pPr>
              <a:lnSpc>
                <a:spcPct val="100000"/>
              </a:lnSpc>
              <a:buFont typeface="Wingdings" panose="020B0604020202020204" pitchFamily="34" charset="0"/>
              <a:buChar char="Ø"/>
            </a:pPr>
            <a:r>
              <a:rPr lang="en-US" sz="2200" dirty="0">
                <a:solidFill>
                  <a:srgbClr val="000000"/>
                </a:solidFill>
                <a:latin typeface="Times New Roman"/>
                <a:ea typeface="+mn-lt"/>
                <a:cs typeface="Times New Roman"/>
              </a:rPr>
              <a:t>Most providers configure a specific infrastructure platform (either cloud or self-hosted). Providers can </a:t>
            </a:r>
            <a:endParaRPr lang="en-US" sz="2200">
              <a:solidFill>
                <a:srgbClr val="000000"/>
              </a:solidFill>
              <a:latin typeface="Calibri" panose="020F0502020204030204"/>
              <a:ea typeface="+mn-lt"/>
              <a:cs typeface="Calibri"/>
            </a:endParaRPr>
          </a:p>
          <a:p>
            <a:pPr marL="0" indent="0">
              <a:lnSpc>
                <a:spcPct val="100000"/>
              </a:lnSpc>
              <a:buNone/>
            </a:pPr>
            <a:r>
              <a:rPr lang="en-US" sz="2200" dirty="0">
                <a:solidFill>
                  <a:srgbClr val="000000"/>
                </a:solidFill>
                <a:latin typeface="Times New Roman"/>
                <a:ea typeface="+mn-lt"/>
                <a:cs typeface="Times New Roman"/>
              </a:rPr>
              <a:t>also offer local utilities for tasks like generating random numbers for unique resource names.</a:t>
            </a:r>
            <a:endParaRPr lang="en-US" sz="2200" dirty="0">
              <a:cs typeface="Calibri"/>
            </a:endParaRPr>
          </a:p>
          <a:p>
            <a:pPr marL="0" indent="0">
              <a:lnSpc>
                <a:spcPct val="100000"/>
              </a:lnSpc>
              <a:buNone/>
            </a:pPr>
            <a:endParaRPr lang="en-US" sz="2200" dirty="0">
              <a:solidFill>
                <a:srgbClr val="3B3D45"/>
              </a:solidFill>
              <a:latin typeface="Times New Roman"/>
              <a:cs typeface="Calibri" panose="020F0502020204030204"/>
            </a:endParaRPr>
          </a:p>
        </p:txBody>
      </p:sp>
    </p:spTree>
    <p:extLst>
      <p:ext uri="{BB962C8B-B14F-4D97-AF65-F5344CB8AC3E}">
        <p14:creationId xmlns:p14="http://schemas.microsoft.com/office/powerpoint/2010/main" val="2741385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D2044-C22A-6D8F-D33C-E787DFDE212B}"/>
              </a:ext>
            </a:extLst>
          </p:cNvPr>
          <p:cNvSpPr>
            <a:spLocks noGrp="1"/>
          </p:cNvSpPr>
          <p:nvPr>
            <p:ph type="title"/>
          </p:nvPr>
        </p:nvSpPr>
        <p:spPr>
          <a:xfrm>
            <a:off x="4314" y="5692"/>
            <a:ext cx="12183372" cy="549185"/>
          </a:xfrm>
        </p:spPr>
        <p:txBody>
          <a:bodyPr vert="horz" lIns="91440" tIns="45720" rIns="91440" bIns="45720" rtlCol="0" anchor="t">
            <a:normAutofit/>
          </a:bodyPr>
          <a:lstStyle/>
          <a:p>
            <a:r>
              <a:rPr lang="en-US" sz="3200" b="1" dirty="0">
                <a:solidFill>
                  <a:srgbClr val="4472C4"/>
                </a:solidFill>
                <a:latin typeface="Times New Roman"/>
                <a:cs typeface="Times New Roman"/>
              </a:rPr>
              <a:t>Terraform providers for Azure infrastructure</a:t>
            </a:r>
          </a:p>
        </p:txBody>
      </p:sp>
      <p:sp>
        <p:nvSpPr>
          <p:cNvPr id="3" name="Content Placeholder 2">
            <a:extLst>
              <a:ext uri="{FF2B5EF4-FFF2-40B4-BE49-F238E27FC236}">
                <a16:creationId xmlns:a16="http://schemas.microsoft.com/office/drawing/2014/main" id="{01C8DAE0-09DE-40CF-A82E-10ABBA3E7B05}"/>
              </a:ext>
            </a:extLst>
          </p:cNvPr>
          <p:cNvSpPr>
            <a:spLocks noGrp="1"/>
          </p:cNvSpPr>
          <p:nvPr>
            <p:ph idx="1"/>
          </p:nvPr>
        </p:nvSpPr>
        <p:spPr>
          <a:xfrm>
            <a:off x="90578" y="574795"/>
            <a:ext cx="11996467" cy="6148507"/>
          </a:xfrm>
        </p:spPr>
        <p:txBody>
          <a:bodyPr vert="horz" lIns="91440" tIns="45720" rIns="91440" bIns="45720" rtlCol="0" anchor="t">
            <a:normAutofit/>
          </a:bodyPr>
          <a:lstStyle/>
          <a:p>
            <a:pPr>
              <a:lnSpc>
                <a:spcPct val="150000"/>
              </a:lnSpc>
              <a:buAutoNum type="arabicPeriod"/>
            </a:pPr>
            <a:r>
              <a:rPr lang="en-US" sz="2200" b="1" dirty="0">
                <a:latin typeface="Times New Roman"/>
                <a:cs typeface="Times New Roman"/>
              </a:rPr>
              <a:t> </a:t>
            </a:r>
            <a:r>
              <a:rPr lang="en-US" sz="2200" b="1" err="1">
                <a:latin typeface="Times New Roman"/>
                <a:cs typeface="Times New Roman"/>
              </a:rPr>
              <a:t>AzureRM</a:t>
            </a:r>
            <a:r>
              <a:rPr lang="en-US" sz="2200" b="1" dirty="0">
                <a:solidFill>
                  <a:srgbClr val="161616"/>
                </a:solidFill>
                <a:latin typeface="Times New Roman"/>
                <a:cs typeface="Times New Roman"/>
              </a:rPr>
              <a:t>: </a:t>
            </a:r>
            <a:r>
              <a:rPr lang="en-US" sz="2200" dirty="0">
                <a:solidFill>
                  <a:srgbClr val="161616"/>
                </a:solidFill>
                <a:latin typeface="Times New Roman"/>
                <a:cs typeface="Times New Roman"/>
              </a:rPr>
              <a:t>Manage stable Azure resources and functionality such as virtual machines, storage accounts, and networking interfaces.</a:t>
            </a:r>
            <a:endParaRPr lang="en-US" sz="2200">
              <a:latin typeface="Times New Roman"/>
              <a:cs typeface="Times New Roman"/>
            </a:endParaRPr>
          </a:p>
          <a:p>
            <a:pPr>
              <a:lnSpc>
                <a:spcPct val="150000"/>
              </a:lnSpc>
              <a:buAutoNum type="arabicPeriod"/>
            </a:pPr>
            <a:r>
              <a:rPr lang="en-US" sz="2200" b="1" dirty="0">
                <a:latin typeface="Times New Roman"/>
                <a:cs typeface="Times New Roman"/>
              </a:rPr>
              <a:t> </a:t>
            </a:r>
            <a:r>
              <a:rPr lang="en-US" sz="2200" b="1" err="1">
                <a:latin typeface="Times New Roman"/>
                <a:cs typeface="Times New Roman"/>
              </a:rPr>
              <a:t>AzureAD</a:t>
            </a:r>
            <a:r>
              <a:rPr lang="en-US" sz="2200" b="1" dirty="0">
                <a:solidFill>
                  <a:srgbClr val="161616"/>
                </a:solidFill>
                <a:latin typeface="Times New Roman"/>
                <a:cs typeface="Times New Roman"/>
              </a:rPr>
              <a:t>:</a:t>
            </a:r>
            <a:r>
              <a:rPr lang="en-US" sz="2200" dirty="0">
                <a:solidFill>
                  <a:srgbClr val="161616"/>
                </a:solidFill>
                <a:latin typeface="Times New Roman"/>
                <a:cs typeface="Times New Roman"/>
              </a:rPr>
              <a:t> Manage Microsoft Entra resources such as groups, users, service principals, and applications.</a:t>
            </a:r>
            <a:endParaRPr lang="en-US" sz="2200">
              <a:latin typeface="Times New Roman"/>
              <a:cs typeface="Times New Roman"/>
            </a:endParaRPr>
          </a:p>
          <a:p>
            <a:pPr>
              <a:lnSpc>
                <a:spcPct val="150000"/>
              </a:lnSpc>
              <a:buAutoNum type="arabicPeriod"/>
            </a:pPr>
            <a:r>
              <a:rPr lang="en-US" sz="2200" b="1" dirty="0">
                <a:latin typeface="Times New Roman"/>
                <a:cs typeface="Times New Roman"/>
              </a:rPr>
              <a:t> </a:t>
            </a:r>
            <a:r>
              <a:rPr lang="en-US" sz="2200" b="1" err="1">
                <a:latin typeface="Times New Roman"/>
                <a:cs typeface="Times New Roman"/>
              </a:rPr>
              <a:t>AzureDevops</a:t>
            </a:r>
            <a:r>
              <a:rPr lang="en-US" sz="2200" b="1" dirty="0">
                <a:solidFill>
                  <a:srgbClr val="161616"/>
                </a:solidFill>
                <a:latin typeface="Times New Roman"/>
                <a:cs typeface="Times New Roman"/>
              </a:rPr>
              <a:t>:</a:t>
            </a:r>
            <a:r>
              <a:rPr lang="en-US" sz="2200" dirty="0">
                <a:solidFill>
                  <a:srgbClr val="161616"/>
                </a:solidFill>
                <a:latin typeface="Times New Roman"/>
                <a:cs typeface="Times New Roman"/>
              </a:rPr>
              <a:t> Manage Azure DevOps resources such as agents, repositories, projects, pipelines, and queries.</a:t>
            </a:r>
            <a:endParaRPr lang="en-US" sz="2200" dirty="0">
              <a:latin typeface="Times New Roman"/>
              <a:cs typeface="Times New Roman"/>
            </a:endParaRPr>
          </a:p>
          <a:p>
            <a:pPr>
              <a:lnSpc>
                <a:spcPct val="150000"/>
              </a:lnSpc>
              <a:buAutoNum type="arabicPeriod"/>
            </a:pPr>
            <a:r>
              <a:rPr lang="en-US" sz="2200" b="1" dirty="0">
                <a:latin typeface="Times New Roman"/>
                <a:cs typeface="Times New Roman"/>
              </a:rPr>
              <a:t> </a:t>
            </a:r>
            <a:r>
              <a:rPr lang="en-US" sz="2200" b="1" err="1">
                <a:latin typeface="Times New Roman"/>
                <a:cs typeface="Times New Roman"/>
              </a:rPr>
              <a:t>AzAPI</a:t>
            </a:r>
            <a:r>
              <a:rPr lang="en-US" sz="2200" b="1" dirty="0">
                <a:solidFill>
                  <a:srgbClr val="161616"/>
                </a:solidFill>
                <a:latin typeface="Times New Roman"/>
                <a:cs typeface="Times New Roman"/>
              </a:rPr>
              <a:t>:</a:t>
            </a:r>
            <a:r>
              <a:rPr lang="en-US" sz="2200" dirty="0">
                <a:solidFill>
                  <a:srgbClr val="161616"/>
                </a:solidFill>
                <a:latin typeface="Times New Roman"/>
                <a:cs typeface="Times New Roman"/>
              </a:rPr>
              <a:t> Manage Azure resources and functionality using the Azure Resource Manager APIs directly. This provider compliments the </a:t>
            </a:r>
            <a:r>
              <a:rPr lang="en-US" sz="2200" err="1">
                <a:solidFill>
                  <a:srgbClr val="161616"/>
                </a:solidFill>
                <a:latin typeface="Times New Roman"/>
                <a:cs typeface="Times New Roman"/>
              </a:rPr>
              <a:t>AzureRM</a:t>
            </a:r>
            <a:r>
              <a:rPr lang="en-US" sz="2200" dirty="0">
                <a:solidFill>
                  <a:srgbClr val="161616"/>
                </a:solidFill>
                <a:latin typeface="Times New Roman"/>
                <a:cs typeface="Times New Roman"/>
              </a:rPr>
              <a:t> provider by enabling the management of Azure resources that aren't released. </a:t>
            </a:r>
            <a:endParaRPr lang="en-US" sz="2200">
              <a:solidFill>
                <a:srgbClr val="000000"/>
              </a:solidFill>
              <a:latin typeface="Times New Roman"/>
              <a:cs typeface="Times New Roman"/>
            </a:endParaRPr>
          </a:p>
          <a:p>
            <a:pPr>
              <a:lnSpc>
                <a:spcPct val="150000"/>
              </a:lnSpc>
              <a:buAutoNum type="arabicPeriod"/>
            </a:pPr>
            <a:r>
              <a:rPr lang="en-US" sz="2200" b="1" dirty="0">
                <a:latin typeface="Times New Roman"/>
                <a:cs typeface="Times New Roman"/>
              </a:rPr>
              <a:t> </a:t>
            </a:r>
            <a:r>
              <a:rPr lang="en-US" sz="2200" b="1" dirty="0" err="1">
                <a:latin typeface="Times New Roman"/>
                <a:cs typeface="Times New Roman"/>
              </a:rPr>
              <a:t>AzureStack</a:t>
            </a:r>
            <a:r>
              <a:rPr lang="en-US" sz="2200" b="1" dirty="0">
                <a:solidFill>
                  <a:srgbClr val="161616"/>
                </a:solidFill>
                <a:latin typeface="Times New Roman"/>
                <a:cs typeface="Times New Roman"/>
              </a:rPr>
              <a:t>: </a:t>
            </a:r>
            <a:r>
              <a:rPr lang="en-US" sz="2200" dirty="0">
                <a:solidFill>
                  <a:srgbClr val="161616"/>
                </a:solidFill>
                <a:latin typeface="Times New Roman"/>
                <a:cs typeface="Times New Roman"/>
              </a:rPr>
              <a:t>Manage Azure Stack Hub resources such as virtual machines, DNS, virtual networks, and storage.</a:t>
            </a:r>
            <a:endParaRPr lang="en-US" sz="2200" dirty="0">
              <a:latin typeface="Times New Roman"/>
              <a:cs typeface="Times New Roman"/>
            </a:endParaRPr>
          </a:p>
        </p:txBody>
      </p:sp>
    </p:spTree>
    <p:extLst>
      <p:ext uri="{BB962C8B-B14F-4D97-AF65-F5344CB8AC3E}">
        <p14:creationId xmlns:p14="http://schemas.microsoft.com/office/powerpoint/2010/main" val="25771228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31D9F18192EC7429B26E2B827DD4911" ma:contentTypeVersion="0" ma:contentTypeDescription="Create a new document." ma:contentTypeScope="" ma:versionID="94c90601d0ea482c747cbf694942171e">
  <xsd:schema xmlns:xsd="http://www.w3.org/2001/XMLSchema" xmlns:xs="http://www.w3.org/2001/XMLSchema" xmlns:p="http://schemas.microsoft.com/office/2006/metadata/properties" targetNamespace="http://schemas.microsoft.com/office/2006/metadata/properties" ma:root="true" ma:fieldsID="b764bea3eb9b1a5be8fd57fac5fb459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47CAC8C-F070-43B7-BC55-8F4A7827C0C4}"/>
</file>

<file path=customXml/itemProps2.xml><?xml version="1.0" encoding="utf-8"?>
<ds:datastoreItem xmlns:ds="http://schemas.openxmlformats.org/officeDocument/2006/customXml" ds:itemID="{EC9FAEB7-F492-4569-B32F-7986E6354C01}"/>
</file>

<file path=customXml/itemProps3.xml><?xml version="1.0" encoding="utf-8"?>
<ds:datastoreItem xmlns:ds="http://schemas.openxmlformats.org/officeDocument/2006/customXml" ds:itemID="{D1C0E43F-89A7-4B5D-BB5C-DDF02401CD0C}"/>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Table of Content</vt:lpstr>
      <vt:lpstr>What is Terraform?</vt:lpstr>
      <vt:lpstr>How Does Terraform Work?</vt:lpstr>
      <vt:lpstr>PowerPoint Presentation</vt:lpstr>
      <vt:lpstr>PowerPoint Presentation</vt:lpstr>
      <vt:lpstr>Why To Use Terraform</vt:lpstr>
      <vt:lpstr>PowerPoint Presentation</vt:lpstr>
      <vt:lpstr>Provider In Terraform</vt:lpstr>
      <vt:lpstr>Terraform providers for Azure infrastructure</vt:lpstr>
      <vt:lpstr>Benefits of Terraform with Azure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369</cp:revision>
  <dcterms:created xsi:type="dcterms:W3CDTF">2024-03-12T05:45:49Z</dcterms:created>
  <dcterms:modified xsi:type="dcterms:W3CDTF">2024-03-12T10:36:37Z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0x010100731D9F18192EC7429B26E2B827DD4911</vt:lpwstr>
  </property>
</Properties>
</file>