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2" r:id="rId5"/>
    <p:sldId id="258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3EA0-FD4E-A499-AADB-1B776DBE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6F13D-D962-2EE9-80EB-91A90BFE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722C-20EF-2009-9698-A8D5117B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23E6-E024-8049-E43C-072FCFB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19C3-BA08-8C3E-2485-197C2F5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4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1079-8E50-024A-A541-0AE50B92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D2C6F-2EF2-1F79-C2A8-E6037156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72A9-2017-139E-DC9C-099B8676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BE0C-3F89-CB0A-D774-25C4F6E3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3D2D8-D28F-814D-83B8-D49C1703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DB198-2A23-ECBD-BB1F-0643354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5E551-CDBF-C1E9-2A65-990243EE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56F7-1EB0-2C45-A976-FF926C81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89BF-0D86-D52C-E813-24A14433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6A61-09AE-DB24-BDC4-9433CD4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200F-330B-4B45-BA1E-DCACF8A3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309C-35F7-9AB4-EE2E-B860BA5A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4A2C-2F99-0BC6-51F0-97CCB10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B881-C802-883F-E900-7C3F6D99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47D4-BDE6-C34C-4B21-21E31B6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EB59-652C-26B2-0681-F9E4A352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9CB8-77D9-BDEB-F813-B4A573E5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4F58-18B0-4490-BF1F-1B84BD75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CFD5-C49E-ADD4-F7AA-153E7420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8A1F-54E3-18BC-D584-22DD20CF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B285-9A93-C4DE-CDA2-B7F90473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1983-EED0-717F-54DD-08CAF6E28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CE47-D632-3E24-7436-B5244F757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88687-58C6-E293-C54E-16C97D8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FBBB-F3AB-900B-5404-4A38F6CE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9FBC-4322-C719-0BB6-4EA5574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6D23-4901-62A5-2808-9F8BB23A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7393-F2F1-52E1-84B1-2002CD17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CF3B-2DD8-A2E0-38BD-B6006FD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326E6-52B9-BAE5-52A9-BDD153ABA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CEE36-7152-020D-25A4-E9603912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A8494-D906-8091-B605-DC6A30DC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6EACA-F986-01FC-37D3-F07390B2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2C74A-8E70-5EC9-9A88-D873D0C0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A8CB-F714-46A6-4E17-41BEB68B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74A8E-9569-0BF3-F514-358BF636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27D0A-3F67-50B1-A5BA-4EF8AEED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E027-6093-23EA-D740-76D6731C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4E4D2-AC4C-46BE-C4A1-B193B85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1566-6ED2-4B0D-40BA-271D60BD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F88F0-6E5D-F33A-DFE5-CEE3DD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4A-E0AE-064E-1FE9-86D0D286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750C-1152-42ED-6FDC-2DE756C5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5095A-5C85-32FD-9D9E-C2FEE749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620D-5C0D-2D10-6709-71B9A106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8E47A-077D-3A90-47C9-0F005CF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18ED-3E41-D607-B978-2120F740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3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59A8-7BDF-0402-5383-FCED342F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347DF-9DA6-6DBF-F0B0-C0260C816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26BB6-6980-FF02-735E-AB163468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D76A-040D-0C79-2AB2-F9BEFD28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0C24-3E64-5412-1B0A-47830285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6946-ADCA-F5FC-D5F6-ED342C3F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A568E-8347-D910-5918-909BB6AB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41E5-682B-5B5E-35F7-C3A9410A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28CFE-3C4F-75FB-F093-FA4DAA23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3B25-1CBA-4A1A-9B3B-C8D1267C0932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4AC3-04DD-CAEA-01BD-7559DC9FF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5D2C-6A04-9CC0-5188-553A19D9D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E7D6-1CEA-478C-93D6-DA3854E9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31E-3D65-BC51-74BF-CB4AD40F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/>
              <a:t>Minitab Workshop </a:t>
            </a:r>
            <a:br>
              <a:rPr lang="en-US" b="1" dirty="0"/>
            </a:br>
            <a:r>
              <a:rPr lang="en-US" b="1" dirty="0"/>
              <a:t>Assignment (Day#1)</a:t>
            </a: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330163-6B15-A7B5-8200-58F5DB618497}"/>
              </a:ext>
            </a:extLst>
          </p:cNvPr>
          <p:cNvSpPr txBox="1">
            <a:spLocks/>
          </p:cNvSpPr>
          <p:nvPr/>
        </p:nvSpPr>
        <p:spPr>
          <a:xfrm>
            <a:off x="838200" y="4392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Prepared by: </a:t>
            </a:r>
          </a:p>
          <a:p>
            <a:pPr algn="ctr"/>
            <a:r>
              <a:rPr lang="en-US" sz="2000" b="1" dirty="0"/>
              <a:t>Mohammad Taqi Daqiq</a:t>
            </a:r>
          </a:p>
          <a:p>
            <a:pPr algn="ctr"/>
            <a:r>
              <a:rPr lang="en-US" sz="2000" b="1" dirty="0"/>
              <a:t>Indian institute of Technology Roorkee</a:t>
            </a:r>
          </a:p>
          <a:p>
            <a:pPr algn="ctr"/>
            <a:r>
              <a:rPr lang="en-US" sz="2000" b="1" dirty="0"/>
              <a:t>Saharanpur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40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812632-EBFE-21CB-9501-397142DF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271793" cy="3514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19404B-5124-0A3C-F972-1FE42471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49" y="3568959"/>
            <a:ext cx="4933562" cy="3289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62A5A-803E-2882-AE5B-F5F16D4AB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985" y="16067"/>
            <a:ext cx="5247692" cy="34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6E47F2-6824-27DB-2229-EB0830A6F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7CDF7-CFCD-FC3A-4227-406C0656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9" y="1448517"/>
            <a:ext cx="10745131" cy="49686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35EDA68-9B8F-E7C5-6382-E4D31F8D0E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7416" cy="1130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b="1" dirty="0"/>
              <a:t>A. Line plot task</a:t>
            </a:r>
            <a:br>
              <a:rPr lang="en-US" sz="5300" b="1" dirty="0"/>
            </a:br>
            <a:r>
              <a:rPr lang="en-US" sz="3600" b="1" dirty="0"/>
              <a:t>1. Extract </a:t>
            </a:r>
            <a:r>
              <a:rPr lang="en-US" sz="3600" b="1" dirty="0" err="1"/>
              <a:t>OrderMonth</a:t>
            </a:r>
            <a:r>
              <a:rPr lang="en-US" sz="3600" b="1" dirty="0"/>
              <a:t> and Order Year from the column 'Order Date'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590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6CAFD9-E081-63E3-C637-D72C4736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57416" cy="809469"/>
          </a:xfrm>
        </p:spPr>
        <p:txBody>
          <a:bodyPr>
            <a:noAutofit/>
          </a:bodyPr>
          <a:lstStyle/>
          <a:p>
            <a:r>
              <a:rPr lang="en-US" sz="4000" b="1" dirty="0"/>
              <a:t>A. Line plot task</a:t>
            </a:r>
            <a:br>
              <a:rPr lang="en-US" sz="2400" b="1" dirty="0"/>
            </a:br>
            <a:r>
              <a:rPr lang="en-US" sz="2400" b="1" dirty="0"/>
              <a:t>2. Plot the line plot for each category by Sales &amp; Profit</a:t>
            </a:r>
            <a:endParaRPr lang="en-IN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3071E4-A2B8-A43F-D721-70CD1740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4" y="809469"/>
            <a:ext cx="11037040" cy="2388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3C6FAC-934E-0AD0-6FE2-6EA23AEE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4" y="3198082"/>
            <a:ext cx="11037040" cy="1892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A9D0C9-A23C-2C67-7D59-9E0684DB9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84" y="5090930"/>
            <a:ext cx="11037040" cy="20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4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87F0E7-8B26-C8EC-9992-07BD2A49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79906"/>
            <a:ext cx="11487150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CECC7-FD85-0B58-451F-86BA0062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665931"/>
            <a:ext cx="11487150" cy="248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48F22-F2BE-3C71-20DF-52784348D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5151956"/>
            <a:ext cx="1148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255-8D48-E0A0-587A-E6FB04D2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418173"/>
            <a:ext cx="11557416" cy="809469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B. Top lines and bottom lines by (Sales &amp; Profit)</a:t>
            </a:r>
            <a:br>
              <a:rPr lang="en-US" b="1" dirty="0"/>
            </a:br>
            <a:r>
              <a:rPr lang="en-US" sz="3600" b="1" dirty="0"/>
              <a:t>1. Overall Top products &amp; Bottom products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278D0-F337-F3FB-B846-7AEFAB70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4839"/>
            <a:ext cx="6109741" cy="407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32BDD-BBC9-4F64-F92D-ECF5D3BD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41" y="2803161"/>
            <a:ext cx="6082259" cy="4054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835C6A-5771-F3EB-7ED2-07B3D0B08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602" y="3324834"/>
            <a:ext cx="2714334" cy="402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5E1B6F-627C-A3BD-3EE6-59490F59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343" y="3324834"/>
            <a:ext cx="2714334" cy="40274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A6D2B-A8C9-9918-EF55-33E7F1685D3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894114" y="3526207"/>
            <a:ext cx="187488" cy="10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40A51-9935-FE72-2919-87115C7A6C47}"/>
              </a:ext>
            </a:extLst>
          </p:cNvPr>
          <p:cNvCxnSpPr>
            <a:cxnSpLocks/>
          </p:cNvCxnSpPr>
          <p:nvPr/>
        </p:nvCxnSpPr>
        <p:spPr>
          <a:xfrm flipH="1">
            <a:off x="8003855" y="3530871"/>
            <a:ext cx="187488" cy="10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94A8E-A5E9-2B54-C752-795A3805D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672" y="5997627"/>
            <a:ext cx="2714335" cy="39597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A40CC-C360-32E0-F5E3-14B607D06D94}"/>
              </a:ext>
            </a:extLst>
          </p:cNvPr>
          <p:cNvCxnSpPr/>
          <p:nvPr/>
        </p:nvCxnSpPr>
        <p:spPr>
          <a:xfrm flipH="1">
            <a:off x="8257592" y="6298163"/>
            <a:ext cx="153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E8FD22-5B33-E1BB-D2A1-6B02C4252572}"/>
              </a:ext>
            </a:extLst>
          </p:cNvPr>
          <p:cNvSpPr txBox="1"/>
          <p:nvPr/>
        </p:nvSpPr>
        <p:spPr>
          <a:xfrm>
            <a:off x="625151" y="1819469"/>
            <a:ext cx="1110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top sale product is “Canon </a:t>
            </a:r>
            <a:r>
              <a:rPr lang="en-US" dirty="0" err="1"/>
              <a:t>imageCLASS</a:t>
            </a:r>
            <a:r>
              <a:rPr lang="en-US" dirty="0"/>
              <a:t>…” with the sum value of 61599.8 USD which is the top profitable product.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88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255-8D48-E0A0-587A-E6FB04D2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418173"/>
            <a:ext cx="11557416" cy="809469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B. Top lines and bottom lines by (Sales &amp; Profit)</a:t>
            </a:r>
            <a:br>
              <a:rPr lang="en-US" b="1" dirty="0"/>
            </a:br>
            <a:r>
              <a:rPr lang="en-US" sz="3600" b="1" dirty="0"/>
              <a:t>2. By Category -- Subcategory - Top products &amp; Bottom products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E8FD22-5B33-E1BB-D2A1-6B02C4252572}"/>
              </a:ext>
            </a:extLst>
          </p:cNvPr>
          <p:cNvSpPr txBox="1"/>
          <p:nvPr/>
        </p:nvSpPr>
        <p:spPr>
          <a:xfrm>
            <a:off x="520361" y="1390261"/>
            <a:ext cx="11107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Top sale category products: Technology, Furniture and Office supplies respectively. </a:t>
            </a:r>
          </a:p>
          <a:p>
            <a:r>
              <a:rPr lang="en-US" dirty="0"/>
              <a:t>- Top sale sub-categories are: Phones and Chairs</a:t>
            </a:r>
          </a:p>
          <a:p>
            <a:r>
              <a:rPr lang="en-US" dirty="0"/>
              <a:t>- Top profitable products: Category of Technology and sub-category of Copiers. </a:t>
            </a:r>
          </a:p>
          <a:p>
            <a:r>
              <a:rPr lang="en-US" dirty="0"/>
              <a:t>- Bottom profitable product is: Table.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5578E-9FBD-1E45-1CE1-0EE275FF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8514"/>
            <a:ext cx="6074229" cy="4049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CD3CA-DE61-BCA8-E912-A745DF1B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73" y="2808513"/>
            <a:ext cx="6074228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255-8D48-E0A0-587A-E6FB04D2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418173"/>
            <a:ext cx="11557416" cy="809469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B. Top lines and bottom lines by (Sales &amp; Profit)</a:t>
            </a:r>
            <a:br>
              <a:rPr lang="en-US" b="1" dirty="0"/>
            </a:br>
            <a:r>
              <a:rPr lang="en-US" sz="3600" b="1" dirty="0"/>
              <a:t>3. By Region - Top products &amp; Bottom products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E8FD22-5B33-E1BB-D2A1-6B02C4252572}"/>
              </a:ext>
            </a:extLst>
          </p:cNvPr>
          <p:cNvSpPr txBox="1"/>
          <p:nvPr/>
        </p:nvSpPr>
        <p:spPr>
          <a:xfrm>
            <a:off x="520361" y="1390261"/>
            <a:ext cx="1110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top sale and most profitable region is the West region. </a:t>
            </a:r>
          </a:p>
          <a:p>
            <a:r>
              <a:rPr lang="en-US" dirty="0"/>
              <a:t>- The least profitable region is the Central region despite of it is moderate sale. </a:t>
            </a:r>
          </a:p>
          <a:p>
            <a:r>
              <a:rPr lang="en-US" dirty="0"/>
              <a:t>- It is advised to analysis the central region sale data with more detail.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730C1-CD55-F916-43FA-55DC9FE2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5" y="2753209"/>
            <a:ext cx="6122975" cy="4081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DE2D5-2C74-C35F-C23A-3B7F769A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400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0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1ACD8-77B7-60FE-738C-54CF78FE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0"/>
            <a:ext cx="6095999" cy="406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35CD4-EDDC-C390-B0D7-B8178607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3999"/>
            <a:ext cx="6096000" cy="4064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042D4E-F959-1892-8841-B1F78B2E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418173"/>
            <a:ext cx="11557416" cy="809469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C. Box Plot</a:t>
            </a:r>
            <a:br>
              <a:rPr lang="en-US" b="1" dirty="0"/>
            </a:br>
            <a:r>
              <a:rPr lang="en-US" sz="3600" b="1" dirty="0"/>
              <a:t>1. By Categories 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80118-F627-ED8F-865C-07DE68D103A9}"/>
              </a:ext>
            </a:extLst>
          </p:cNvPr>
          <p:cNvSpPr txBox="1"/>
          <p:nvPr/>
        </p:nvSpPr>
        <p:spPr>
          <a:xfrm>
            <a:off x="520361" y="1390261"/>
            <a:ext cx="111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Due to the wide outliers, the box elements are not in scale.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65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042D4E-F959-1892-8841-B1F78B2E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418173"/>
            <a:ext cx="11557416" cy="809469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C. Box Plot</a:t>
            </a:r>
            <a:br>
              <a:rPr lang="en-US" b="1" dirty="0"/>
            </a:br>
            <a:r>
              <a:rPr lang="en-US" sz="3600" b="1" dirty="0"/>
              <a:t>1. By Sub-category for each category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80118-F627-ED8F-865C-07DE68D103A9}"/>
              </a:ext>
            </a:extLst>
          </p:cNvPr>
          <p:cNvSpPr txBox="1"/>
          <p:nvPr/>
        </p:nvSpPr>
        <p:spPr>
          <a:xfrm>
            <a:off x="520361" y="1390261"/>
            <a:ext cx="111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Due to the wide outliers, the box elements are not in scale.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388EA-5127-8666-DF68-67D2C11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593"/>
            <a:ext cx="4629539" cy="3086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4552F-5E13-5A5A-1A3D-FA536FF1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43" y="3698671"/>
            <a:ext cx="4738993" cy="3159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2CC4F8-397A-E682-EBC7-561D03277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61" y="982705"/>
            <a:ext cx="4629539" cy="30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</TotalTime>
  <Words>294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Minitab Workshop  Assignment (Day#1)</vt:lpstr>
      <vt:lpstr>PowerPoint Presentation</vt:lpstr>
      <vt:lpstr>A. Line plot task 2. Plot the line plot for each category by Sales &amp; Profit</vt:lpstr>
      <vt:lpstr>PowerPoint Presentation</vt:lpstr>
      <vt:lpstr>B. Top lines and bottom lines by (Sales &amp; Profit) 1. Overall Top products &amp; Bottom products</vt:lpstr>
      <vt:lpstr>B. Top lines and bottom lines by (Sales &amp; Profit) 2. By Category -- Subcategory - Top products &amp; Bottom products</vt:lpstr>
      <vt:lpstr>B. Top lines and bottom lines by (Sales &amp; Profit) 3. By Region - Top products &amp; Bottom products</vt:lpstr>
      <vt:lpstr>C. Box Plot 1. By Categories </vt:lpstr>
      <vt:lpstr>C. Box Plot 1. By Sub-category for each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Taqi Daqiq</dc:creator>
  <cp:lastModifiedBy>Mohammad Taqi Daqiq</cp:lastModifiedBy>
  <cp:revision>6</cp:revision>
  <dcterms:created xsi:type="dcterms:W3CDTF">2023-12-29T16:10:20Z</dcterms:created>
  <dcterms:modified xsi:type="dcterms:W3CDTF">2023-12-30T04:15:44Z</dcterms:modified>
</cp:coreProperties>
</file>