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8" r:id="rId7"/>
    <p:sldId id="269" r:id="rId8"/>
    <p:sldId id="270" r:id="rId9"/>
    <p:sldId id="271" r:id="rId10"/>
    <p:sldId id="272" r:id="rId11"/>
    <p:sldId id="273" r:id="rId12"/>
    <p:sldId id="263" r:id="rId13"/>
    <p:sldId id="267" r:id="rId14"/>
    <p:sldId id="264" r:id="rId15"/>
    <p:sldId id="266" r:id="rId16"/>
    <p:sldId id="265" r:id="rId17"/>
    <p:sldId id="261" r:id="rId18"/>
    <p:sldId id="262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48478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Android</a:t>
            </a:r>
            <a:r>
              <a:rPr lang="zh-CN" altLang="en-US" sz="4000" dirty="0" smtClean="0">
                <a:solidFill>
                  <a:schemeClr val="bg1"/>
                </a:solidFill>
              </a:rPr>
              <a:t>应用架构设计心得分享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2780928"/>
            <a:ext cx="6048672" cy="1752600"/>
          </a:xfrm>
        </p:spPr>
        <p:txBody>
          <a:bodyPr/>
          <a:lstStyle/>
          <a:p>
            <a:pPr algn="r"/>
            <a:r>
              <a:rPr lang="zh-CN" altLang="en-US" dirty="0" smtClean="0"/>
              <a:t>徐金山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54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实例说明</a:t>
            </a:r>
            <a:r>
              <a:rPr lang="en-US" altLang="zh-CN" dirty="0">
                <a:solidFill>
                  <a:schemeClr val="bg1"/>
                </a:solidFill>
              </a:rPr>
              <a:t>_</a:t>
            </a:r>
            <a:r>
              <a:rPr lang="en-US" altLang="zh-CN" dirty="0" smtClean="0">
                <a:solidFill>
                  <a:schemeClr val="bg1"/>
                </a:solidFill>
              </a:rPr>
              <a:t>01_P4</a:t>
            </a:r>
            <a:endParaRPr lang="zh-CN" altLang="en-US" dirty="0"/>
          </a:p>
        </p:txBody>
      </p:sp>
      <p:pic>
        <p:nvPicPr>
          <p:cNvPr id="5121" name="Picture 1" descr="C:\Users\win\AppData\Roaming\Tencent\Users\420105722\QQ\WinTemp\RichOle\RVU~}{CW6)M5_J6%IJQMO$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3800806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win\AppData\Roaming\Tencent\Users\420105722\QQ\WinTemp\RichOle\H))6T[J$9`]PWXE[8%6~]{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015" y="1268760"/>
            <a:ext cx="4559465" cy="391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win\AppData\Roaming\Tencent\Users\420105722\QQ\WinTemp\RichOle\T8IJ09I]4JABS~N4FAZFT7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263852"/>
            <a:ext cx="725805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168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实例说明</a:t>
            </a:r>
            <a:r>
              <a:rPr lang="en-US" altLang="zh-CN" dirty="0">
                <a:solidFill>
                  <a:schemeClr val="bg1"/>
                </a:solidFill>
              </a:rPr>
              <a:t>_</a:t>
            </a:r>
            <a:r>
              <a:rPr lang="en-US" altLang="zh-CN" dirty="0" smtClean="0">
                <a:solidFill>
                  <a:schemeClr val="bg1"/>
                </a:solidFill>
              </a:rPr>
              <a:t>01_P5</a:t>
            </a:r>
            <a:endParaRPr lang="zh-CN" altLang="en-US" dirty="0"/>
          </a:p>
        </p:txBody>
      </p:sp>
      <p:pic>
        <p:nvPicPr>
          <p:cNvPr id="6145" name="Picture 1" descr="C:\Users\win\AppData\Roaming\Tencent\Users\420105722\QQ\WinTemp\RichOle\A{)~R`W@~[BVB1X0HA(X8[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424936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070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3024336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 smtClean="0">
                <a:solidFill>
                  <a:schemeClr val="bg1"/>
                </a:solidFill>
              </a:rPr>
              <a:t>View</a:t>
            </a:r>
            <a:r>
              <a:rPr lang="zh-CN" altLang="zh-CN" sz="2400" dirty="0">
                <a:solidFill>
                  <a:schemeClr val="bg1"/>
                </a:solidFill>
              </a:rPr>
              <a:t>：对应于</a:t>
            </a:r>
            <a:r>
              <a:rPr lang="en-US" altLang="zh-CN" sz="2400" dirty="0">
                <a:solidFill>
                  <a:schemeClr val="bg1"/>
                </a:solidFill>
              </a:rPr>
              <a:t>xml</a:t>
            </a:r>
            <a:r>
              <a:rPr lang="zh-CN" altLang="zh-CN" sz="2400" dirty="0">
                <a:solidFill>
                  <a:schemeClr val="bg1"/>
                </a:solidFill>
              </a:rPr>
              <a:t>布局文件。</a:t>
            </a:r>
            <a:r>
              <a:rPr lang="en-US" altLang="zh-CN" sz="2400" dirty="0">
                <a:solidFill>
                  <a:schemeClr val="bg1"/>
                </a:solidFill>
              </a:rPr>
              <a:t/>
            </a:r>
            <a:br>
              <a:rPr lang="en-US" altLang="zh-CN" sz="2400" dirty="0">
                <a:solidFill>
                  <a:schemeClr val="bg1"/>
                </a:solidFill>
              </a:rPr>
            </a:br>
            <a:r>
              <a:rPr lang="en-US" altLang="zh-CN" sz="2400" dirty="0" err="1">
                <a:solidFill>
                  <a:schemeClr val="bg1"/>
                </a:solidFill>
              </a:rPr>
              <a:t>Model：实体模型</a:t>
            </a:r>
            <a:r>
              <a:rPr lang="en-US" altLang="zh-CN" sz="2400" dirty="0">
                <a:solidFill>
                  <a:schemeClr val="bg1"/>
                </a:solidFill>
              </a:rPr>
              <a:t>。</a:t>
            </a:r>
            <a:br>
              <a:rPr lang="en-US" altLang="zh-CN" sz="2400" dirty="0">
                <a:solidFill>
                  <a:schemeClr val="bg1"/>
                </a:solidFill>
              </a:rPr>
            </a:br>
            <a:r>
              <a:rPr lang="en-US" altLang="zh-CN" sz="2400" dirty="0" err="1">
                <a:solidFill>
                  <a:schemeClr val="bg1"/>
                </a:solidFill>
              </a:rPr>
              <a:t>Controllor：对应于Activity业务逻辑，数据处理和UI处理</a:t>
            </a:r>
            <a:r>
              <a:rPr lang="en-US" altLang="zh-CN" sz="2400" dirty="0" smtClean="0">
                <a:solidFill>
                  <a:schemeClr val="bg1"/>
                </a:solidFill>
              </a:rPr>
              <a:t>。</a:t>
            </a:r>
            <a:br>
              <a:rPr lang="en-US" altLang="zh-CN" sz="2400" dirty="0" smtClean="0">
                <a:solidFill>
                  <a:schemeClr val="bg1"/>
                </a:solidFill>
              </a:rPr>
            </a:br>
            <a:r>
              <a:rPr lang="zh-CN" altLang="zh-CN" sz="2400" dirty="0">
                <a:solidFill>
                  <a:schemeClr val="bg1"/>
                </a:solidFill>
              </a:rPr>
              <a:t/>
            </a:r>
            <a:br>
              <a:rPr lang="zh-CN" altLang="zh-CN" sz="2400" dirty="0">
                <a:solidFill>
                  <a:schemeClr val="bg1"/>
                </a:solidFill>
              </a:rPr>
            </a:br>
            <a:r>
              <a:rPr lang="zh-CN" altLang="en-US" sz="2400" dirty="0" smtClean="0">
                <a:solidFill>
                  <a:schemeClr val="bg1"/>
                </a:solidFill>
                <a:latin typeface="宋体"/>
                <a:ea typeface="宋体"/>
              </a:rPr>
              <a:t>＞</a:t>
            </a:r>
            <a:r>
              <a:rPr lang="zh-CN" altLang="en-US" sz="2400" dirty="0">
                <a:solidFill>
                  <a:schemeClr val="bg1"/>
                </a:solidFill>
                <a:latin typeface="宋体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Activity</a:t>
            </a:r>
            <a:r>
              <a:rPr lang="zh-CN" altLang="zh-CN" sz="2400" dirty="0">
                <a:solidFill>
                  <a:schemeClr val="bg1"/>
                </a:solidFill>
              </a:rPr>
              <a:t>基本上都是</a:t>
            </a:r>
            <a:r>
              <a:rPr lang="en-US" altLang="zh-CN" sz="2400" dirty="0">
                <a:solidFill>
                  <a:schemeClr val="bg1"/>
                </a:solidFill>
              </a:rPr>
              <a:t>View</a:t>
            </a:r>
            <a:r>
              <a:rPr lang="zh-CN" altLang="zh-CN" sz="2400" dirty="0">
                <a:solidFill>
                  <a:schemeClr val="bg1"/>
                </a:solidFill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</a:rPr>
              <a:t>Controller</a:t>
            </a:r>
            <a:r>
              <a:rPr lang="zh-CN" altLang="zh-CN" sz="2400" dirty="0">
                <a:solidFill>
                  <a:schemeClr val="bg1"/>
                </a:solidFill>
              </a:rPr>
              <a:t>的合体，既要负责视图的显示又要加入控制逻辑，承担的功能过多。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）</a:t>
            </a:r>
            <a:r>
              <a:rPr lang="en-US" altLang="zh-CN" dirty="0">
                <a:solidFill>
                  <a:schemeClr val="bg1"/>
                </a:solidFill>
              </a:rPr>
              <a:t>MVC</a:t>
            </a:r>
            <a:r>
              <a:rPr lang="zh-CN" altLang="zh-CN" dirty="0">
                <a:solidFill>
                  <a:schemeClr val="bg1"/>
                </a:solidFill>
              </a:rPr>
              <a:t>开发模式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65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r>
              <a:rPr lang="en-US" altLang="zh-CN" dirty="0" smtClean="0">
                <a:solidFill>
                  <a:schemeClr val="bg1"/>
                </a:solidFill>
              </a:rPr>
              <a:t>MVC</a:t>
            </a:r>
            <a:r>
              <a:rPr lang="zh-CN" altLang="zh-CN" dirty="0">
                <a:solidFill>
                  <a:schemeClr val="bg1"/>
                </a:solidFill>
              </a:rPr>
              <a:t>开发</a:t>
            </a:r>
            <a:r>
              <a:rPr lang="zh-CN" altLang="zh-CN" dirty="0" smtClean="0">
                <a:solidFill>
                  <a:schemeClr val="bg1"/>
                </a:solidFill>
              </a:rPr>
              <a:t>模式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包结构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AutoShape 1" descr="C:\Users\win\AppData\Roaming\Tencent\Users\420105722\QQ\WinTemp\RichOle\w)46R7]B60ZX[0PZZ%{Q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2" descr="C:\Users\win\AppData\Roaming\Tencent\Users\420105722\QQ\WinTemp\RichOle\w)46R7]B60ZX[0PZZ%{QJ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3" descr="C:\Users\win\AppData\Roaming\Tencent\Users\420105722\QQ\WinTemp\RichOle\w)46R7]B60ZX[0PZZ%{QJ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C:\Users\win\AppData\Roaming\Tencent\Users\420105722\QQ\WinTemp\RichOle\w)46R7]B60ZX[0PZZ%{QJ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298189"/>
            <a:ext cx="1584176" cy="508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391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1556792"/>
            <a:ext cx="8229600" cy="47525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200" dirty="0" smtClean="0">
                <a:solidFill>
                  <a:schemeClr val="bg1"/>
                </a:solidFill>
              </a:rPr>
              <a:t>View</a:t>
            </a:r>
            <a:r>
              <a:rPr lang="en-US" altLang="zh-CN" sz="2200" dirty="0">
                <a:solidFill>
                  <a:schemeClr val="bg1"/>
                </a:solidFill>
              </a:rPr>
              <a:t>: </a:t>
            </a:r>
            <a:r>
              <a:rPr lang="zh-CN" altLang="zh-CN" sz="2200" dirty="0">
                <a:solidFill>
                  <a:schemeClr val="bg1"/>
                </a:solidFill>
              </a:rPr>
              <a:t>对应于</a:t>
            </a:r>
            <a:r>
              <a:rPr lang="en-US" altLang="zh-CN" sz="2200" dirty="0">
                <a:solidFill>
                  <a:schemeClr val="bg1"/>
                </a:solidFill>
              </a:rPr>
              <a:t>Activity</a:t>
            </a:r>
            <a:r>
              <a:rPr lang="zh-CN" altLang="zh-CN" sz="2200" dirty="0">
                <a:solidFill>
                  <a:schemeClr val="bg1"/>
                </a:solidFill>
              </a:rPr>
              <a:t>和</a:t>
            </a:r>
            <a:r>
              <a:rPr lang="en-US" altLang="zh-CN" sz="2200" dirty="0">
                <a:solidFill>
                  <a:schemeClr val="bg1"/>
                </a:solidFill>
              </a:rPr>
              <a:t>xml</a:t>
            </a:r>
            <a:r>
              <a:rPr lang="zh-CN" altLang="zh-CN" sz="2200" dirty="0">
                <a:solidFill>
                  <a:schemeClr val="bg1"/>
                </a:solidFill>
              </a:rPr>
              <a:t>，负责</a:t>
            </a:r>
            <a:r>
              <a:rPr lang="en-US" altLang="zh-CN" sz="2200" dirty="0">
                <a:solidFill>
                  <a:schemeClr val="bg1"/>
                </a:solidFill>
              </a:rPr>
              <a:t>View</a:t>
            </a:r>
            <a:r>
              <a:rPr lang="zh-CN" altLang="zh-CN" sz="2200" dirty="0">
                <a:solidFill>
                  <a:schemeClr val="bg1"/>
                </a:solidFill>
              </a:rPr>
              <a:t>的绘制以及与用户交互。</a:t>
            </a:r>
          </a:p>
          <a:p>
            <a:pPr algn="l"/>
            <a:r>
              <a:rPr lang="en-US" altLang="zh-CN" sz="2200" dirty="0">
                <a:solidFill>
                  <a:schemeClr val="bg1"/>
                </a:solidFill>
              </a:rPr>
              <a:t>Model: </a:t>
            </a:r>
            <a:r>
              <a:rPr lang="zh-CN" altLang="zh-CN" sz="2200" dirty="0">
                <a:solidFill>
                  <a:schemeClr val="bg1"/>
                </a:solidFill>
              </a:rPr>
              <a:t>实体模型。</a:t>
            </a:r>
          </a:p>
          <a:p>
            <a:pPr algn="l"/>
            <a:r>
              <a:rPr lang="en-US" altLang="zh-CN" sz="2200" dirty="0">
                <a:solidFill>
                  <a:schemeClr val="bg1"/>
                </a:solidFill>
              </a:rPr>
              <a:t>Presenter: </a:t>
            </a:r>
            <a:r>
              <a:rPr lang="zh-CN" altLang="zh-CN" sz="2200" dirty="0">
                <a:solidFill>
                  <a:schemeClr val="bg1"/>
                </a:solidFill>
              </a:rPr>
              <a:t>负责完成</a:t>
            </a:r>
            <a:r>
              <a:rPr lang="en-US" altLang="zh-CN" sz="2200" dirty="0">
                <a:solidFill>
                  <a:schemeClr val="bg1"/>
                </a:solidFill>
              </a:rPr>
              <a:t>View</a:t>
            </a:r>
            <a:r>
              <a:rPr lang="zh-CN" altLang="zh-CN" sz="2200" dirty="0">
                <a:solidFill>
                  <a:schemeClr val="bg1"/>
                </a:solidFill>
              </a:rPr>
              <a:t>与</a:t>
            </a:r>
            <a:r>
              <a:rPr lang="en-US" altLang="zh-CN" sz="2200" dirty="0">
                <a:solidFill>
                  <a:schemeClr val="bg1"/>
                </a:solidFill>
              </a:rPr>
              <a:t>Model</a:t>
            </a:r>
            <a:r>
              <a:rPr lang="zh-CN" altLang="zh-CN" sz="2200" dirty="0">
                <a:solidFill>
                  <a:schemeClr val="bg1"/>
                </a:solidFill>
              </a:rPr>
              <a:t>间的交互和业务逻辑</a:t>
            </a:r>
            <a:r>
              <a:rPr lang="zh-CN" altLang="zh-CN" sz="2200" dirty="0" smtClean="0">
                <a:solidFill>
                  <a:schemeClr val="bg1"/>
                </a:solidFill>
              </a:rPr>
              <a:t>。</a:t>
            </a:r>
            <a:endParaRPr lang="en-US" altLang="zh-CN" sz="2200" dirty="0" smtClean="0">
              <a:solidFill>
                <a:schemeClr val="bg1"/>
              </a:solidFill>
            </a:endParaRPr>
          </a:p>
          <a:p>
            <a:pPr algn="l"/>
            <a:endParaRPr lang="zh-CN" altLang="zh-CN" sz="2200" dirty="0">
              <a:solidFill>
                <a:schemeClr val="bg1"/>
              </a:solidFill>
            </a:endParaRPr>
          </a:p>
          <a:p>
            <a:pPr lvl="0" algn="l"/>
            <a:r>
              <a:rPr lang="zh-CN" altLang="en-US" sz="2200" dirty="0">
                <a:solidFill>
                  <a:schemeClr val="bg1"/>
                </a:solidFill>
                <a:latin typeface="宋体"/>
              </a:rPr>
              <a:t>＞ </a:t>
            </a:r>
            <a:r>
              <a:rPr lang="en-US" altLang="zh-CN" sz="2200" dirty="0" smtClean="0">
                <a:solidFill>
                  <a:schemeClr val="bg1"/>
                </a:solidFill>
              </a:rPr>
              <a:t>Activity</a:t>
            </a:r>
            <a:r>
              <a:rPr lang="zh-CN" altLang="zh-CN" sz="2200" dirty="0">
                <a:solidFill>
                  <a:schemeClr val="bg1"/>
                </a:solidFill>
              </a:rPr>
              <a:t>需要实现各种跟</a:t>
            </a:r>
            <a:r>
              <a:rPr lang="en-US" altLang="zh-CN" sz="2200" dirty="0">
                <a:solidFill>
                  <a:schemeClr val="bg1"/>
                </a:solidFill>
              </a:rPr>
              <a:t>UI</a:t>
            </a:r>
            <a:r>
              <a:rPr lang="zh-CN" altLang="zh-CN" sz="2200" dirty="0">
                <a:solidFill>
                  <a:schemeClr val="bg1"/>
                </a:solidFill>
              </a:rPr>
              <a:t>相关的接口，同时要在</a:t>
            </a:r>
            <a:r>
              <a:rPr lang="en-US" altLang="zh-CN" sz="2200" dirty="0">
                <a:solidFill>
                  <a:schemeClr val="bg1"/>
                </a:solidFill>
              </a:rPr>
              <a:t>Activity</a:t>
            </a:r>
            <a:r>
              <a:rPr lang="zh-CN" altLang="zh-CN" sz="2200" dirty="0">
                <a:solidFill>
                  <a:schemeClr val="bg1"/>
                </a:solidFill>
              </a:rPr>
              <a:t>中编写大量的事件，然后在事件处理中调用</a:t>
            </a:r>
            <a:r>
              <a:rPr lang="en-US" altLang="zh-CN" sz="2200" dirty="0">
                <a:solidFill>
                  <a:schemeClr val="bg1"/>
                </a:solidFill>
              </a:rPr>
              <a:t>presenter</a:t>
            </a:r>
            <a:r>
              <a:rPr lang="zh-CN" altLang="zh-CN" sz="2200" dirty="0">
                <a:solidFill>
                  <a:schemeClr val="bg1"/>
                </a:solidFill>
              </a:rPr>
              <a:t>的业务处理方法，</a:t>
            </a:r>
            <a:r>
              <a:rPr lang="en-US" altLang="zh-CN" sz="2200" dirty="0">
                <a:solidFill>
                  <a:schemeClr val="bg1"/>
                </a:solidFill>
              </a:rPr>
              <a:t>View</a:t>
            </a:r>
            <a:r>
              <a:rPr lang="zh-CN" altLang="zh-CN" sz="2200" dirty="0">
                <a:solidFill>
                  <a:schemeClr val="bg1"/>
                </a:solidFill>
              </a:rPr>
              <a:t>和</a:t>
            </a:r>
            <a:r>
              <a:rPr lang="en-US" altLang="zh-CN" sz="2200" dirty="0">
                <a:solidFill>
                  <a:schemeClr val="bg1"/>
                </a:solidFill>
              </a:rPr>
              <a:t>Presenter</a:t>
            </a:r>
            <a:r>
              <a:rPr lang="zh-CN" altLang="zh-CN" sz="2200" dirty="0">
                <a:solidFill>
                  <a:schemeClr val="bg1"/>
                </a:solidFill>
              </a:rPr>
              <a:t>只是互相持有引用并互相做回调</a:t>
            </a:r>
            <a:r>
              <a:rPr lang="en-US" altLang="zh-CN" sz="2200" dirty="0">
                <a:solidFill>
                  <a:schemeClr val="bg1"/>
                </a:solidFill>
              </a:rPr>
              <a:t>,</a:t>
            </a:r>
            <a:r>
              <a:rPr lang="zh-CN" altLang="zh-CN" sz="2200" dirty="0">
                <a:solidFill>
                  <a:schemeClr val="bg1"/>
                </a:solidFill>
              </a:rPr>
              <a:t>代码不美观</a:t>
            </a:r>
            <a:r>
              <a:rPr lang="zh-CN" altLang="zh-CN" sz="2200" dirty="0" smtClean="0">
                <a:solidFill>
                  <a:schemeClr val="bg1"/>
                </a:solidFill>
              </a:rPr>
              <a:t>。</a:t>
            </a:r>
            <a:endParaRPr lang="en-US" altLang="zh-CN" sz="2200" dirty="0" smtClean="0">
              <a:solidFill>
                <a:schemeClr val="bg1"/>
              </a:solidFill>
            </a:endParaRPr>
          </a:p>
          <a:p>
            <a:pPr lvl="0" algn="l"/>
            <a:endParaRPr lang="zh-CN" altLang="zh-CN" sz="2200" dirty="0">
              <a:solidFill>
                <a:schemeClr val="bg1"/>
              </a:solidFill>
            </a:endParaRPr>
          </a:p>
          <a:p>
            <a:pPr lvl="0" algn="l"/>
            <a:r>
              <a:rPr lang="zh-CN" altLang="en-US" sz="2200" dirty="0" smtClean="0">
                <a:solidFill>
                  <a:schemeClr val="bg1"/>
                </a:solidFill>
                <a:latin typeface="宋体"/>
              </a:rPr>
              <a:t>＞ </a:t>
            </a:r>
            <a:r>
              <a:rPr lang="zh-CN" altLang="zh-CN" sz="2200" dirty="0" smtClean="0">
                <a:solidFill>
                  <a:schemeClr val="bg1"/>
                </a:solidFill>
              </a:rPr>
              <a:t>这种</a:t>
            </a:r>
            <a:r>
              <a:rPr lang="zh-CN" altLang="zh-CN" sz="2200" dirty="0">
                <a:solidFill>
                  <a:schemeClr val="bg1"/>
                </a:solidFill>
              </a:rPr>
              <a:t>模式中，程序的主角是</a:t>
            </a:r>
            <a:r>
              <a:rPr lang="en-US" altLang="zh-CN" sz="2200" dirty="0">
                <a:solidFill>
                  <a:schemeClr val="bg1"/>
                </a:solidFill>
              </a:rPr>
              <a:t>UI</a:t>
            </a:r>
            <a:r>
              <a:rPr lang="zh-CN" altLang="zh-CN" sz="2200" dirty="0">
                <a:solidFill>
                  <a:schemeClr val="bg1"/>
                </a:solidFill>
              </a:rPr>
              <a:t>，通过</a:t>
            </a:r>
            <a:r>
              <a:rPr lang="en-US" altLang="zh-CN" sz="2200" dirty="0">
                <a:solidFill>
                  <a:schemeClr val="bg1"/>
                </a:solidFill>
              </a:rPr>
              <a:t>UI</a:t>
            </a:r>
            <a:r>
              <a:rPr lang="zh-CN" altLang="zh-CN" sz="2200" dirty="0">
                <a:solidFill>
                  <a:schemeClr val="bg1"/>
                </a:solidFill>
              </a:rPr>
              <a:t>事件的触发对数据进行处理，更新</a:t>
            </a:r>
            <a:r>
              <a:rPr lang="en-US" altLang="zh-CN" sz="2200" dirty="0">
                <a:solidFill>
                  <a:schemeClr val="bg1"/>
                </a:solidFill>
              </a:rPr>
              <a:t>UI</a:t>
            </a:r>
            <a:r>
              <a:rPr lang="zh-CN" altLang="zh-CN" sz="2200" dirty="0">
                <a:solidFill>
                  <a:schemeClr val="bg1"/>
                </a:solidFill>
              </a:rPr>
              <a:t>就有考虑线程的问题。而且</a:t>
            </a:r>
            <a:r>
              <a:rPr lang="en-US" altLang="zh-CN" sz="2200" dirty="0">
                <a:solidFill>
                  <a:schemeClr val="bg1"/>
                </a:solidFill>
              </a:rPr>
              <a:t>UI</a:t>
            </a:r>
            <a:r>
              <a:rPr lang="zh-CN" altLang="zh-CN" sz="2200" dirty="0">
                <a:solidFill>
                  <a:schemeClr val="bg1"/>
                </a:solidFill>
              </a:rPr>
              <a:t>改变后牵扯的逻辑耦合度太高，一旦控件更改（比较</a:t>
            </a:r>
            <a:r>
              <a:rPr lang="en-US" altLang="zh-CN" sz="2200" dirty="0" err="1">
                <a:solidFill>
                  <a:schemeClr val="bg1"/>
                </a:solidFill>
              </a:rPr>
              <a:t>TextView</a:t>
            </a:r>
            <a:r>
              <a:rPr lang="en-US" altLang="zh-CN" sz="2200" dirty="0">
                <a:solidFill>
                  <a:schemeClr val="bg1"/>
                </a:solidFill>
              </a:rPr>
              <a:t> </a:t>
            </a:r>
            <a:r>
              <a:rPr lang="zh-CN" altLang="zh-CN" sz="2200" dirty="0">
                <a:solidFill>
                  <a:schemeClr val="bg1"/>
                </a:solidFill>
              </a:rPr>
              <a:t>替换</a:t>
            </a:r>
            <a:r>
              <a:rPr lang="en-US" altLang="zh-CN" sz="2200" dirty="0">
                <a:solidFill>
                  <a:schemeClr val="bg1"/>
                </a:solidFill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</a:rPr>
              <a:t>EditText</a:t>
            </a:r>
            <a:r>
              <a:rPr lang="zh-CN" altLang="zh-CN" sz="2200" dirty="0">
                <a:solidFill>
                  <a:schemeClr val="bg1"/>
                </a:solidFill>
              </a:rPr>
              <a:t>等）牵扯的更新</a:t>
            </a:r>
            <a:r>
              <a:rPr lang="en-US" altLang="zh-CN" sz="2200" dirty="0">
                <a:solidFill>
                  <a:schemeClr val="bg1"/>
                </a:solidFill>
              </a:rPr>
              <a:t>UI</a:t>
            </a:r>
            <a:r>
              <a:rPr lang="zh-CN" altLang="zh-CN" sz="2200" dirty="0">
                <a:solidFill>
                  <a:schemeClr val="bg1"/>
                </a:solidFill>
              </a:rPr>
              <a:t>的接口就必须得换</a:t>
            </a:r>
            <a:r>
              <a:rPr lang="zh-CN" altLang="zh-CN" sz="2200" dirty="0" smtClean="0">
                <a:solidFill>
                  <a:schemeClr val="bg1"/>
                </a:solidFill>
              </a:rPr>
              <a:t>。</a:t>
            </a:r>
            <a:endParaRPr lang="en-US" altLang="zh-CN" sz="2200" dirty="0" smtClean="0">
              <a:solidFill>
                <a:schemeClr val="bg1"/>
              </a:solidFill>
            </a:endParaRPr>
          </a:p>
          <a:p>
            <a:pPr lvl="0" algn="l"/>
            <a:endParaRPr lang="zh-CN" altLang="zh-CN" sz="2200" dirty="0">
              <a:solidFill>
                <a:schemeClr val="bg1"/>
              </a:solidFill>
            </a:endParaRPr>
          </a:p>
          <a:p>
            <a:pPr algn="l"/>
            <a:r>
              <a:rPr lang="zh-CN" altLang="en-US" sz="2200" dirty="0" smtClean="0">
                <a:solidFill>
                  <a:schemeClr val="bg1"/>
                </a:solidFill>
                <a:latin typeface="宋体"/>
              </a:rPr>
              <a:t>＞ </a:t>
            </a:r>
            <a:r>
              <a:rPr lang="zh-CN" altLang="zh-CN" sz="2200" dirty="0" smtClean="0">
                <a:solidFill>
                  <a:schemeClr val="bg1"/>
                </a:solidFill>
              </a:rPr>
              <a:t>复杂</a:t>
            </a:r>
            <a:r>
              <a:rPr lang="zh-CN" altLang="zh-CN" sz="2200" dirty="0">
                <a:solidFill>
                  <a:schemeClr val="bg1"/>
                </a:solidFill>
              </a:rPr>
              <a:t>的业务同时会导致</a:t>
            </a:r>
            <a:r>
              <a:rPr lang="en-US" altLang="zh-CN" sz="2200" dirty="0">
                <a:solidFill>
                  <a:schemeClr val="bg1"/>
                </a:solidFill>
              </a:rPr>
              <a:t>presenter</a:t>
            </a:r>
            <a:r>
              <a:rPr lang="zh-CN" altLang="zh-CN" sz="2200" dirty="0">
                <a:solidFill>
                  <a:schemeClr val="bg1"/>
                </a:solidFill>
              </a:rPr>
              <a:t>层太大，代码臃肿的问题。</a:t>
            </a:r>
            <a:endParaRPr lang="zh-CN" altLang="en-US" sz="2200" dirty="0">
              <a:solidFill>
                <a:schemeClr val="bg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dirty="0" smtClean="0">
                <a:solidFill>
                  <a:schemeClr val="bg1"/>
                </a:solidFill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zh-CN" dirty="0" smtClean="0">
                <a:solidFill>
                  <a:schemeClr val="bg1"/>
                </a:solidFill>
              </a:rPr>
              <a:t>）</a:t>
            </a:r>
            <a:r>
              <a:rPr lang="en-US" altLang="zh-CN" dirty="0" smtClean="0">
                <a:solidFill>
                  <a:schemeClr val="bg1"/>
                </a:solidFill>
              </a:rPr>
              <a:t>MVP</a:t>
            </a:r>
            <a:r>
              <a:rPr lang="zh-CN" altLang="zh-CN" dirty="0" smtClean="0">
                <a:solidFill>
                  <a:schemeClr val="bg1"/>
                </a:solidFill>
              </a:rPr>
              <a:t>开发</a:t>
            </a:r>
            <a:r>
              <a:rPr lang="zh-CN" altLang="zh-CN" dirty="0">
                <a:solidFill>
                  <a:schemeClr val="bg1"/>
                </a:solidFill>
              </a:rPr>
              <a:t>模式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8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zh-CN" dirty="0">
                <a:solidFill>
                  <a:schemeClr val="bg1"/>
                </a:solidFill>
              </a:rPr>
              <a:t>）</a:t>
            </a:r>
            <a:r>
              <a:rPr lang="en-US" altLang="zh-CN" dirty="0">
                <a:solidFill>
                  <a:schemeClr val="bg1"/>
                </a:solidFill>
              </a:rPr>
              <a:t>MVP</a:t>
            </a:r>
            <a:r>
              <a:rPr lang="zh-CN" altLang="zh-CN" dirty="0">
                <a:solidFill>
                  <a:schemeClr val="bg1"/>
                </a:solidFill>
              </a:rPr>
              <a:t>开发</a:t>
            </a:r>
            <a:r>
              <a:rPr lang="zh-CN" altLang="zh-CN" dirty="0" smtClean="0">
                <a:solidFill>
                  <a:schemeClr val="bg1"/>
                </a:solidFill>
              </a:rPr>
              <a:t>模式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包结构</a:t>
            </a:r>
            <a:endParaRPr lang="zh-CN" altLang="en-US" dirty="0"/>
          </a:p>
        </p:txBody>
      </p:sp>
      <p:pic>
        <p:nvPicPr>
          <p:cNvPr id="3073" name="Picture 1" descr="C:\Users\win\AppData\Roaming\Tencent\Users\420105722\QQ\WinTemp\RichOle\HR]{L472V3OS{T6OR0PZRJ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84784"/>
            <a:ext cx="5366640" cy="458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93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zh-CN" dirty="0" smtClean="0">
                <a:solidFill>
                  <a:schemeClr val="bg1"/>
                </a:solidFill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zh-CN" dirty="0" smtClean="0">
                <a:solidFill>
                  <a:schemeClr val="bg1"/>
                </a:solidFill>
              </a:rPr>
              <a:t>）</a:t>
            </a:r>
            <a:r>
              <a:rPr lang="en-US" altLang="zh-CN" dirty="0" smtClean="0">
                <a:solidFill>
                  <a:schemeClr val="bg1"/>
                </a:solidFill>
              </a:rPr>
              <a:t>MVVM</a:t>
            </a:r>
            <a:r>
              <a:rPr lang="zh-CN" altLang="zh-CN" dirty="0" smtClean="0">
                <a:solidFill>
                  <a:schemeClr val="bg1"/>
                </a:solidFill>
              </a:rPr>
              <a:t>开发模式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1417638"/>
            <a:ext cx="8229600" cy="3024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View: </a:t>
            </a:r>
            <a:r>
              <a:rPr lang="zh-CN" altLang="zh-CN" sz="2400" dirty="0">
                <a:solidFill>
                  <a:schemeClr val="bg1"/>
                </a:solidFill>
              </a:rPr>
              <a:t>对应于</a:t>
            </a:r>
            <a:r>
              <a:rPr lang="en-US" altLang="zh-CN" sz="2400" dirty="0">
                <a:solidFill>
                  <a:schemeClr val="bg1"/>
                </a:solidFill>
              </a:rPr>
              <a:t>Activity</a:t>
            </a:r>
            <a:r>
              <a:rPr lang="zh-CN" altLang="zh-CN" sz="2400" dirty="0">
                <a:solidFill>
                  <a:schemeClr val="bg1"/>
                </a:solidFill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</a:rPr>
              <a:t>xml</a:t>
            </a:r>
            <a:r>
              <a:rPr lang="zh-CN" altLang="zh-CN" sz="2400" dirty="0">
                <a:solidFill>
                  <a:schemeClr val="bg1"/>
                </a:solidFill>
              </a:rPr>
              <a:t>，负责</a:t>
            </a:r>
            <a:r>
              <a:rPr lang="en-US" altLang="zh-CN" sz="2400" dirty="0">
                <a:solidFill>
                  <a:schemeClr val="bg1"/>
                </a:solidFill>
              </a:rPr>
              <a:t>View</a:t>
            </a:r>
            <a:r>
              <a:rPr lang="zh-CN" altLang="zh-CN" sz="2400" dirty="0">
                <a:solidFill>
                  <a:schemeClr val="bg1"/>
                </a:solidFill>
              </a:rPr>
              <a:t>的绘制以及与用户交互。</a:t>
            </a:r>
          </a:p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Model: </a:t>
            </a:r>
            <a:r>
              <a:rPr lang="zh-CN" altLang="zh-CN" sz="2400" dirty="0">
                <a:solidFill>
                  <a:schemeClr val="bg1"/>
                </a:solidFill>
              </a:rPr>
              <a:t>实体模型。</a:t>
            </a:r>
          </a:p>
          <a:p>
            <a:pPr algn="l"/>
            <a:r>
              <a:rPr lang="en-US" altLang="zh-CN" sz="2400" dirty="0" err="1">
                <a:solidFill>
                  <a:schemeClr val="bg1"/>
                </a:solidFill>
              </a:rPr>
              <a:t>ViewModel</a:t>
            </a:r>
            <a:r>
              <a:rPr lang="en-US" altLang="zh-CN" sz="2400" dirty="0">
                <a:solidFill>
                  <a:schemeClr val="bg1"/>
                </a:solidFill>
              </a:rPr>
              <a:t>: </a:t>
            </a:r>
            <a:r>
              <a:rPr lang="zh-CN" altLang="zh-CN" sz="2400" dirty="0">
                <a:solidFill>
                  <a:schemeClr val="bg1"/>
                </a:solidFill>
              </a:rPr>
              <a:t>负责完成业务的逻辑处理。</a:t>
            </a:r>
            <a:r>
              <a:rPr lang="en-US" altLang="zh-CN" sz="2400" dirty="0" smtClean="0">
                <a:solidFill>
                  <a:schemeClr val="bg1"/>
                </a:solidFill>
              </a:rPr>
              <a:t/>
            </a:r>
            <a:br>
              <a:rPr lang="en-US" altLang="zh-CN" sz="2400" dirty="0" smtClean="0">
                <a:solidFill>
                  <a:schemeClr val="bg1"/>
                </a:solidFill>
              </a:rPr>
            </a:br>
            <a:r>
              <a:rPr lang="zh-CN" altLang="zh-CN" sz="2400" dirty="0" smtClean="0">
                <a:solidFill>
                  <a:schemeClr val="bg1"/>
                </a:solidFill>
              </a:rPr>
              <a:t/>
            </a:r>
            <a:br>
              <a:rPr lang="zh-CN" altLang="zh-CN" sz="2400" dirty="0" smtClean="0">
                <a:solidFill>
                  <a:schemeClr val="bg1"/>
                </a:solidFill>
              </a:rPr>
            </a:br>
            <a:r>
              <a:rPr lang="zh-CN" altLang="en-US" sz="2400" dirty="0" smtClean="0">
                <a:solidFill>
                  <a:schemeClr val="bg1"/>
                </a:solidFill>
                <a:latin typeface="宋体"/>
                <a:ea typeface="宋体"/>
              </a:rPr>
              <a:t>＞</a:t>
            </a:r>
            <a:r>
              <a:rPr lang="zh-CN" altLang="en-US" sz="2400" dirty="0" smtClean="0">
                <a:solidFill>
                  <a:schemeClr val="bg1"/>
                </a:solidFill>
                <a:latin typeface="宋体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RxJava</a:t>
            </a:r>
            <a:r>
              <a:rPr lang="en-US" altLang="zh-CN" sz="2400" dirty="0" smtClean="0">
                <a:solidFill>
                  <a:schemeClr val="bg1"/>
                </a:solidFill>
              </a:rPr>
              <a:t> + Retrofit +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Databinding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40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4642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</a:rPr>
              <a:t>干货交流</a:t>
            </a:r>
            <a:r>
              <a:rPr lang="en-US" altLang="zh-CN" sz="6000" dirty="0" smtClean="0">
                <a:solidFill>
                  <a:schemeClr val="bg1"/>
                </a:solidFill>
              </a:rPr>
              <a:t/>
            </a:r>
            <a:br>
              <a:rPr lang="en-US" altLang="zh-CN" sz="6000" dirty="0" smtClean="0">
                <a:solidFill>
                  <a:schemeClr val="bg1"/>
                </a:solidFill>
              </a:rPr>
            </a:br>
            <a:r>
              <a:rPr lang="en-US" altLang="zh-CN" sz="6000" dirty="0" smtClean="0">
                <a:solidFill>
                  <a:schemeClr val="bg1"/>
                </a:solidFill>
              </a:rPr>
              <a:t>Q&amp;A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44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62674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</a:rPr>
              <a:t>谢谢大家</a:t>
            </a:r>
            <a:r>
              <a:rPr lang="zh-CN" altLang="en-US" sz="6000" dirty="0">
                <a:solidFill>
                  <a:schemeClr val="bg1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58597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</a:rPr>
              <a:t>一般项目的架构分层结构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 descr="C:\Users\win\AppData\Roaming\Tencent\Users\420105722\QQ\WinTemp\RichOle\$DRELD1F(K)%X[NDT~ODW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82002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54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存在的问题？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67544" y="1268760"/>
            <a:ext cx="8229600" cy="4680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800"/>
              </a:spcBef>
            </a:pPr>
            <a:r>
              <a:rPr lang="zh-CN" altLang="en-US" sz="2600" dirty="0" smtClean="0">
                <a:solidFill>
                  <a:schemeClr val="bg1"/>
                </a:solidFill>
              </a:rPr>
              <a:t>（</a:t>
            </a:r>
            <a:r>
              <a:rPr lang="en-US" altLang="zh-CN" sz="2600" dirty="0" smtClean="0">
                <a:solidFill>
                  <a:schemeClr val="bg1"/>
                </a:solidFill>
              </a:rPr>
              <a:t>1</a:t>
            </a:r>
            <a:r>
              <a:rPr lang="zh-CN" altLang="en-US" sz="2600" dirty="0" smtClean="0">
                <a:solidFill>
                  <a:schemeClr val="bg1"/>
                </a:solidFill>
              </a:rPr>
              <a:t>）代码臃肿：</a:t>
            </a:r>
            <a:r>
              <a:rPr lang="en-US" altLang="zh-CN" sz="2600" dirty="0" smtClean="0">
                <a:solidFill>
                  <a:schemeClr val="bg1"/>
                </a:solidFill>
              </a:rPr>
              <a:t>Activity</a:t>
            </a:r>
            <a:r>
              <a:rPr lang="zh-CN" altLang="en-US" sz="2600" dirty="0" smtClean="0">
                <a:solidFill>
                  <a:schemeClr val="bg1"/>
                </a:solidFill>
              </a:rPr>
              <a:t>中既要处理业务逻辑，又要处理数据解析，还要定义数据模型；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 algn="l">
              <a:spcBef>
                <a:spcPts val="1200"/>
              </a:spcBef>
            </a:pPr>
            <a:r>
              <a:rPr lang="zh-CN" altLang="en-US" sz="2600" dirty="0" smtClean="0">
                <a:solidFill>
                  <a:schemeClr val="bg1"/>
                </a:solidFill>
              </a:rPr>
              <a:t>（</a:t>
            </a:r>
            <a:r>
              <a:rPr lang="en-US" altLang="zh-CN" sz="2600" dirty="0" smtClean="0">
                <a:solidFill>
                  <a:schemeClr val="bg1"/>
                </a:solidFill>
              </a:rPr>
              <a:t>2</a:t>
            </a:r>
            <a:r>
              <a:rPr lang="zh-CN" altLang="en-US" sz="2600" dirty="0" smtClean="0">
                <a:solidFill>
                  <a:schemeClr val="bg1"/>
                </a:solidFill>
              </a:rPr>
              <a:t>）扩展性：很差。数据结构变化，本页面逻辑代码变化，相关页面逻辑代码变化；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 algn="l">
              <a:spcBef>
                <a:spcPts val="1200"/>
              </a:spcBef>
            </a:pPr>
            <a:r>
              <a:rPr lang="zh-CN" altLang="en-US" sz="2600" dirty="0" smtClean="0">
                <a:solidFill>
                  <a:schemeClr val="bg1"/>
                </a:solidFill>
              </a:rPr>
              <a:t>（</a:t>
            </a:r>
            <a:r>
              <a:rPr lang="en-US" altLang="zh-CN" sz="2600" dirty="0" smtClean="0">
                <a:solidFill>
                  <a:schemeClr val="bg1"/>
                </a:solidFill>
              </a:rPr>
              <a:t>3</a:t>
            </a:r>
            <a:r>
              <a:rPr lang="zh-CN" altLang="en-US" sz="2600" dirty="0" smtClean="0">
                <a:solidFill>
                  <a:schemeClr val="bg1"/>
                </a:solidFill>
              </a:rPr>
              <a:t>）维护性：维护成本高。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 algn="l">
              <a:spcBef>
                <a:spcPts val="1200"/>
              </a:spcBef>
            </a:pPr>
            <a:r>
              <a:rPr lang="zh-CN" altLang="en-US" sz="2600" dirty="0" smtClean="0">
                <a:solidFill>
                  <a:schemeClr val="bg1"/>
                </a:solidFill>
              </a:rPr>
              <a:t>（</a:t>
            </a:r>
            <a:r>
              <a:rPr lang="en-US" altLang="zh-CN" sz="2600" dirty="0" smtClean="0">
                <a:solidFill>
                  <a:schemeClr val="bg1"/>
                </a:solidFill>
              </a:rPr>
              <a:t>4</a:t>
            </a:r>
            <a:r>
              <a:rPr lang="zh-CN" altLang="en-US" sz="2600" dirty="0" smtClean="0">
                <a:solidFill>
                  <a:schemeClr val="bg1"/>
                </a:solidFill>
              </a:rPr>
              <a:t>）反馈性：很差。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 algn="l">
              <a:spcBef>
                <a:spcPts val="1200"/>
              </a:spcBef>
            </a:pPr>
            <a:r>
              <a:rPr lang="zh-CN" altLang="en-US" sz="2600" dirty="0" smtClean="0">
                <a:solidFill>
                  <a:schemeClr val="bg1"/>
                </a:solidFill>
              </a:rPr>
              <a:t>（</a:t>
            </a:r>
            <a:r>
              <a:rPr lang="en-US" altLang="zh-CN" sz="2600" dirty="0" smtClean="0">
                <a:solidFill>
                  <a:schemeClr val="bg1"/>
                </a:solidFill>
              </a:rPr>
              <a:t>5</a:t>
            </a:r>
            <a:r>
              <a:rPr lang="zh-CN" altLang="en-US" sz="2600" dirty="0" smtClean="0">
                <a:solidFill>
                  <a:schemeClr val="bg1"/>
                </a:solidFill>
              </a:rPr>
              <a:t>）</a:t>
            </a:r>
            <a:r>
              <a:rPr lang="en-US" altLang="zh-CN" sz="2600" dirty="0" smtClean="0">
                <a:solidFill>
                  <a:schemeClr val="bg1"/>
                </a:solidFill>
              </a:rPr>
              <a:t>CS</a:t>
            </a:r>
            <a:r>
              <a:rPr lang="zh-CN" altLang="en-US" sz="2600" dirty="0" smtClean="0">
                <a:solidFill>
                  <a:schemeClr val="bg1"/>
                </a:solidFill>
              </a:rPr>
              <a:t>双端耦合性：高，</a:t>
            </a:r>
            <a:r>
              <a:rPr lang="en-US" altLang="zh-CN" sz="2600" dirty="0" smtClean="0">
                <a:solidFill>
                  <a:schemeClr val="bg1"/>
                </a:solidFill>
              </a:rPr>
              <a:t>Client</a:t>
            </a:r>
            <a:r>
              <a:rPr lang="zh-CN" altLang="en-US" sz="2600" dirty="0" smtClean="0">
                <a:solidFill>
                  <a:schemeClr val="bg1"/>
                </a:solidFill>
              </a:rPr>
              <a:t>端的开发完成受</a:t>
            </a:r>
            <a:r>
              <a:rPr lang="en-US" altLang="zh-CN" sz="2600" dirty="0" smtClean="0">
                <a:solidFill>
                  <a:schemeClr val="bg1"/>
                </a:solidFill>
              </a:rPr>
              <a:t>Server</a:t>
            </a:r>
            <a:r>
              <a:rPr lang="zh-CN" altLang="en-US" sz="2600" dirty="0" smtClean="0">
                <a:solidFill>
                  <a:schemeClr val="bg1"/>
                </a:solidFill>
              </a:rPr>
              <a:t>端影响很大，主要体现在建模上。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64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推荐的项目架构分层结构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 descr="C:\Users\win\AppData\Roaming\Tencent\Users\420105722\QQ\WinTemp\RichOle\ZE6WB5BXOL~76C04PBPON5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821845" cy="463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30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优化后的效果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67544" y="1268760"/>
            <a:ext cx="8229600" cy="4680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800"/>
              </a:spcBef>
            </a:pPr>
            <a:r>
              <a:rPr lang="zh-CN" altLang="en-US" sz="2600" dirty="0" smtClean="0">
                <a:solidFill>
                  <a:schemeClr val="bg1"/>
                </a:solidFill>
              </a:rPr>
              <a:t>（</a:t>
            </a:r>
            <a:r>
              <a:rPr lang="en-US" altLang="zh-CN" sz="2600" dirty="0" smtClean="0">
                <a:solidFill>
                  <a:schemeClr val="bg1"/>
                </a:solidFill>
              </a:rPr>
              <a:t>1</a:t>
            </a:r>
            <a:r>
              <a:rPr lang="zh-CN" altLang="en-US" sz="2600" dirty="0" smtClean="0">
                <a:solidFill>
                  <a:schemeClr val="bg1"/>
                </a:solidFill>
              </a:rPr>
              <a:t>）代码臃肿：否。逻辑层只关心业务逻辑的实现。不关心数据的产生及数据的有效性；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 algn="l">
              <a:spcBef>
                <a:spcPts val="1200"/>
              </a:spcBef>
            </a:pPr>
            <a:r>
              <a:rPr lang="zh-CN" altLang="en-US" sz="2600" dirty="0" smtClean="0">
                <a:solidFill>
                  <a:schemeClr val="bg1"/>
                </a:solidFill>
              </a:rPr>
              <a:t>（</a:t>
            </a:r>
            <a:r>
              <a:rPr lang="en-US" altLang="zh-CN" sz="2600" dirty="0" smtClean="0">
                <a:solidFill>
                  <a:schemeClr val="bg1"/>
                </a:solidFill>
              </a:rPr>
              <a:t>2</a:t>
            </a:r>
            <a:r>
              <a:rPr lang="zh-CN" altLang="en-US" sz="2600" dirty="0" smtClean="0">
                <a:solidFill>
                  <a:schemeClr val="bg1"/>
                </a:solidFill>
              </a:rPr>
              <a:t>）扩展性：良好。数据结构变化无，本页面逻辑代码变化无，相关页面逻辑代码变化无；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 algn="l">
              <a:spcBef>
                <a:spcPts val="1200"/>
              </a:spcBef>
            </a:pPr>
            <a:r>
              <a:rPr lang="zh-CN" altLang="en-US" sz="2600" dirty="0" smtClean="0">
                <a:solidFill>
                  <a:schemeClr val="bg1"/>
                </a:solidFill>
              </a:rPr>
              <a:t>（</a:t>
            </a:r>
            <a:r>
              <a:rPr lang="en-US" altLang="zh-CN" sz="2600" dirty="0" smtClean="0">
                <a:solidFill>
                  <a:schemeClr val="bg1"/>
                </a:solidFill>
              </a:rPr>
              <a:t>3</a:t>
            </a:r>
            <a:r>
              <a:rPr lang="zh-CN" altLang="en-US" sz="2600" dirty="0" smtClean="0">
                <a:solidFill>
                  <a:schemeClr val="bg1"/>
                </a:solidFill>
              </a:rPr>
              <a:t>）维护性：维护成本较低。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 algn="l">
              <a:spcBef>
                <a:spcPts val="1200"/>
              </a:spcBef>
            </a:pPr>
            <a:r>
              <a:rPr lang="zh-CN" altLang="en-US" sz="2600" dirty="0" smtClean="0">
                <a:solidFill>
                  <a:schemeClr val="bg1"/>
                </a:solidFill>
              </a:rPr>
              <a:t>（</a:t>
            </a:r>
            <a:r>
              <a:rPr lang="en-US" altLang="zh-CN" sz="2600" dirty="0" smtClean="0">
                <a:solidFill>
                  <a:schemeClr val="bg1"/>
                </a:solidFill>
              </a:rPr>
              <a:t>4</a:t>
            </a:r>
            <a:r>
              <a:rPr lang="zh-CN" altLang="en-US" sz="2600" dirty="0" smtClean="0">
                <a:solidFill>
                  <a:schemeClr val="bg1"/>
                </a:solidFill>
              </a:rPr>
              <a:t>）反馈性：较好。可灵活处理到属性的维度。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 algn="l">
              <a:spcBef>
                <a:spcPts val="1200"/>
              </a:spcBef>
            </a:pPr>
            <a:r>
              <a:rPr lang="zh-CN" altLang="en-US" sz="2600" dirty="0" smtClean="0">
                <a:solidFill>
                  <a:schemeClr val="bg1"/>
                </a:solidFill>
              </a:rPr>
              <a:t>（</a:t>
            </a:r>
            <a:r>
              <a:rPr lang="en-US" altLang="zh-CN" sz="2600" dirty="0" smtClean="0">
                <a:solidFill>
                  <a:schemeClr val="bg1"/>
                </a:solidFill>
              </a:rPr>
              <a:t>5</a:t>
            </a:r>
            <a:r>
              <a:rPr lang="zh-CN" altLang="en-US" sz="2600" dirty="0" smtClean="0">
                <a:solidFill>
                  <a:schemeClr val="bg1"/>
                </a:solidFill>
              </a:rPr>
              <a:t>）</a:t>
            </a:r>
            <a:r>
              <a:rPr lang="en-US" altLang="zh-CN" sz="2600" dirty="0" smtClean="0">
                <a:solidFill>
                  <a:schemeClr val="bg1"/>
                </a:solidFill>
              </a:rPr>
              <a:t>CS</a:t>
            </a:r>
            <a:r>
              <a:rPr lang="zh-CN" altLang="en-US" sz="2600" dirty="0" smtClean="0">
                <a:solidFill>
                  <a:schemeClr val="bg1"/>
                </a:solidFill>
              </a:rPr>
              <a:t>双端耦合性：非常低，</a:t>
            </a:r>
            <a:r>
              <a:rPr lang="en-US" altLang="zh-CN" sz="2600" dirty="0" smtClean="0">
                <a:solidFill>
                  <a:schemeClr val="bg1"/>
                </a:solidFill>
              </a:rPr>
              <a:t>Client</a:t>
            </a:r>
            <a:r>
              <a:rPr lang="zh-CN" altLang="en-US" sz="2600" dirty="0" smtClean="0">
                <a:solidFill>
                  <a:schemeClr val="bg1"/>
                </a:solidFill>
              </a:rPr>
              <a:t>端的开发完成不受</a:t>
            </a:r>
            <a:r>
              <a:rPr lang="en-US" altLang="zh-CN" sz="2600" dirty="0" smtClean="0">
                <a:solidFill>
                  <a:schemeClr val="bg1"/>
                </a:solidFill>
              </a:rPr>
              <a:t>Server</a:t>
            </a:r>
            <a:r>
              <a:rPr lang="zh-CN" altLang="en-US" sz="2600" dirty="0" smtClean="0">
                <a:solidFill>
                  <a:schemeClr val="bg1"/>
                </a:solidFill>
              </a:rPr>
              <a:t>端的影响，主要体现在建模上。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88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举个栗子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win\AppData\Roaming\Tencent\Users\420105722\QQ\WinTemp\RichOle\[NXZ6RGCVEQ3O45WHNC7{R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10670"/>
            <a:ext cx="6984776" cy="36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93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实例说明</a:t>
            </a:r>
            <a:r>
              <a:rPr lang="en-US" altLang="zh-CN" dirty="0" smtClean="0">
                <a:solidFill>
                  <a:schemeClr val="bg1"/>
                </a:solidFill>
              </a:rPr>
              <a:t>_01_P1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win\AppData\Roaming\Tencent\Users\420105722\QQ\WinTemp\RichOle\$$6QF_(@LOC]R@765A10PB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85" y="3140968"/>
            <a:ext cx="7648564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win\AppData\Roaming\Tencent\Users\420105722\QQ\WinTemp\RichOle\](_4DF@8U{~95NU3W{9SW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85" y="1628800"/>
            <a:ext cx="72771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04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实例说明</a:t>
            </a:r>
            <a:r>
              <a:rPr lang="en-US" altLang="zh-CN" dirty="0">
                <a:solidFill>
                  <a:schemeClr val="bg1"/>
                </a:solidFill>
              </a:rPr>
              <a:t>_</a:t>
            </a:r>
            <a:r>
              <a:rPr lang="en-US" altLang="zh-CN" dirty="0" smtClean="0">
                <a:solidFill>
                  <a:schemeClr val="bg1"/>
                </a:solidFill>
              </a:rPr>
              <a:t>01_P2</a:t>
            </a:r>
            <a:endParaRPr lang="zh-CN" altLang="en-US" dirty="0"/>
          </a:p>
        </p:txBody>
      </p:sp>
      <p:pic>
        <p:nvPicPr>
          <p:cNvPr id="3073" name="Picture 1" descr="C:\Users\win\AppData\Roaming\Tencent\Users\420105722\QQ\WinTemp\RichOle\XMO)(O4MA$I{S5M965[56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25" y="1340768"/>
            <a:ext cx="5703267" cy="134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win\AppData\Roaming\Tencent\Users\420105722\QQ\WinTemp\RichOle\F_2)W(%CJPYZ_FH81)~_R8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85" y="2745363"/>
            <a:ext cx="6588703" cy="373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29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实例说明</a:t>
            </a:r>
            <a:r>
              <a:rPr lang="en-US" altLang="zh-CN" dirty="0">
                <a:solidFill>
                  <a:schemeClr val="bg1"/>
                </a:solidFill>
              </a:rPr>
              <a:t>_</a:t>
            </a:r>
            <a:r>
              <a:rPr lang="en-US" altLang="zh-CN" dirty="0" smtClean="0">
                <a:solidFill>
                  <a:schemeClr val="bg1"/>
                </a:solidFill>
              </a:rPr>
              <a:t>01_P3</a:t>
            </a:r>
            <a:endParaRPr lang="zh-CN" altLang="en-US" dirty="0"/>
          </a:p>
        </p:txBody>
      </p:sp>
      <p:pic>
        <p:nvPicPr>
          <p:cNvPr id="4097" name="Picture 1" descr="C:\Users\win\AppData\Roaming\Tencent\Users\420105722\QQ\WinTemp\RichOle\$I@3Y)8U1BUV%T5QB)M$6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642937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1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495</Words>
  <Application>Microsoft Office PowerPoint</Application>
  <PresentationFormat>全屏显示(4:3)</PresentationFormat>
  <Paragraphs>42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Android应用架构设计心得分享</vt:lpstr>
      <vt:lpstr>1.一般项目的架构分层结构</vt:lpstr>
      <vt:lpstr>存在的问题？</vt:lpstr>
      <vt:lpstr>2.推荐的项目架构分层结构</vt:lpstr>
      <vt:lpstr>优化后的效果</vt:lpstr>
      <vt:lpstr>举个栗子</vt:lpstr>
      <vt:lpstr>实例说明_01_P1</vt:lpstr>
      <vt:lpstr>实例说明_01_P2</vt:lpstr>
      <vt:lpstr>实例说明_01_P3</vt:lpstr>
      <vt:lpstr>实例说明_01_P4</vt:lpstr>
      <vt:lpstr>实例说明_01_P5</vt:lpstr>
      <vt:lpstr>View：对应于xml布局文件。 Model：实体模型。 Controllor：对应于Activity业务逻辑，数据处理和UI处理。  ＞ Activity基本上都是View和Controller的合体，既要负责视图的显示又要加入控制逻辑，承担的功能过多。</vt:lpstr>
      <vt:lpstr>（1）MVC开发模式-包结构</vt:lpstr>
      <vt:lpstr>PowerPoint 演示文稿</vt:lpstr>
      <vt:lpstr>（2）MVP开发模式-包结构</vt:lpstr>
      <vt:lpstr>（3）MVVM开发模式</vt:lpstr>
      <vt:lpstr>干货交流 Q&amp;A</vt:lpstr>
      <vt:lpstr>谢谢大家！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Android应用架构设计心得分享</dc:title>
  <dc:creator>win</dc:creator>
  <cp:lastModifiedBy>win</cp:lastModifiedBy>
  <cp:revision>20</cp:revision>
  <dcterms:created xsi:type="dcterms:W3CDTF">2016-07-01T21:10:11Z</dcterms:created>
  <dcterms:modified xsi:type="dcterms:W3CDTF">2016-07-02T02:41:54Z</dcterms:modified>
</cp:coreProperties>
</file>