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62" r:id="rId5"/>
    <p:sldId id="260" r:id="rId6"/>
    <p:sldId id="266" r:id="rId7"/>
    <p:sldId id="296" r:id="rId8"/>
    <p:sldId id="268" r:id="rId9"/>
    <p:sldId id="261" r:id="rId10"/>
    <p:sldId id="259" r:id="rId11"/>
    <p:sldId id="304" r:id="rId12"/>
    <p:sldId id="274" r:id="rId13"/>
    <p:sldId id="275" r:id="rId14"/>
    <p:sldId id="276" r:id="rId15"/>
    <p:sldId id="283" r:id="rId16"/>
    <p:sldId id="289" r:id="rId17"/>
    <p:sldId id="290" r:id="rId18"/>
    <p:sldId id="291" r:id="rId19"/>
    <p:sldId id="292" r:id="rId20"/>
    <p:sldId id="297" r:id="rId21"/>
    <p:sldId id="293" r:id="rId22"/>
    <p:sldId id="294" r:id="rId23"/>
    <p:sldId id="279" r:id="rId24"/>
    <p:sldId id="280" r:id="rId25"/>
    <p:sldId id="305" r:id="rId26"/>
    <p:sldId id="298" r:id="rId27"/>
    <p:sldId id="299" r:id="rId28"/>
    <p:sldId id="300" r:id="rId29"/>
    <p:sldId id="301" r:id="rId30"/>
    <p:sldId id="302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3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8902A-02D6-479A-90F7-0FF533E2BF2F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BCEBB-B797-41A3-B42A-9FA40E06E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6114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6DE60-A780-4A89-B078-1D8907E33AF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7E1E9-B698-4E5E-A103-F2C23D6AE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0974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7E1E9-B698-4E5E-A103-F2C23D6AE8D6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43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87E1E9-B698-4E5E-A103-F2C23D6AE8D6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03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87E1E9-B698-4E5E-A103-F2C23D6AE8D6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36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87E1E9-B698-4E5E-A103-F2C23D6AE8D6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72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E1E9-B698-4E5E-A103-F2C23D6AE8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3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Sanaullah Kayani &amp; Gulfraz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F5C-17A3-4A09-9878-704680C6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7233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Sanaullah Kayani &amp; Gulfraz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F5C-17A3-4A09-9878-704680C6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6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Sanaullah Kayani &amp; Gulfraz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F5C-17A3-4A09-9878-704680C65BC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15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Sanaullah Kayani &amp; Gulfraz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F5C-17A3-4A09-9878-704680C6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97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Sanaullah Kayani &amp; Gulfraz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F5C-17A3-4A09-9878-704680C65BC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8224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Sanaullah Kayani &amp; Gulfraz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F5C-17A3-4A09-9878-704680C6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25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Sanaullah Kayani &amp; Gulfraz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F5C-17A3-4A09-9878-704680C6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1443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Sanaullah Kayani &amp; Gulfraz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F5C-17A3-4A09-9878-704680C6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5832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Sanaullah Kayani &amp; Gulfraz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F5C-17A3-4A09-9878-704680C6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0053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Sanaullah Kayani &amp; Gulfraz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F5C-17A3-4A09-9878-704680C6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3658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Sanaullah Kayani &amp; Gulfraz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F5C-17A3-4A09-9878-704680C6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4831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Sanaullah Kayani &amp; Gulfraz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F5C-17A3-4A09-9878-704680C6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8541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Sanaullah Kayani &amp; Gulfraz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F5C-17A3-4A09-9878-704680C6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3125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Sanaullah Kayani &amp; Gulfraz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F5C-17A3-4A09-9878-704680C6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9935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Sanaullah Kayani &amp; Gulfraz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F5C-17A3-4A09-9878-704680C6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320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Sanaullah Kayani &amp; Gulfraz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F5C-17A3-4A09-9878-704680C6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5081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7/22/2020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Sanaullah Kayani &amp; Gulfraz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00FF5C-17A3-4A09-9878-704680C6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1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ransition spd="slow">
    <p:split orient="vert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7/22/2020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 smtClean="0">
                <a:solidFill>
                  <a:schemeClr val="tx1"/>
                </a:solidFill>
              </a:rPr>
              <a:t>Sanaullah Kayani &amp; Gulfraz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5" y="825860"/>
            <a:ext cx="7815618" cy="49922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63833"/>
            <a:ext cx="2053687" cy="53875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F5C-17A3-4A09-9878-704680C65B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5087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32345"/>
            <a:ext cx="4563406" cy="797366"/>
          </a:xfrm>
        </p:spPr>
        <p:txBody>
          <a:bodyPr/>
          <a:lstStyle/>
          <a:p>
            <a:pPr algn="ctr"/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7/22/2020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677334" y="6223924"/>
            <a:ext cx="6297612" cy="365125"/>
          </a:xfrm>
        </p:spPr>
        <p:txBody>
          <a:bodyPr/>
          <a:lstStyle/>
          <a:p>
            <a:r>
              <a:rPr lang="en-US" sz="1200" b="1" smtClean="0">
                <a:solidFill>
                  <a:schemeClr val="tx1"/>
                </a:solidFill>
              </a:rPr>
              <a:t>Sanaullah Kayani &amp; Gulfraz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63833"/>
            <a:ext cx="2053687" cy="538751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795" y="1399512"/>
            <a:ext cx="4604536" cy="4641850"/>
          </a:xfr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F5C-17A3-4A09-9878-704680C65B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3684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376" y="2733871"/>
            <a:ext cx="7930956" cy="774439"/>
          </a:xfrm>
        </p:spPr>
        <p:txBody>
          <a:bodyPr>
            <a:noAutofit/>
          </a:bodyPr>
          <a:lstStyle/>
          <a:p>
            <a:r>
              <a:rPr lang="en-US" sz="4400" dirty="0" smtClean="0"/>
              <a:t>Project Design &amp; Architecture</a:t>
            </a:r>
            <a:endParaRPr lang="en-US" sz="4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Sanaullah Kayani &amp; Gulfraz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63833"/>
            <a:ext cx="2053687" cy="53875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F5C-17A3-4A09-9878-704680C65B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4357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81608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Use Case Diagram(</a:t>
            </a:r>
            <a:r>
              <a:rPr lang="en-US" sz="2000" b="1" dirty="0" smtClean="0"/>
              <a:t>for admin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/>
                </a:solidFill>
              </a:rPr>
              <a:t>Sanaullah Kayani &amp; Gulfraz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8" name="Picture 7" descr="Admin UseCase"/>
          <p:cNvPicPr/>
          <p:nvPr/>
        </p:nvPicPr>
        <p:blipFill>
          <a:blip r:embed="rId2"/>
          <a:stretch>
            <a:fillRect/>
          </a:stretch>
        </p:blipFill>
        <p:spPr>
          <a:xfrm>
            <a:off x="2676015" y="1458831"/>
            <a:ext cx="4599305" cy="4324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63833"/>
            <a:ext cx="2053687" cy="53875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F5C-17A3-4A09-9878-704680C65B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1536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 Diagram(</a:t>
            </a:r>
            <a:r>
              <a:rPr lang="en-US" sz="2000" b="1" dirty="0"/>
              <a:t>for </a:t>
            </a:r>
            <a:r>
              <a:rPr lang="en-US" sz="2000" b="1" dirty="0" smtClean="0"/>
              <a:t>traffic controller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/>
                </a:solidFill>
              </a:rPr>
              <a:t>Sanaullah Kayani &amp; Gulfraz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7526" y="1806025"/>
            <a:ext cx="4361165" cy="38814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63833"/>
            <a:ext cx="2053687" cy="53875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F5C-17A3-4A09-9878-704680C65B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2878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 Diagram(</a:t>
            </a:r>
            <a:r>
              <a:rPr lang="en-US" sz="2000" b="1" dirty="0"/>
              <a:t>for </a:t>
            </a:r>
            <a:r>
              <a:rPr lang="en-US" sz="2000" b="1" dirty="0" smtClean="0"/>
              <a:t>emergency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/>
                </a:solidFill>
              </a:rPr>
              <a:t>Sanaullah Kayani &amp; Gulfraz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" name="Content Placeholder 9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7920" y="1778033"/>
            <a:ext cx="4281497" cy="38814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63833"/>
            <a:ext cx="2053687" cy="53875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F5C-17A3-4A09-9878-704680C65B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403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49" name="Content Placeholder 4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8043" y="1726955"/>
            <a:ext cx="5175249" cy="388143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/>
                </a:solidFill>
              </a:rPr>
              <a:t>Sanaullah Kayani &amp; Gulfraz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63833"/>
            <a:ext cx="2053687" cy="53875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F5C-17A3-4A09-9878-704680C65B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8287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Diagram(</a:t>
            </a:r>
            <a:r>
              <a:rPr lang="en-US" sz="2000" dirty="0" smtClean="0"/>
              <a:t>f</a:t>
            </a:r>
            <a:r>
              <a:rPr lang="en-US" sz="2000" b="1" dirty="0" smtClean="0"/>
              <a:t>or </a:t>
            </a:r>
            <a:r>
              <a:rPr lang="en-US" sz="2000" b="1" dirty="0"/>
              <a:t>admin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/>
                </a:solidFill>
              </a:rPr>
              <a:t>Sanaullah Kayani &amp; Gulfraz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9" name="Content Placeholder 8" descr="Admin Activity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5716" y="1381272"/>
            <a:ext cx="3867051" cy="4660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63833"/>
            <a:ext cx="2053687" cy="53875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F5C-17A3-4A09-9878-704680C65B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678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Diagram(</a:t>
            </a:r>
            <a:r>
              <a:rPr lang="en-US" sz="2000" dirty="0" smtClean="0"/>
              <a:t>f</a:t>
            </a:r>
            <a:r>
              <a:rPr lang="en-US" sz="2000" b="1" dirty="0" smtClean="0"/>
              <a:t>or Employee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/>
                </a:solidFill>
              </a:rPr>
              <a:t>Sanaullah Kayani &amp; Gulfraz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8" name="Content Placeholder 7" descr="Traffic controller activity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5796" y="1184988"/>
            <a:ext cx="3228685" cy="48570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63833"/>
            <a:ext cx="2053687" cy="53875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F5C-17A3-4A09-9878-704680C65BC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6497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Diagram(</a:t>
            </a:r>
            <a:r>
              <a:rPr lang="en-US" sz="2000" dirty="0" smtClean="0"/>
              <a:t>f</a:t>
            </a:r>
            <a:r>
              <a:rPr lang="en-US" sz="2000" b="1" dirty="0" smtClean="0"/>
              <a:t>or Hardware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/>
                </a:solidFill>
              </a:rPr>
              <a:t>Sanaullah Kayani &amp; Gulfraz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7682" y="6746966"/>
            <a:ext cx="5896319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 flipV="1">
            <a:off x="3548880" y="242595"/>
            <a:ext cx="114259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7349792"/>
              </p:ext>
            </p:extLst>
          </p:nvPr>
        </p:nvGraphicFramePr>
        <p:xfrm>
          <a:off x="2967134" y="1296955"/>
          <a:ext cx="2749361" cy="4898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Visio" r:id="rId3" imgW="5543561" imgH="10429702" progId="Visio.Drawing.15">
                  <p:embed/>
                </p:oleObj>
              </mc:Choice>
              <mc:Fallback>
                <p:oleObj name="Visio" r:id="rId3" imgW="5543561" imgH="10429702" progId="Visio.Drawing.15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134" y="1296955"/>
                        <a:ext cx="2749361" cy="48987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63833"/>
            <a:ext cx="2053687" cy="53875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F5C-17A3-4A09-9878-704680C65B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7149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Sequence </a:t>
            </a:r>
            <a:r>
              <a:rPr lang="en-US" dirty="0" smtClean="0"/>
              <a:t>Diagram(</a:t>
            </a:r>
            <a:r>
              <a:rPr lang="en-US" sz="2000" dirty="0" smtClean="0"/>
              <a:t>f</a:t>
            </a:r>
            <a:r>
              <a:rPr lang="en-US" sz="2000" b="1" dirty="0" smtClean="0"/>
              <a:t>or </a:t>
            </a:r>
            <a:r>
              <a:rPr lang="en-US" sz="2000" b="1" dirty="0"/>
              <a:t>admin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/>
                </a:solidFill>
              </a:rPr>
              <a:t>Sanaullah Kayani &amp; Gulfraz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" name="Content Placeholder 9" descr="Seq for admin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082" y="1171543"/>
            <a:ext cx="5883093" cy="42682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63833"/>
            <a:ext cx="2053687" cy="53875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F5C-17A3-4A09-9878-704680C65BC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4300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29860" y="602584"/>
            <a:ext cx="8605459" cy="13255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Density Based traffic signal Controller</a:t>
            </a:r>
            <a:endParaRPr lang="en-US" sz="4000" dirty="0"/>
          </a:p>
        </p:txBody>
      </p:sp>
      <p:sp>
        <p:nvSpPr>
          <p:cNvPr id="7" name="Subtitle 6"/>
          <p:cNvSpPr>
            <a:spLocks noGrp="1"/>
          </p:cNvSpPr>
          <p:nvPr>
            <p:ph idx="1"/>
          </p:nvPr>
        </p:nvSpPr>
        <p:spPr>
          <a:xfrm>
            <a:off x="2592925" y="2352815"/>
            <a:ext cx="8915400" cy="3777622"/>
          </a:xfrm>
        </p:spPr>
        <p:txBody>
          <a:bodyPr/>
          <a:lstStyle/>
          <a:p>
            <a:r>
              <a:rPr lang="en-US" dirty="0" smtClean="0"/>
              <a:t>Group Members</a:t>
            </a:r>
          </a:p>
          <a:p>
            <a:pPr marL="457200" lvl="1" indent="0">
              <a:buNone/>
            </a:pPr>
            <a:r>
              <a:rPr lang="en-US" dirty="0" smtClean="0"/>
              <a:t>1) </a:t>
            </a:r>
            <a:r>
              <a:rPr lang="en-US" dirty="0" err="1" smtClean="0"/>
              <a:t>Gulfraz</a:t>
            </a:r>
            <a:r>
              <a:rPr lang="en-US" dirty="0" smtClean="0"/>
              <a:t>			   		  2) Muhammad Sanaullah Kayani 		             </a:t>
            </a:r>
          </a:p>
          <a:p>
            <a:pPr marL="457200" lvl="1" indent="0">
              <a:buNone/>
            </a:pPr>
            <a:r>
              <a:rPr lang="en-US" dirty="0" smtClean="0"/>
              <a:t>    FA16-BCS-009                                  FA16-BCS-035</a:t>
            </a:r>
          </a:p>
          <a:p>
            <a:r>
              <a:rPr lang="en-US" dirty="0" smtClean="0"/>
              <a:t>Program</a:t>
            </a:r>
          </a:p>
          <a:p>
            <a:pPr marL="457200" lvl="1" indent="0">
              <a:buNone/>
            </a:pPr>
            <a:r>
              <a:rPr lang="en-US" dirty="0" smtClean="0"/>
              <a:t>	BS-Computer Science</a:t>
            </a:r>
          </a:p>
          <a:p>
            <a:r>
              <a:rPr lang="en-US" dirty="0"/>
              <a:t>Supervisor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Mr. </a:t>
            </a:r>
            <a:r>
              <a:rPr lang="en-US" dirty="0" err="1" smtClean="0"/>
              <a:t>Rehan</a:t>
            </a:r>
            <a:r>
              <a:rPr lang="en-US" dirty="0" smtClean="0"/>
              <a:t> Tariq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7/22/2020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 smtClean="0">
                <a:solidFill>
                  <a:schemeClr val="tx1"/>
                </a:solidFill>
              </a:rPr>
              <a:t>Sanaullah Kayani &amp; Gulfraz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63833"/>
            <a:ext cx="2053687" cy="53875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F5C-17A3-4A09-9878-704680C65B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9456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325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Sequence </a:t>
            </a:r>
            <a:r>
              <a:rPr lang="en-US" dirty="0"/>
              <a:t>Diagram(f</a:t>
            </a:r>
            <a:r>
              <a:rPr lang="en-US" b="1" dirty="0"/>
              <a:t>or Traffic Control System 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/>
                </a:solidFill>
              </a:rPr>
              <a:t>Sanaullah Kayani &amp; Gulfraz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884914"/>
              </p:ext>
            </p:extLst>
          </p:nvPr>
        </p:nvGraphicFramePr>
        <p:xfrm>
          <a:off x="1482097" y="1839009"/>
          <a:ext cx="6448363" cy="399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Visio" r:id="rId3" imgW="8382056" imgH="5429135" progId="Visio.Drawing.15">
                  <p:embed/>
                </p:oleObj>
              </mc:Choice>
              <mc:Fallback>
                <p:oleObj name="Visio" r:id="rId3" imgW="8382056" imgH="5429135" progId="Visio.Drawing.1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097" y="1839009"/>
                        <a:ext cx="6448363" cy="3996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63833"/>
            <a:ext cx="2053687" cy="53875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F5C-17A3-4A09-9878-704680C65BC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8980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Sequence </a:t>
            </a:r>
            <a:r>
              <a:rPr lang="en-US" dirty="0"/>
              <a:t>Diagram(f</a:t>
            </a:r>
            <a:r>
              <a:rPr lang="en-US" b="1" dirty="0"/>
              <a:t>or </a:t>
            </a:r>
            <a:r>
              <a:rPr lang="en-US" b="1" dirty="0" smtClean="0"/>
              <a:t>Emergency Vehicle driver 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/>
                </a:solidFill>
              </a:rPr>
              <a:t>Sanaullah Kayani &amp; Gulfraz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76874" y="158922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" name="Content Placeholder 13" descr="Sequence black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656" y="1753525"/>
            <a:ext cx="6195452" cy="42878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63833"/>
            <a:ext cx="2053687" cy="53875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F5C-17A3-4A09-9878-704680C65BC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9990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 Diagram(</a:t>
            </a:r>
            <a:r>
              <a:rPr lang="en-US" sz="2000" dirty="0" smtClean="0"/>
              <a:t>Level 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/>
                </a:solidFill>
              </a:rPr>
              <a:t>Sanaullah Kayani &amp; Gulfraz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573" y="2046289"/>
            <a:ext cx="5533333" cy="2771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63833"/>
            <a:ext cx="2053687" cy="53875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F5C-17A3-4A09-9878-704680C65BC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9141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Diagram(</a:t>
            </a:r>
            <a:r>
              <a:rPr lang="en-US" sz="2000" dirty="0"/>
              <a:t>Level 0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/>
                </a:solidFill>
              </a:rPr>
              <a:t>Sanaullah Kayani &amp; Gulfraz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4" name="Content Placeholder 2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978" y="1658459"/>
            <a:ext cx="5228571" cy="3504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63833"/>
            <a:ext cx="2053687" cy="53875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F5C-17A3-4A09-9878-704680C65BC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7138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463"/>
          </a:xfrm>
        </p:spPr>
        <p:txBody>
          <a:bodyPr>
            <a:normAutofit/>
          </a:bodyPr>
          <a:lstStyle/>
          <a:p>
            <a:pPr lvl="1"/>
            <a:r>
              <a:rPr lang="en-US" sz="2800" dirty="0" smtClean="0">
                <a:solidFill>
                  <a:schemeClr val="accent1"/>
                </a:solidFill>
                <a:latin typeface="+mj-lt"/>
              </a:rPr>
              <a:t>Entity Relationship Diagram (ERD)</a:t>
            </a:r>
            <a:endParaRPr lang="en-US" sz="2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/>
                </a:solidFill>
              </a:rPr>
              <a:t>Sanaullah Kayani &amp; Gulfraz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231" y="1335063"/>
            <a:ext cx="5444715" cy="47062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63833"/>
            <a:ext cx="2053687" cy="53875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F5C-17A3-4A09-9878-704680C65BC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1309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6174" y="2550368"/>
            <a:ext cx="4165254" cy="1051249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4400" dirty="0"/>
              <a:t>User Interface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Sanaullah Kayani &amp; Gulfraz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63833"/>
            <a:ext cx="2053687" cy="53875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F5C-17A3-4A09-9878-704680C65BC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7845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1290"/>
          </a:xfrm>
        </p:spPr>
        <p:txBody>
          <a:bodyPr/>
          <a:lstStyle/>
          <a:p>
            <a:r>
              <a:rPr lang="en-US" dirty="0" smtClean="0"/>
              <a:t>Control Room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553" y="1343608"/>
            <a:ext cx="6509519" cy="445582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Sanaullah Kayani &amp; Gulfraz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63833"/>
            <a:ext cx="2053687" cy="538751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F5C-17A3-4A09-9878-704680C65BC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3610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6604"/>
          </a:xfrm>
        </p:spPr>
        <p:txBody>
          <a:bodyPr/>
          <a:lstStyle/>
          <a:p>
            <a:r>
              <a:rPr lang="en-US" dirty="0" err="1" smtClean="0"/>
              <a:t>Trafiic</a:t>
            </a:r>
            <a:r>
              <a:rPr lang="en-US" dirty="0" smtClean="0"/>
              <a:t> Controller record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998" y="1706839"/>
            <a:ext cx="7394870" cy="433452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Sanaullah Kayani &amp; Gulfraz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63833"/>
            <a:ext cx="2053687" cy="538751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F5C-17A3-4A09-9878-704680C65BC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7158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5306"/>
          </a:xfrm>
        </p:spPr>
        <p:txBody>
          <a:bodyPr/>
          <a:lstStyle/>
          <a:p>
            <a:r>
              <a:rPr lang="en-US" dirty="0" smtClean="0"/>
              <a:t>Emergency Status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540" y="1791478"/>
            <a:ext cx="8018958" cy="425054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Sanaullah Kayani &amp; Gulfraz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63833"/>
            <a:ext cx="2053687" cy="538751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F5C-17A3-4A09-9878-704680C65BC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6309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Functional testing</a:t>
            </a:r>
          </a:p>
          <a:p>
            <a:pPr lvl="1"/>
            <a:r>
              <a:rPr lang="en-US" dirty="0" smtClean="0"/>
              <a:t>Integrated Testing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Automated Testing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Sanaullah Kayani &amp; Gulfraz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63833"/>
            <a:ext cx="2053687" cy="53875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F5C-17A3-4A09-9878-704680C65BC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9153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473" y="1162767"/>
            <a:ext cx="3091970" cy="685118"/>
          </a:xfrm>
        </p:spPr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217" y="1726738"/>
            <a:ext cx="5377218" cy="3777622"/>
          </a:xfrm>
        </p:spPr>
        <p:txBody>
          <a:bodyPr>
            <a:normAutofit fontScale="85000" lnSpcReduction="20000"/>
          </a:bodyPr>
          <a:lstStyle/>
          <a:p>
            <a:pPr marL="914400" lvl="2" indent="0">
              <a:buNone/>
            </a:pPr>
            <a:endParaRPr lang="en-US" sz="2000" dirty="0" smtClean="0"/>
          </a:p>
          <a:p>
            <a:pPr lvl="2"/>
            <a:r>
              <a:rPr lang="en-US" sz="2000" dirty="0" smtClean="0"/>
              <a:t>Project Introduction</a:t>
            </a:r>
          </a:p>
          <a:p>
            <a:pPr lvl="2"/>
            <a:r>
              <a:rPr lang="en-US" sz="2000" dirty="0" smtClean="0"/>
              <a:t>Objectives</a:t>
            </a:r>
          </a:p>
          <a:p>
            <a:pPr lvl="2"/>
            <a:r>
              <a:rPr lang="en-US" sz="2000" dirty="0" smtClean="0"/>
              <a:t>Proposed Solution</a:t>
            </a:r>
          </a:p>
          <a:p>
            <a:pPr lvl="2"/>
            <a:r>
              <a:rPr lang="en-US" sz="2000" dirty="0"/>
              <a:t>Tool And Technology</a:t>
            </a:r>
          </a:p>
          <a:p>
            <a:pPr lvl="2"/>
            <a:r>
              <a:rPr lang="en-US" sz="2000" dirty="0"/>
              <a:t>Functional Requirement</a:t>
            </a:r>
          </a:p>
          <a:p>
            <a:pPr lvl="2"/>
            <a:r>
              <a:rPr lang="en-US" sz="2000" dirty="0"/>
              <a:t>Non-Functional </a:t>
            </a:r>
            <a:r>
              <a:rPr lang="en-US" sz="2000" dirty="0" smtClean="0"/>
              <a:t>Requirement</a:t>
            </a:r>
          </a:p>
          <a:p>
            <a:pPr lvl="2"/>
            <a:r>
              <a:rPr lang="en-US" sz="2000" dirty="0" smtClean="0"/>
              <a:t>Working</a:t>
            </a:r>
          </a:p>
          <a:p>
            <a:pPr lvl="2"/>
            <a:r>
              <a:rPr lang="en-US" sz="2000" dirty="0" smtClean="0"/>
              <a:t>Project Design &amp; architecture</a:t>
            </a:r>
          </a:p>
          <a:p>
            <a:pPr lvl="2"/>
            <a:r>
              <a:rPr lang="en-US" sz="2000" dirty="0" smtClean="0"/>
              <a:t>User Interface</a:t>
            </a:r>
          </a:p>
          <a:p>
            <a:pPr lvl="2"/>
            <a:r>
              <a:rPr lang="en-US" sz="2000" dirty="0" smtClean="0"/>
              <a:t>Conclusion</a:t>
            </a:r>
          </a:p>
          <a:p>
            <a:pPr lvl="2"/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7/22/2020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 smtClean="0">
                <a:solidFill>
                  <a:schemeClr val="tx1"/>
                </a:solidFill>
              </a:rPr>
              <a:t>Sanaullah Kayani &amp; Gulfraz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63833"/>
            <a:ext cx="2053687" cy="5387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222" y="2164889"/>
            <a:ext cx="1352911" cy="3198132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F5C-17A3-4A09-9878-704680C65B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159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Sanaullah Kayani &amp; Gulfraz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883" y="1683495"/>
            <a:ext cx="5048250" cy="2352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63833"/>
            <a:ext cx="2053687" cy="53875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F5C-17A3-4A09-9878-704680C65BC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8792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7334" y="6223924"/>
            <a:ext cx="6297612" cy="365125"/>
          </a:xfrm>
        </p:spPr>
        <p:txBody>
          <a:bodyPr/>
          <a:lstStyle/>
          <a:p>
            <a:r>
              <a:rPr lang="en-US" sz="1200" b="1" smtClean="0">
                <a:solidFill>
                  <a:schemeClr val="tx1"/>
                </a:solidFill>
              </a:rPr>
              <a:t>Sanaullah Kayani &amp; Gulfraz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63833"/>
            <a:ext cx="2053687" cy="5387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53" y="787782"/>
            <a:ext cx="7952665" cy="47715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F5C-17A3-4A09-9878-704680C65BC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5665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46275"/>
            <a:ext cx="3171335" cy="1014314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Density </a:t>
            </a:r>
            <a:r>
              <a:rPr lang="en-US" dirty="0"/>
              <a:t>base traffic </a:t>
            </a:r>
            <a:r>
              <a:rPr lang="en-US" dirty="0" smtClean="0"/>
              <a:t>signals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dirty="0" smtClean="0"/>
              <a:t>Using Mega2560,IR sensor, </a:t>
            </a:r>
            <a:r>
              <a:rPr lang="en-US" dirty="0" err="1" smtClean="0"/>
              <a:t>WeMos</a:t>
            </a:r>
            <a:r>
              <a:rPr lang="en-US" dirty="0" smtClean="0"/>
              <a:t> Wi-Fi</a:t>
            </a:r>
            <a:endParaRPr lang="en-US" dirty="0"/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dirty="0" smtClean="0"/>
              <a:t> Traffic Control room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 smtClean="0"/>
              <a:t>Analyze signal flow through screen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 smtClean="0"/>
              <a:t>Switch signal mode(fix or density mode)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dirty="0" smtClean="0"/>
              <a:t>Emergency Tackle App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dirty="0" smtClean="0"/>
              <a:t>Provide an </a:t>
            </a:r>
            <a:r>
              <a:rPr lang="en-US" dirty="0" smtClean="0"/>
              <a:t>ease for </a:t>
            </a:r>
            <a:r>
              <a:rPr lang="en-US" dirty="0" smtClean="0"/>
              <a:t>vehicles</a:t>
            </a:r>
            <a:r>
              <a:rPr lang="en-US" dirty="0"/>
              <a:t> </a:t>
            </a:r>
            <a:r>
              <a:rPr lang="en-US" dirty="0" smtClean="0"/>
              <a:t>flow.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 smtClean="0">
                <a:solidFill>
                  <a:schemeClr val="tx1"/>
                </a:solidFill>
              </a:rPr>
              <a:t>Sanaullah Kayani &amp; Gulfraz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77481"/>
            <a:ext cx="2053687" cy="53875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F5C-17A3-4A09-9878-704680C65B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783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181" y="925612"/>
            <a:ext cx="2915759" cy="853738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931181" y="1887612"/>
            <a:ext cx="8995302" cy="4153750"/>
          </a:xfrm>
        </p:spPr>
        <p:txBody>
          <a:bodyPr>
            <a:normAutofit/>
          </a:bodyPr>
          <a:lstStyle/>
          <a:p>
            <a:r>
              <a:rPr lang="en-US" dirty="0" smtClean="0"/>
              <a:t>Flow of traffic </a:t>
            </a:r>
            <a:r>
              <a:rPr lang="en-US" dirty="0"/>
              <a:t>signal in an efficient way</a:t>
            </a:r>
          </a:p>
          <a:p>
            <a:r>
              <a:rPr lang="en-US" dirty="0" smtClean="0"/>
              <a:t>A mechanism </a:t>
            </a:r>
            <a:r>
              <a:rPr lang="en-US" dirty="0"/>
              <a:t>in which traffic signal is control according to </a:t>
            </a:r>
            <a:r>
              <a:rPr lang="en-US" dirty="0" smtClean="0"/>
              <a:t>traffic strength.</a:t>
            </a:r>
          </a:p>
          <a:p>
            <a:r>
              <a:rPr lang="en-IE" dirty="0"/>
              <a:t>The main purpose of our project is to reduce the time delay at intercept</a:t>
            </a:r>
            <a:r>
              <a:rPr lang="en-IE" dirty="0" smtClean="0"/>
              <a:t>.</a:t>
            </a:r>
            <a:endParaRPr lang="en-US" dirty="0"/>
          </a:p>
          <a:p>
            <a:r>
              <a:rPr lang="en-US" dirty="0" smtClean="0"/>
              <a:t>Reduce </a:t>
            </a:r>
            <a:r>
              <a:rPr lang="en-US" dirty="0"/>
              <a:t>congestion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Visualize the signal flow</a:t>
            </a:r>
          </a:p>
          <a:p>
            <a:r>
              <a:rPr lang="en-US" dirty="0"/>
              <a:t>Tackle Emergency </a:t>
            </a:r>
            <a:endParaRPr lang="en-US" dirty="0" smtClean="0"/>
          </a:p>
          <a:p>
            <a:r>
              <a:rPr lang="en-US" dirty="0"/>
              <a:t>Easy </a:t>
            </a:r>
            <a:r>
              <a:rPr lang="en-US" dirty="0" smtClean="0"/>
              <a:t>convenience to </a:t>
            </a:r>
            <a:r>
              <a:rPr lang="en-US" dirty="0"/>
              <a:t>handle</a:t>
            </a:r>
            <a:r>
              <a:rPr lang="en-US" dirty="0" smtClean="0"/>
              <a:t>.</a:t>
            </a:r>
          </a:p>
          <a:p>
            <a:r>
              <a:rPr lang="en-US" dirty="0"/>
              <a:t>Ease for traffic </a:t>
            </a:r>
            <a:r>
              <a:rPr lang="en-US" dirty="0" smtClean="0"/>
              <a:t>controller</a:t>
            </a:r>
            <a:endParaRPr lang="en-US" b="1" dirty="0" smtClean="0"/>
          </a:p>
          <a:p>
            <a:r>
              <a:rPr lang="en-US" dirty="0" smtClean="0"/>
              <a:t>Fully automatic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7/22/2020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 smtClean="0">
                <a:solidFill>
                  <a:schemeClr val="tx1"/>
                </a:solidFill>
              </a:rPr>
              <a:t>Sanaullah Kayani &amp; Gulfraz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63833"/>
            <a:ext cx="2053687" cy="53875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F5C-17A3-4A09-9878-704680C65B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9720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836" y="1255748"/>
            <a:ext cx="4391031" cy="761456"/>
          </a:xfrm>
        </p:spPr>
        <p:txBody>
          <a:bodyPr>
            <a:normAutofit/>
          </a:bodyPr>
          <a:lstStyle/>
          <a:p>
            <a:r>
              <a:rPr lang="en-US" dirty="0" smtClean="0"/>
              <a:t>Proposed 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17204"/>
            <a:ext cx="8595360" cy="3643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r>
              <a:rPr lang="en-IE" dirty="0" smtClean="0"/>
              <a:t>Traffic controller enable to operate the signal through screen</a:t>
            </a:r>
          </a:p>
          <a:p>
            <a:pPr lvl="1"/>
            <a:r>
              <a:rPr lang="en-IE" dirty="0" smtClean="0"/>
              <a:t>Through Wi-Fi module (send commands)</a:t>
            </a:r>
          </a:p>
          <a:p>
            <a:r>
              <a:rPr lang="en-IE" dirty="0" smtClean="0"/>
              <a:t>Use </a:t>
            </a:r>
            <a:r>
              <a:rPr lang="en-IE" dirty="0" err="1"/>
              <a:t>arduino</a:t>
            </a:r>
            <a:r>
              <a:rPr lang="en-IE" dirty="0"/>
              <a:t> microcontroller with IR sensor on each road.</a:t>
            </a:r>
          </a:p>
          <a:p>
            <a:r>
              <a:rPr lang="en-IE" dirty="0"/>
              <a:t>IR </a:t>
            </a:r>
            <a:r>
              <a:rPr lang="en-IE" dirty="0" smtClean="0"/>
              <a:t>sensor 3 </a:t>
            </a:r>
            <a:r>
              <a:rPr lang="en-IE" dirty="0"/>
              <a:t>on each road in some difference.</a:t>
            </a:r>
          </a:p>
          <a:p>
            <a:r>
              <a:rPr lang="en-IE" dirty="0"/>
              <a:t>IR sensor detect the traffic on road and pass the </a:t>
            </a:r>
            <a:r>
              <a:rPr lang="en-IE" dirty="0" smtClean="0"/>
              <a:t>result to </a:t>
            </a:r>
            <a:r>
              <a:rPr lang="en-IE" dirty="0"/>
              <a:t>microcontroller.</a:t>
            </a:r>
          </a:p>
          <a:p>
            <a:r>
              <a:rPr lang="en-US" dirty="0"/>
              <a:t>Based on these </a:t>
            </a:r>
            <a:r>
              <a:rPr lang="en-US" dirty="0" smtClean="0"/>
              <a:t>sensor result, </a:t>
            </a:r>
            <a:r>
              <a:rPr lang="en-US" dirty="0"/>
              <a:t>controller control the </a:t>
            </a:r>
            <a:r>
              <a:rPr lang="en-US" dirty="0" smtClean="0"/>
              <a:t>traffic signal </a:t>
            </a:r>
            <a:r>
              <a:rPr lang="en-US" dirty="0"/>
              <a:t>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Emergency Vehicle</a:t>
            </a:r>
          </a:p>
          <a:p>
            <a:pPr lvl="1"/>
            <a:r>
              <a:rPr lang="en-US" dirty="0" smtClean="0"/>
              <a:t>Use IR receiver with remote.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 smtClean="0">
                <a:solidFill>
                  <a:schemeClr val="tx1"/>
                </a:solidFill>
              </a:rPr>
              <a:t>Sanaullah Kayani &amp; Gulfraz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63833"/>
            <a:ext cx="2053687" cy="538751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F5C-17A3-4A09-9878-704680C65B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003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08336"/>
              </p:ext>
            </p:extLst>
          </p:nvPr>
        </p:nvGraphicFramePr>
        <p:xfrm>
          <a:off x="1063691" y="1567545"/>
          <a:ext cx="6423753" cy="2605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9340"/>
                <a:gridCol w="2129340"/>
                <a:gridCol w="2165073"/>
              </a:tblGrid>
              <a:tr h="3005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Tools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Version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Rationale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18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Arduino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1.8.10.0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005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Android</a:t>
                      </a:r>
                      <a:r>
                        <a:rPr lang="en-US" sz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Studio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3.6.1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580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Bracket,</a:t>
                      </a:r>
                      <a:r>
                        <a:rPr lang="en-US" sz="120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Sublime Text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006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Bootstrap, HTML, </a:t>
                      </a: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CSS,XML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 Designing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637168"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PHP, </a:t>
                      </a:r>
                      <a:r>
                        <a:rPr lang="en-US" sz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javascript</a:t>
                      </a: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C++,Java</a:t>
                      </a:r>
                      <a:endParaRPr lang="en-US" sz="1200" dirty="0" smtClean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Programming Language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Sanaullah Kayani &amp; Gulfraz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63833"/>
            <a:ext cx="2053687" cy="53875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F5C-17A3-4A09-9878-704680C65B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7901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52907"/>
            <a:ext cx="4890953" cy="8643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Functional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0181"/>
            <a:ext cx="8596668" cy="42278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Admin panel</a:t>
            </a:r>
          </a:p>
          <a:p>
            <a:pPr lvl="1"/>
            <a:r>
              <a:rPr lang="en-US" dirty="0" smtClean="0"/>
              <a:t>Login</a:t>
            </a:r>
          </a:p>
          <a:p>
            <a:pPr lvl="1"/>
            <a:r>
              <a:rPr lang="en-US" dirty="0" smtClean="0"/>
              <a:t>Register </a:t>
            </a:r>
          </a:p>
          <a:p>
            <a:pPr lvl="1"/>
            <a:r>
              <a:rPr lang="en-US" dirty="0" smtClean="0"/>
              <a:t>Analyze signals flow</a:t>
            </a:r>
          </a:p>
          <a:p>
            <a:pPr lvl="1"/>
            <a:r>
              <a:rPr lang="en-US" dirty="0" smtClean="0"/>
              <a:t>Update Record</a:t>
            </a:r>
          </a:p>
          <a:p>
            <a:r>
              <a:rPr lang="en-US" b="1" dirty="0" smtClean="0"/>
              <a:t>Traffic Controller panel</a:t>
            </a:r>
          </a:p>
          <a:p>
            <a:pPr lvl="1"/>
            <a:r>
              <a:rPr lang="en-US" dirty="0" smtClean="0"/>
              <a:t>Login</a:t>
            </a:r>
          </a:p>
          <a:p>
            <a:pPr lvl="1"/>
            <a:r>
              <a:rPr lang="en-US" dirty="0" smtClean="0"/>
              <a:t>Switch signal mode</a:t>
            </a:r>
          </a:p>
          <a:p>
            <a:pPr lvl="1"/>
            <a:r>
              <a:rPr lang="en-US" dirty="0" smtClean="0"/>
              <a:t>Analyze Signals flow</a:t>
            </a:r>
          </a:p>
          <a:p>
            <a:pPr lvl="1"/>
            <a:r>
              <a:rPr lang="en-US" dirty="0" smtClean="0"/>
              <a:t>Tackle Emergency</a:t>
            </a:r>
          </a:p>
          <a:p>
            <a:pPr lvl="1"/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 smtClean="0">
                <a:solidFill>
                  <a:schemeClr val="tx1"/>
                </a:solidFill>
              </a:rPr>
              <a:t>Sanaullah Kayani &amp; Gulfraz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63833"/>
            <a:ext cx="2053687" cy="53875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F5C-17A3-4A09-9878-704680C65B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5036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056" y="970344"/>
            <a:ext cx="7293398" cy="754278"/>
          </a:xfrm>
        </p:spPr>
        <p:txBody>
          <a:bodyPr>
            <a:normAutofit/>
          </a:bodyPr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092" y="2242178"/>
            <a:ext cx="8915400" cy="3777622"/>
          </a:xfrm>
        </p:spPr>
        <p:txBody>
          <a:bodyPr/>
          <a:lstStyle/>
          <a:p>
            <a:pPr lvl="0"/>
            <a:r>
              <a:rPr lang="en-US" dirty="0" smtClean="0"/>
              <a:t>Performance</a:t>
            </a:r>
          </a:p>
          <a:p>
            <a:pPr lvl="0"/>
            <a:r>
              <a:rPr lang="en-US" dirty="0" smtClean="0"/>
              <a:t>Usability</a:t>
            </a:r>
          </a:p>
          <a:p>
            <a:pPr lvl="0"/>
            <a:r>
              <a:rPr lang="en-US" dirty="0" smtClean="0"/>
              <a:t>Security</a:t>
            </a:r>
          </a:p>
          <a:p>
            <a:pPr lvl="0"/>
            <a:r>
              <a:rPr lang="en-US" dirty="0" smtClean="0"/>
              <a:t>Scalability</a:t>
            </a:r>
          </a:p>
          <a:p>
            <a:pPr lvl="0"/>
            <a:r>
              <a:rPr lang="en-US" dirty="0" smtClean="0"/>
              <a:t>Extensible</a:t>
            </a:r>
          </a:p>
          <a:p>
            <a:pPr lvl="0"/>
            <a:r>
              <a:rPr lang="en-US" dirty="0" smtClean="0"/>
              <a:t>Reliable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7/22/2020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 smtClean="0">
                <a:solidFill>
                  <a:schemeClr val="tx1"/>
                </a:solidFill>
              </a:rPr>
              <a:t>Sanaullah Kayani &amp; Gulfraz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63833"/>
            <a:ext cx="2053687" cy="53875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FF5C-17A3-4A09-9878-704680C65B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8436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1536</TotalTime>
  <Words>543</Words>
  <Application>Microsoft Office PowerPoint</Application>
  <PresentationFormat>Widescreen</PresentationFormat>
  <Paragraphs>210</Paragraphs>
  <Slides>31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Visio</vt:lpstr>
      <vt:lpstr>PowerPoint Presentation</vt:lpstr>
      <vt:lpstr>Density Based traffic signal Controller</vt:lpstr>
      <vt:lpstr>Outlines</vt:lpstr>
      <vt:lpstr>Introduction</vt:lpstr>
      <vt:lpstr>Objectives</vt:lpstr>
      <vt:lpstr>Proposed Solution </vt:lpstr>
      <vt:lpstr>Tools And Technology</vt:lpstr>
      <vt:lpstr>Functional Requirement</vt:lpstr>
      <vt:lpstr>Non-functional Requirements</vt:lpstr>
      <vt:lpstr>Working</vt:lpstr>
      <vt:lpstr>Project Design &amp; Architecture</vt:lpstr>
      <vt:lpstr>Use Case Diagram(for admin)</vt:lpstr>
      <vt:lpstr>Use Case Diagram(for traffic controller)</vt:lpstr>
      <vt:lpstr>Use Case Diagram(for emergency)</vt:lpstr>
      <vt:lpstr>Block Diagram</vt:lpstr>
      <vt:lpstr>Activity Diagram(for admin)</vt:lpstr>
      <vt:lpstr>Activity Diagram(for Employee)</vt:lpstr>
      <vt:lpstr>Activity Diagram(for Hardware)</vt:lpstr>
      <vt:lpstr>Sequence Diagram(for admin)</vt:lpstr>
      <vt:lpstr>Sequence Diagram(for Traffic Control System )</vt:lpstr>
      <vt:lpstr>Sequence Diagram(for Emergency Vehicle driver )</vt:lpstr>
      <vt:lpstr>DFD Diagram(Level 0)</vt:lpstr>
      <vt:lpstr>DFD Diagram(Level 0)</vt:lpstr>
      <vt:lpstr>Entity Relationship Diagram (ERD)</vt:lpstr>
      <vt:lpstr> User Interface </vt:lpstr>
      <vt:lpstr>Control Room</vt:lpstr>
      <vt:lpstr>Trafiic Controller record</vt:lpstr>
      <vt:lpstr>Emergency Status</vt:lpstr>
      <vt:lpstr>Testing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Jawad Rana</dc:creator>
  <cp:lastModifiedBy>Microsoft account</cp:lastModifiedBy>
  <cp:revision>150</cp:revision>
  <dcterms:created xsi:type="dcterms:W3CDTF">2018-03-04T12:39:53Z</dcterms:created>
  <dcterms:modified xsi:type="dcterms:W3CDTF">2020-07-21T21:01:00Z</dcterms:modified>
</cp:coreProperties>
</file>