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6" r:id="rId5"/>
    <p:sldId id="267" r:id="rId6"/>
    <p:sldId id="268" r:id="rId7"/>
    <p:sldId id="269" r:id="rId8"/>
    <p:sldId id="270" r:id="rId9"/>
    <p:sldId id="258" r:id="rId10"/>
    <p:sldId id="259" r:id="rId11"/>
    <p:sldId id="260" r:id="rId12"/>
    <p:sldId id="261" r:id="rId13"/>
    <p:sldId id="263" r:id="rId14"/>
    <p:sldId id="279" r:id="rId15"/>
    <p:sldId id="271" r:id="rId16"/>
    <p:sldId id="272" r:id="rId17"/>
    <p:sldId id="275" r:id="rId18"/>
    <p:sldId id="277" r:id="rId19"/>
    <p:sldId id="262" r:id="rId20"/>
    <p:sldId id="273" r:id="rId21"/>
    <p:sldId id="274" r:id="rId22"/>
    <p:sldId id="276" r:id="rId23"/>
    <p:sldId id="278"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7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7CC656-B5E8-4081-A781-AC41B6D54894}"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8E838C13-A8A8-4606-99BF-50D01A02C6FB}">
      <dgm:prSet/>
      <dgm:spPr/>
      <dgm:t>
        <a:bodyPr/>
        <a:lstStyle/>
        <a:p>
          <a:r>
            <a:rPr lang="en-GB" dirty="0"/>
            <a:t>1. Talha</a:t>
          </a:r>
          <a:endParaRPr lang="en-US" dirty="0"/>
        </a:p>
      </dgm:t>
    </dgm:pt>
    <dgm:pt modelId="{28BAB838-2CE1-41E4-83BC-52B40A7114A3}" type="parTrans" cxnId="{704DD68F-3B40-4DE2-AD47-E7657B849338}">
      <dgm:prSet/>
      <dgm:spPr/>
      <dgm:t>
        <a:bodyPr/>
        <a:lstStyle/>
        <a:p>
          <a:endParaRPr lang="en-US"/>
        </a:p>
      </dgm:t>
    </dgm:pt>
    <dgm:pt modelId="{1BB6D6AB-4C91-4B17-880A-9E0B71CE5C2C}" type="sibTrans" cxnId="{704DD68F-3B40-4DE2-AD47-E7657B849338}">
      <dgm:prSet/>
      <dgm:spPr/>
      <dgm:t>
        <a:bodyPr/>
        <a:lstStyle/>
        <a:p>
          <a:endParaRPr lang="en-US"/>
        </a:p>
      </dgm:t>
    </dgm:pt>
    <dgm:pt modelId="{8213B500-5B13-48EF-B6D2-6E9885B52964}">
      <dgm:prSet/>
      <dgm:spPr/>
      <dgm:t>
        <a:bodyPr/>
        <a:lstStyle/>
        <a:p>
          <a:r>
            <a:rPr lang="en-GB" dirty="0"/>
            <a:t>2. Abdul </a:t>
          </a:r>
          <a:r>
            <a:rPr lang="en-GB" dirty="0" err="1"/>
            <a:t>Baseer</a:t>
          </a:r>
          <a:r>
            <a:rPr lang="en-GB" dirty="0"/>
            <a:t> </a:t>
          </a:r>
          <a:endParaRPr lang="en-US" dirty="0"/>
        </a:p>
      </dgm:t>
    </dgm:pt>
    <dgm:pt modelId="{455ABDBF-2829-4062-A4F8-C1FCABF7B972}" type="parTrans" cxnId="{A7840C59-C6E8-404A-B666-4C51CE156AFF}">
      <dgm:prSet/>
      <dgm:spPr/>
      <dgm:t>
        <a:bodyPr/>
        <a:lstStyle/>
        <a:p>
          <a:endParaRPr lang="en-US"/>
        </a:p>
      </dgm:t>
    </dgm:pt>
    <dgm:pt modelId="{6EA5D5F4-C7FD-4E85-8CB9-B9C07A5FCF09}" type="sibTrans" cxnId="{A7840C59-C6E8-404A-B666-4C51CE156AFF}">
      <dgm:prSet/>
      <dgm:spPr/>
      <dgm:t>
        <a:bodyPr/>
        <a:lstStyle/>
        <a:p>
          <a:endParaRPr lang="en-US"/>
        </a:p>
      </dgm:t>
    </dgm:pt>
    <dgm:pt modelId="{161B4006-E78D-4C0B-9239-03BE36E49DCD}">
      <dgm:prSet/>
      <dgm:spPr/>
      <dgm:t>
        <a:bodyPr/>
        <a:lstStyle/>
        <a:p>
          <a:r>
            <a:rPr lang="en-GB" dirty="0"/>
            <a:t>3. Wali </a:t>
          </a:r>
          <a:endParaRPr lang="en-US" dirty="0"/>
        </a:p>
      </dgm:t>
    </dgm:pt>
    <dgm:pt modelId="{40F9B437-FEF2-4E84-8BEE-64974BB86E1E}" type="parTrans" cxnId="{C1F6D8E5-9ACA-498B-AC8C-9F211A2AF205}">
      <dgm:prSet/>
      <dgm:spPr/>
      <dgm:t>
        <a:bodyPr/>
        <a:lstStyle/>
        <a:p>
          <a:endParaRPr lang="en-US"/>
        </a:p>
      </dgm:t>
    </dgm:pt>
    <dgm:pt modelId="{6B31D0E9-D6BD-4AF7-B0AB-690DB71DFE2D}" type="sibTrans" cxnId="{C1F6D8E5-9ACA-498B-AC8C-9F211A2AF205}">
      <dgm:prSet/>
      <dgm:spPr/>
      <dgm:t>
        <a:bodyPr/>
        <a:lstStyle/>
        <a:p>
          <a:endParaRPr lang="en-US"/>
        </a:p>
      </dgm:t>
    </dgm:pt>
    <dgm:pt modelId="{ED74FD90-A0A6-48A0-AB5B-BC491ED91488}">
      <dgm:prSet/>
      <dgm:spPr/>
      <dgm:t>
        <a:bodyPr/>
        <a:lstStyle/>
        <a:p>
          <a:r>
            <a:rPr lang="en-GB" dirty="0"/>
            <a:t>4. </a:t>
          </a:r>
          <a:r>
            <a:rPr lang="en-GB" dirty="0" err="1"/>
            <a:t>Sajeel</a:t>
          </a:r>
          <a:r>
            <a:rPr lang="en-GB" dirty="0"/>
            <a:t> </a:t>
          </a:r>
          <a:endParaRPr lang="en-US" dirty="0"/>
        </a:p>
      </dgm:t>
    </dgm:pt>
    <dgm:pt modelId="{A77CF45A-00F4-4CB3-B7EB-426D80427876}" type="parTrans" cxnId="{2FCA8A35-5140-4B0E-B655-5DED070E6D29}">
      <dgm:prSet/>
      <dgm:spPr/>
      <dgm:t>
        <a:bodyPr/>
        <a:lstStyle/>
        <a:p>
          <a:endParaRPr lang="en-US"/>
        </a:p>
      </dgm:t>
    </dgm:pt>
    <dgm:pt modelId="{ECC8E257-F269-4A4A-8C5A-D7B7A419F8A1}" type="sibTrans" cxnId="{2FCA8A35-5140-4B0E-B655-5DED070E6D29}">
      <dgm:prSet/>
      <dgm:spPr/>
      <dgm:t>
        <a:bodyPr/>
        <a:lstStyle/>
        <a:p>
          <a:endParaRPr lang="en-US"/>
        </a:p>
      </dgm:t>
    </dgm:pt>
    <dgm:pt modelId="{EE51D97D-AEC8-4E36-A5F2-43830E7AF7EE}" type="pres">
      <dgm:prSet presAssocID="{497CC656-B5E8-4081-A781-AC41B6D54894}" presName="matrix" presStyleCnt="0">
        <dgm:presLayoutVars>
          <dgm:chMax val="1"/>
          <dgm:dir/>
          <dgm:resizeHandles val="exact"/>
        </dgm:presLayoutVars>
      </dgm:prSet>
      <dgm:spPr/>
    </dgm:pt>
    <dgm:pt modelId="{A574C73A-7C18-45A0-9EFE-C917D59A8CD8}" type="pres">
      <dgm:prSet presAssocID="{497CC656-B5E8-4081-A781-AC41B6D54894}" presName="diamond" presStyleLbl="bgShp" presStyleIdx="0" presStyleCnt="1"/>
      <dgm:spPr/>
    </dgm:pt>
    <dgm:pt modelId="{D4D592A0-BACB-40F4-AB55-F2F5701C20B3}" type="pres">
      <dgm:prSet presAssocID="{497CC656-B5E8-4081-A781-AC41B6D54894}" presName="quad1" presStyleLbl="node1" presStyleIdx="0" presStyleCnt="4">
        <dgm:presLayoutVars>
          <dgm:chMax val="0"/>
          <dgm:chPref val="0"/>
          <dgm:bulletEnabled val="1"/>
        </dgm:presLayoutVars>
      </dgm:prSet>
      <dgm:spPr/>
    </dgm:pt>
    <dgm:pt modelId="{7A22D588-F57C-4DCE-BD41-FDD807464AAF}" type="pres">
      <dgm:prSet presAssocID="{497CC656-B5E8-4081-A781-AC41B6D54894}" presName="quad2" presStyleLbl="node1" presStyleIdx="1" presStyleCnt="4">
        <dgm:presLayoutVars>
          <dgm:chMax val="0"/>
          <dgm:chPref val="0"/>
          <dgm:bulletEnabled val="1"/>
        </dgm:presLayoutVars>
      </dgm:prSet>
      <dgm:spPr/>
    </dgm:pt>
    <dgm:pt modelId="{24AA3413-2E57-43B2-8FB8-BD137D554C3A}" type="pres">
      <dgm:prSet presAssocID="{497CC656-B5E8-4081-A781-AC41B6D54894}" presName="quad3" presStyleLbl="node1" presStyleIdx="2" presStyleCnt="4">
        <dgm:presLayoutVars>
          <dgm:chMax val="0"/>
          <dgm:chPref val="0"/>
          <dgm:bulletEnabled val="1"/>
        </dgm:presLayoutVars>
      </dgm:prSet>
      <dgm:spPr/>
    </dgm:pt>
    <dgm:pt modelId="{A7342ACC-6DBD-4B0D-A40F-C8BD36C9C4EE}" type="pres">
      <dgm:prSet presAssocID="{497CC656-B5E8-4081-A781-AC41B6D54894}" presName="quad4" presStyleLbl="node1" presStyleIdx="3" presStyleCnt="4">
        <dgm:presLayoutVars>
          <dgm:chMax val="0"/>
          <dgm:chPref val="0"/>
          <dgm:bulletEnabled val="1"/>
        </dgm:presLayoutVars>
      </dgm:prSet>
      <dgm:spPr/>
    </dgm:pt>
  </dgm:ptLst>
  <dgm:cxnLst>
    <dgm:cxn modelId="{2FCA8A35-5140-4B0E-B655-5DED070E6D29}" srcId="{497CC656-B5E8-4081-A781-AC41B6D54894}" destId="{ED74FD90-A0A6-48A0-AB5B-BC491ED91488}" srcOrd="3" destOrd="0" parTransId="{A77CF45A-00F4-4CB3-B7EB-426D80427876}" sibTransId="{ECC8E257-F269-4A4A-8C5A-D7B7A419F8A1}"/>
    <dgm:cxn modelId="{5441C24F-DC70-4A27-AAA8-F4FF3A9F5983}" type="presOf" srcId="{ED74FD90-A0A6-48A0-AB5B-BC491ED91488}" destId="{A7342ACC-6DBD-4B0D-A40F-C8BD36C9C4EE}" srcOrd="0" destOrd="0" presId="urn:microsoft.com/office/officeart/2005/8/layout/matrix3"/>
    <dgm:cxn modelId="{A7840C59-C6E8-404A-B666-4C51CE156AFF}" srcId="{497CC656-B5E8-4081-A781-AC41B6D54894}" destId="{8213B500-5B13-48EF-B6D2-6E9885B52964}" srcOrd="1" destOrd="0" parTransId="{455ABDBF-2829-4062-A4F8-C1FCABF7B972}" sibTransId="{6EA5D5F4-C7FD-4E85-8CB9-B9C07A5FCF09}"/>
    <dgm:cxn modelId="{4394CE7F-F9F8-460A-96F6-1B1138E0D2E6}" type="presOf" srcId="{8213B500-5B13-48EF-B6D2-6E9885B52964}" destId="{7A22D588-F57C-4DCE-BD41-FDD807464AAF}" srcOrd="0" destOrd="0" presId="urn:microsoft.com/office/officeart/2005/8/layout/matrix3"/>
    <dgm:cxn modelId="{916BB081-5A9D-460F-9177-5169A2D10E0A}" type="presOf" srcId="{161B4006-E78D-4C0B-9239-03BE36E49DCD}" destId="{24AA3413-2E57-43B2-8FB8-BD137D554C3A}" srcOrd="0" destOrd="0" presId="urn:microsoft.com/office/officeart/2005/8/layout/matrix3"/>
    <dgm:cxn modelId="{704DD68F-3B40-4DE2-AD47-E7657B849338}" srcId="{497CC656-B5E8-4081-A781-AC41B6D54894}" destId="{8E838C13-A8A8-4606-99BF-50D01A02C6FB}" srcOrd="0" destOrd="0" parTransId="{28BAB838-2CE1-41E4-83BC-52B40A7114A3}" sibTransId="{1BB6D6AB-4C91-4B17-880A-9E0B71CE5C2C}"/>
    <dgm:cxn modelId="{C8CAA394-69DE-495A-862F-BBC324FF0FF7}" type="presOf" srcId="{497CC656-B5E8-4081-A781-AC41B6D54894}" destId="{EE51D97D-AEC8-4E36-A5F2-43830E7AF7EE}" srcOrd="0" destOrd="0" presId="urn:microsoft.com/office/officeart/2005/8/layout/matrix3"/>
    <dgm:cxn modelId="{C1F6D8E5-9ACA-498B-AC8C-9F211A2AF205}" srcId="{497CC656-B5E8-4081-A781-AC41B6D54894}" destId="{161B4006-E78D-4C0B-9239-03BE36E49DCD}" srcOrd="2" destOrd="0" parTransId="{40F9B437-FEF2-4E84-8BEE-64974BB86E1E}" sibTransId="{6B31D0E9-D6BD-4AF7-B0AB-690DB71DFE2D}"/>
    <dgm:cxn modelId="{DD747CF2-6361-42AC-B41D-175F954B803B}" type="presOf" srcId="{8E838C13-A8A8-4606-99BF-50D01A02C6FB}" destId="{D4D592A0-BACB-40F4-AB55-F2F5701C20B3}" srcOrd="0" destOrd="0" presId="urn:microsoft.com/office/officeart/2005/8/layout/matrix3"/>
    <dgm:cxn modelId="{EBB9A703-7F50-4749-B859-98027AF21CE8}" type="presParOf" srcId="{EE51D97D-AEC8-4E36-A5F2-43830E7AF7EE}" destId="{A574C73A-7C18-45A0-9EFE-C917D59A8CD8}" srcOrd="0" destOrd="0" presId="urn:microsoft.com/office/officeart/2005/8/layout/matrix3"/>
    <dgm:cxn modelId="{186DC588-8A8B-4E8B-AE32-B192B302D076}" type="presParOf" srcId="{EE51D97D-AEC8-4E36-A5F2-43830E7AF7EE}" destId="{D4D592A0-BACB-40F4-AB55-F2F5701C20B3}" srcOrd="1" destOrd="0" presId="urn:microsoft.com/office/officeart/2005/8/layout/matrix3"/>
    <dgm:cxn modelId="{E3D946A2-9FC8-48D3-B2BA-1180F7F5F361}" type="presParOf" srcId="{EE51D97D-AEC8-4E36-A5F2-43830E7AF7EE}" destId="{7A22D588-F57C-4DCE-BD41-FDD807464AAF}" srcOrd="2" destOrd="0" presId="urn:microsoft.com/office/officeart/2005/8/layout/matrix3"/>
    <dgm:cxn modelId="{01A62C03-65BD-4753-8F93-784660929997}" type="presParOf" srcId="{EE51D97D-AEC8-4E36-A5F2-43830E7AF7EE}" destId="{24AA3413-2E57-43B2-8FB8-BD137D554C3A}" srcOrd="3" destOrd="0" presId="urn:microsoft.com/office/officeart/2005/8/layout/matrix3"/>
    <dgm:cxn modelId="{E6124097-E404-4473-AC23-5F4FF35401EE}" type="presParOf" srcId="{EE51D97D-AEC8-4E36-A5F2-43830E7AF7EE}" destId="{A7342ACC-6DBD-4B0D-A40F-C8BD36C9C4E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5AFA94-BC58-449A-8D21-40BD1FA6A46B}"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2FA1439B-E904-45B4-96A0-60F9AF61C52C}">
      <dgm:prSet/>
      <dgm:spPr/>
      <dgm:t>
        <a:bodyPr/>
        <a:lstStyle/>
        <a:p>
          <a:r>
            <a:rPr lang="en-US" b="1"/>
            <a:t>Problem Statement:</a:t>
          </a:r>
          <a:endParaRPr lang="en-US"/>
        </a:p>
      </dgm:t>
    </dgm:pt>
    <dgm:pt modelId="{0484E320-E18B-4952-BA64-A2AB229A36CD}" type="parTrans" cxnId="{54A77FD7-4FB1-42B4-B647-CE5D847F67DC}">
      <dgm:prSet/>
      <dgm:spPr/>
      <dgm:t>
        <a:bodyPr/>
        <a:lstStyle/>
        <a:p>
          <a:endParaRPr lang="en-US"/>
        </a:p>
      </dgm:t>
    </dgm:pt>
    <dgm:pt modelId="{02DFFB2B-1D8D-49E0-B26F-257F45646D81}" type="sibTrans" cxnId="{54A77FD7-4FB1-42B4-B647-CE5D847F67DC}">
      <dgm:prSet/>
      <dgm:spPr/>
      <dgm:t>
        <a:bodyPr/>
        <a:lstStyle/>
        <a:p>
          <a:endParaRPr lang="en-US"/>
        </a:p>
      </dgm:t>
    </dgm:pt>
    <dgm:pt modelId="{C731F590-116E-49EB-BB15-C149E5497852}">
      <dgm:prSet/>
      <dgm:spPr/>
      <dgm:t>
        <a:bodyPr/>
        <a:lstStyle/>
        <a:p>
          <a:r>
            <a:rPr lang="en-US" b="1"/>
            <a:t>Problem Statement:</a:t>
          </a:r>
          <a:br>
            <a:rPr lang="en-US"/>
          </a:br>
          <a:r>
            <a:rPr lang="en-US" b="1"/>
            <a:t>"</a:t>
          </a:r>
          <a:r>
            <a:rPr lang="en-US"/>
            <a:t>Current social media platforms overwhelm users with excessive notifications and irrelevant content, complicating the user experience and making it difficult to focus on meaningful interactions. Additionally, professionals struggle with poor content discoverability and confusing navigation, which hinders their ability to effectively manage and differentiate between personal and professional accounts. There is a need for a user-friendly social media platform that simplifies content filtering, enhances discoverability for professional users, and provides intuitive tools for content creation and account management."</a:t>
          </a:r>
        </a:p>
      </dgm:t>
    </dgm:pt>
    <dgm:pt modelId="{01CA5011-17DC-4437-8CAB-B2B983012AD8}" type="parTrans" cxnId="{81F5F63D-A75E-4351-BF69-C9ED4DF8A10B}">
      <dgm:prSet/>
      <dgm:spPr/>
      <dgm:t>
        <a:bodyPr/>
        <a:lstStyle/>
        <a:p>
          <a:endParaRPr lang="en-US"/>
        </a:p>
      </dgm:t>
    </dgm:pt>
    <dgm:pt modelId="{10AF566B-5322-4C0E-8937-AB6AE628C85E}" type="sibTrans" cxnId="{81F5F63D-A75E-4351-BF69-C9ED4DF8A10B}">
      <dgm:prSet/>
      <dgm:spPr/>
      <dgm:t>
        <a:bodyPr/>
        <a:lstStyle/>
        <a:p>
          <a:endParaRPr lang="en-US"/>
        </a:p>
      </dgm:t>
    </dgm:pt>
    <dgm:pt modelId="{8DA0FC36-91CC-404C-97E9-2F221302A16B}" type="pres">
      <dgm:prSet presAssocID="{2D5AFA94-BC58-449A-8D21-40BD1FA6A46B}" presName="Name0" presStyleCnt="0">
        <dgm:presLayoutVars>
          <dgm:dir/>
          <dgm:animLvl val="lvl"/>
          <dgm:resizeHandles val="exact"/>
        </dgm:presLayoutVars>
      </dgm:prSet>
      <dgm:spPr/>
    </dgm:pt>
    <dgm:pt modelId="{1859A58B-A2C8-4C24-B2F6-7864FE9F99EA}" type="pres">
      <dgm:prSet presAssocID="{C731F590-116E-49EB-BB15-C149E5497852}" presName="boxAndChildren" presStyleCnt="0"/>
      <dgm:spPr/>
    </dgm:pt>
    <dgm:pt modelId="{E7DD40A9-3488-41C0-8C2C-3965E32A87D3}" type="pres">
      <dgm:prSet presAssocID="{C731F590-116E-49EB-BB15-C149E5497852}" presName="parentTextBox" presStyleLbl="node1" presStyleIdx="0" presStyleCnt="2"/>
      <dgm:spPr/>
    </dgm:pt>
    <dgm:pt modelId="{1C38952C-AA21-44E0-9CDF-54AF54DB339A}" type="pres">
      <dgm:prSet presAssocID="{02DFFB2B-1D8D-49E0-B26F-257F45646D81}" presName="sp" presStyleCnt="0"/>
      <dgm:spPr/>
    </dgm:pt>
    <dgm:pt modelId="{AF8F936A-28C1-4A00-BEF7-2F6876AD31EB}" type="pres">
      <dgm:prSet presAssocID="{2FA1439B-E904-45B4-96A0-60F9AF61C52C}" presName="arrowAndChildren" presStyleCnt="0"/>
      <dgm:spPr/>
    </dgm:pt>
    <dgm:pt modelId="{82C70E61-658E-46BF-BE3A-2201D657E109}" type="pres">
      <dgm:prSet presAssocID="{2FA1439B-E904-45B4-96A0-60F9AF61C52C}" presName="parentTextArrow" presStyleLbl="node1" presStyleIdx="1" presStyleCnt="2"/>
      <dgm:spPr/>
    </dgm:pt>
  </dgm:ptLst>
  <dgm:cxnLst>
    <dgm:cxn modelId="{469DCC00-C47D-4001-9262-DA3E4F0487FD}" type="presOf" srcId="{2FA1439B-E904-45B4-96A0-60F9AF61C52C}" destId="{82C70E61-658E-46BF-BE3A-2201D657E109}" srcOrd="0" destOrd="0" presId="urn:microsoft.com/office/officeart/2005/8/layout/process4"/>
    <dgm:cxn modelId="{4C1F4409-9E6E-45FD-A3C3-A38E83BE8AE1}" type="presOf" srcId="{2D5AFA94-BC58-449A-8D21-40BD1FA6A46B}" destId="{8DA0FC36-91CC-404C-97E9-2F221302A16B}" srcOrd="0" destOrd="0" presId="urn:microsoft.com/office/officeart/2005/8/layout/process4"/>
    <dgm:cxn modelId="{14FD3B30-381A-4C02-8755-61CC0066EB48}" type="presOf" srcId="{C731F590-116E-49EB-BB15-C149E5497852}" destId="{E7DD40A9-3488-41C0-8C2C-3965E32A87D3}" srcOrd="0" destOrd="0" presId="urn:microsoft.com/office/officeart/2005/8/layout/process4"/>
    <dgm:cxn modelId="{81F5F63D-A75E-4351-BF69-C9ED4DF8A10B}" srcId="{2D5AFA94-BC58-449A-8D21-40BD1FA6A46B}" destId="{C731F590-116E-49EB-BB15-C149E5497852}" srcOrd="1" destOrd="0" parTransId="{01CA5011-17DC-4437-8CAB-B2B983012AD8}" sibTransId="{10AF566B-5322-4C0E-8937-AB6AE628C85E}"/>
    <dgm:cxn modelId="{54A77FD7-4FB1-42B4-B647-CE5D847F67DC}" srcId="{2D5AFA94-BC58-449A-8D21-40BD1FA6A46B}" destId="{2FA1439B-E904-45B4-96A0-60F9AF61C52C}" srcOrd="0" destOrd="0" parTransId="{0484E320-E18B-4952-BA64-A2AB229A36CD}" sibTransId="{02DFFB2B-1D8D-49E0-B26F-257F45646D81}"/>
    <dgm:cxn modelId="{E3BA1235-64F8-4119-A8DE-FF0390AB105D}" type="presParOf" srcId="{8DA0FC36-91CC-404C-97E9-2F221302A16B}" destId="{1859A58B-A2C8-4C24-B2F6-7864FE9F99EA}" srcOrd="0" destOrd="0" presId="urn:microsoft.com/office/officeart/2005/8/layout/process4"/>
    <dgm:cxn modelId="{452C622A-CB2E-4FD9-85A6-16F73767FA3F}" type="presParOf" srcId="{1859A58B-A2C8-4C24-B2F6-7864FE9F99EA}" destId="{E7DD40A9-3488-41C0-8C2C-3965E32A87D3}" srcOrd="0" destOrd="0" presId="urn:microsoft.com/office/officeart/2005/8/layout/process4"/>
    <dgm:cxn modelId="{8F01FEF5-281A-4F49-86AE-BE6A12EAA29C}" type="presParOf" srcId="{8DA0FC36-91CC-404C-97E9-2F221302A16B}" destId="{1C38952C-AA21-44E0-9CDF-54AF54DB339A}" srcOrd="1" destOrd="0" presId="urn:microsoft.com/office/officeart/2005/8/layout/process4"/>
    <dgm:cxn modelId="{1963F249-B7D9-4E6A-A569-DE53AD845611}" type="presParOf" srcId="{8DA0FC36-91CC-404C-97E9-2F221302A16B}" destId="{AF8F936A-28C1-4A00-BEF7-2F6876AD31EB}" srcOrd="2" destOrd="0" presId="urn:microsoft.com/office/officeart/2005/8/layout/process4"/>
    <dgm:cxn modelId="{1AF7EFE6-1E03-474C-AD21-084621A50380}" type="presParOf" srcId="{AF8F936A-28C1-4A00-BEF7-2F6876AD31EB}" destId="{82C70E61-658E-46BF-BE3A-2201D657E10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9AC896-21BD-4F17-91DE-9B5F5F591E0D}"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527580B1-32D1-46F3-AD62-C83120128A2B}">
      <dgm:prSet/>
      <dgm:spPr/>
      <dgm:t>
        <a:bodyPr/>
        <a:lstStyle/>
        <a:p>
          <a:r>
            <a:rPr lang="en-GB"/>
            <a:t>1. Talha: Home Screen with Bright Youthful Colors</a:t>
          </a:r>
          <a:endParaRPr lang="en-US"/>
        </a:p>
      </dgm:t>
    </dgm:pt>
    <dgm:pt modelId="{A0F8DA43-F7F2-44A1-A470-E4307CF086EB}" type="parTrans" cxnId="{76E659CC-7F10-4ADC-96C4-87772C1F3BCA}">
      <dgm:prSet/>
      <dgm:spPr/>
      <dgm:t>
        <a:bodyPr/>
        <a:lstStyle/>
        <a:p>
          <a:endParaRPr lang="en-US"/>
        </a:p>
      </dgm:t>
    </dgm:pt>
    <dgm:pt modelId="{BBA501A0-029D-48BE-A714-5EA34451D604}" type="sibTrans" cxnId="{76E659CC-7F10-4ADC-96C4-87772C1F3BCA}">
      <dgm:prSet/>
      <dgm:spPr/>
      <dgm:t>
        <a:bodyPr/>
        <a:lstStyle/>
        <a:p>
          <a:endParaRPr lang="en-US"/>
        </a:p>
      </dgm:t>
    </dgm:pt>
    <dgm:pt modelId="{BF16D9E6-1321-4B04-B610-ED469ACC036A}">
      <dgm:prSet/>
      <dgm:spPr/>
      <dgm:t>
        <a:bodyPr/>
        <a:lstStyle/>
        <a:p>
          <a:r>
            <a:rPr lang="en-GB"/>
            <a:t>2. Abdul Baseer: Professional Analytics and Profile Layout</a:t>
          </a:r>
          <a:endParaRPr lang="en-US"/>
        </a:p>
      </dgm:t>
    </dgm:pt>
    <dgm:pt modelId="{FA484EBE-813C-4EEC-BCDD-51F447D8EC59}" type="parTrans" cxnId="{AA49D9E5-5BFB-41EF-9B1D-C7B47D3301D7}">
      <dgm:prSet/>
      <dgm:spPr/>
      <dgm:t>
        <a:bodyPr/>
        <a:lstStyle/>
        <a:p>
          <a:endParaRPr lang="en-US"/>
        </a:p>
      </dgm:t>
    </dgm:pt>
    <dgm:pt modelId="{E1122A13-7DD2-40B6-8B7F-2AFA3BD8BC1C}" type="sibTrans" cxnId="{AA49D9E5-5BFB-41EF-9B1D-C7B47D3301D7}">
      <dgm:prSet/>
      <dgm:spPr/>
      <dgm:t>
        <a:bodyPr/>
        <a:lstStyle/>
        <a:p>
          <a:endParaRPr lang="en-US"/>
        </a:p>
      </dgm:t>
    </dgm:pt>
    <dgm:pt modelId="{FEDEAC7A-C60E-4414-9A98-4D9716D9DA23}">
      <dgm:prSet/>
      <dgm:spPr/>
      <dgm:t>
        <a:bodyPr/>
        <a:lstStyle/>
        <a:p>
          <a:r>
            <a:rPr lang="en-GB"/>
            <a:t>3. Wali: Creative and Stylish Portfolio</a:t>
          </a:r>
          <a:endParaRPr lang="en-US"/>
        </a:p>
      </dgm:t>
    </dgm:pt>
    <dgm:pt modelId="{92B901BB-691A-4767-A9D5-A196E80636F4}" type="parTrans" cxnId="{AFD18605-58AC-4EA3-A72B-104E792C4943}">
      <dgm:prSet/>
      <dgm:spPr/>
      <dgm:t>
        <a:bodyPr/>
        <a:lstStyle/>
        <a:p>
          <a:endParaRPr lang="en-US"/>
        </a:p>
      </dgm:t>
    </dgm:pt>
    <dgm:pt modelId="{B8FA541D-BC82-41CD-937A-1D1254A00DD7}" type="sibTrans" cxnId="{AFD18605-58AC-4EA3-A72B-104E792C4943}">
      <dgm:prSet/>
      <dgm:spPr/>
      <dgm:t>
        <a:bodyPr/>
        <a:lstStyle/>
        <a:p>
          <a:endParaRPr lang="en-US"/>
        </a:p>
      </dgm:t>
    </dgm:pt>
    <dgm:pt modelId="{631FB6D8-A372-47C2-B13F-C0C39E40DABE}">
      <dgm:prSet/>
      <dgm:spPr/>
      <dgm:t>
        <a:bodyPr/>
        <a:lstStyle/>
        <a:p>
          <a:r>
            <a:rPr lang="en-GB"/>
            <a:t>4. Sajeel: Clear and Professional Resource Sharing</a:t>
          </a:r>
          <a:endParaRPr lang="en-US"/>
        </a:p>
      </dgm:t>
    </dgm:pt>
    <dgm:pt modelId="{6FA6BDB1-FD2D-42FF-B96D-4569F12BB752}" type="parTrans" cxnId="{B5B4F3F3-288D-4D5A-A34C-567422862AC4}">
      <dgm:prSet/>
      <dgm:spPr/>
      <dgm:t>
        <a:bodyPr/>
        <a:lstStyle/>
        <a:p>
          <a:endParaRPr lang="en-US"/>
        </a:p>
      </dgm:t>
    </dgm:pt>
    <dgm:pt modelId="{8F22699D-6385-4FBC-B4D2-731592B27434}" type="sibTrans" cxnId="{B5B4F3F3-288D-4D5A-A34C-567422862AC4}">
      <dgm:prSet/>
      <dgm:spPr/>
      <dgm:t>
        <a:bodyPr/>
        <a:lstStyle/>
        <a:p>
          <a:endParaRPr lang="en-US"/>
        </a:p>
      </dgm:t>
    </dgm:pt>
    <dgm:pt modelId="{086E0710-DFBE-4E12-B9C3-0AE35EB22F41}" type="pres">
      <dgm:prSet presAssocID="{D89AC896-21BD-4F17-91DE-9B5F5F591E0D}" presName="root" presStyleCnt="0">
        <dgm:presLayoutVars>
          <dgm:dir/>
          <dgm:resizeHandles val="exact"/>
        </dgm:presLayoutVars>
      </dgm:prSet>
      <dgm:spPr/>
    </dgm:pt>
    <dgm:pt modelId="{78E3F22A-16DE-4859-90C8-D7ADA4D0B82A}" type="pres">
      <dgm:prSet presAssocID="{D89AC896-21BD-4F17-91DE-9B5F5F591E0D}" presName="container" presStyleCnt="0">
        <dgm:presLayoutVars>
          <dgm:dir/>
          <dgm:resizeHandles val="exact"/>
        </dgm:presLayoutVars>
      </dgm:prSet>
      <dgm:spPr/>
    </dgm:pt>
    <dgm:pt modelId="{2D37A6D1-F725-4B92-9A4C-8D57EA7A798E}" type="pres">
      <dgm:prSet presAssocID="{527580B1-32D1-46F3-AD62-C83120128A2B}" presName="compNode" presStyleCnt="0"/>
      <dgm:spPr/>
    </dgm:pt>
    <dgm:pt modelId="{B645580E-3CB2-41E9-A0F2-6A48DC7E9A46}" type="pres">
      <dgm:prSet presAssocID="{527580B1-32D1-46F3-AD62-C83120128A2B}" presName="iconBgRect" presStyleLbl="bgShp" presStyleIdx="0" presStyleCnt="4"/>
      <dgm:spPr/>
    </dgm:pt>
    <dgm:pt modelId="{325F0EA9-9611-42AE-95C3-09ADBAC64F6E}" type="pres">
      <dgm:prSet presAssocID="{527580B1-32D1-46F3-AD62-C83120128A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shes"/>
        </a:ext>
      </dgm:extLst>
    </dgm:pt>
    <dgm:pt modelId="{6315AAA6-6601-4722-9D92-310EBB29BB2B}" type="pres">
      <dgm:prSet presAssocID="{527580B1-32D1-46F3-AD62-C83120128A2B}" presName="spaceRect" presStyleCnt="0"/>
      <dgm:spPr/>
    </dgm:pt>
    <dgm:pt modelId="{0032C9FD-14A4-48D6-9B7C-A5555BD60757}" type="pres">
      <dgm:prSet presAssocID="{527580B1-32D1-46F3-AD62-C83120128A2B}" presName="textRect" presStyleLbl="revTx" presStyleIdx="0" presStyleCnt="4">
        <dgm:presLayoutVars>
          <dgm:chMax val="1"/>
          <dgm:chPref val="1"/>
        </dgm:presLayoutVars>
      </dgm:prSet>
      <dgm:spPr/>
    </dgm:pt>
    <dgm:pt modelId="{B768EC07-FB12-451C-8691-B2E8173B7579}" type="pres">
      <dgm:prSet presAssocID="{BBA501A0-029D-48BE-A714-5EA34451D604}" presName="sibTrans" presStyleLbl="sibTrans2D1" presStyleIdx="0" presStyleCnt="0"/>
      <dgm:spPr/>
    </dgm:pt>
    <dgm:pt modelId="{0180F3A9-8272-42D9-8012-6CFA9BDE458D}" type="pres">
      <dgm:prSet presAssocID="{BF16D9E6-1321-4B04-B610-ED469ACC036A}" presName="compNode" presStyleCnt="0"/>
      <dgm:spPr/>
    </dgm:pt>
    <dgm:pt modelId="{899DB5C2-2A43-4D83-B86B-6890AD7D90DB}" type="pres">
      <dgm:prSet presAssocID="{BF16D9E6-1321-4B04-B610-ED469ACC036A}" presName="iconBgRect" presStyleLbl="bgShp" presStyleIdx="1" presStyleCnt="4"/>
      <dgm:spPr/>
    </dgm:pt>
    <dgm:pt modelId="{F2F143FA-F7E0-4F9E-87AB-E6912DB79409}" type="pres">
      <dgm:prSet presAssocID="{BF16D9E6-1321-4B04-B610-ED469ACC03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D9418972-3E8C-4B56-A7F7-F016E0B3B54E}" type="pres">
      <dgm:prSet presAssocID="{BF16D9E6-1321-4B04-B610-ED469ACC036A}" presName="spaceRect" presStyleCnt="0"/>
      <dgm:spPr/>
    </dgm:pt>
    <dgm:pt modelId="{667C2774-C167-4EA5-B06E-DA5347276F1C}" type="pres">
      <dgm:prSet presAssocID="{BF16D9E6-1321-4B04-B610-ED469ACC036A}" presName="textRect" presStyleLbl="revTx" presStyleIdx="1" presStyleCnt="4">
        <dgm:presLayoutVars>
          <dgm:chMax val="1"/>
          <dgm:chPref val="1"/>
        </dgm:presLayoutVars>
      </dgm:prSet>
      <dgm:spPr/>
    </dgm:pt>
    <dgm:pt modelId="{775A9FC5-523B-4715-B52D-B0C50F326CCE}" type="pres">
      <dgm:prSet presAssocID="{E1122A13-7DD2-40B6-8B7F-2AFA3BD8BC1C}" presName="sibTrans" presStyleLbl="sibTrans2D1" presStyleIdx="0" presStyleCnt="0"/>
      <dgm:spPr/>
    </dgm:pt>
    <dgm:pt modelId="{A07E6E81-93AF-4285-B14B-B461CCB0FDB7}" type="pres">
      <dgm:prSet presAssocID="{FEDEAC7A-C60E-4414-9A98-4D9716D9DA23}" presName="compNode" presStyleCnt="0"/>
      <dgm:spPr/>
    </dgm:pt>
    <dgm:pt modelId="{A4460DEC-8AC3-4D74-A196-AE05E23EEB4F}" type="pres">
      <dgm:prSet presAssocID="{FEDEAC7A-C60E-4414-9A98-4D9716D9DA23}" presName="iconBgRect" presStyleLbl="bgShp" presStyleIdx="2" presStyleCnt="4"/>
      <dgm:spPr/>
    </dgm:pt>
    <dgm:pt modelId="{E9ECFEA6-8690-4E34-87A0-6E086CFC5D75}" type="pres">
      <dgm:prSet presAssocID="{FEDEAC7A-C60E-4414-9A98-4D9716D9DA2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rge paint brush"/>
        </a:ext>
      </dgm:extLst>
    </dgm:pt>
    <dgm:pt modelId="{60D8FD3E-720C-4D3E-B212-94AF21AECDA8}" type="pres">
      <dgm:prSet presAssocID="{FEDEAC7A-C60E-4414-9A98-4D9716D9DA23}" presName="spaceRect" presStyleCnt="0"/>
      <dgm:spPr/>
    </dgm:pt>
    <dgm:pt modelId="{3E5328CB-C29B-4642-B2DD-A90E658888B7}" type="pres">
      <dgm:prSet presAssocID="{FEDEAC7A-C60E-4414-9A98-4D9716D9DA23}" presName="textRect" presStyleLbl="revTx" presStyleIdx="2" presStyleCnt="4">
        <dgm:presLayoutVars>
          <dgm:chMax val="1"/>
          <dgm:chPref val="1"/>
        </dgm:presLayoutVars>
      </dgm:prSet>
      <dgm:spPr/>
    </dgm:pt>
    <dgm:pt modelId="{CD9949F3-A393-4D3A-A90D-A2F8ED4061EE}" type="pres">
      <dgm:prSet presAssocID="{B8FA541D-BC82-41CD-937A-1D1254A00DD7}" presName="sibTrans" presStyleLbl="sibTrans2D1" presStyleIdx="0" presStyleCnt="0"/>
      <dgm:spPr/>
    </dgm:pt>
    <dgm:pt modelId="{1E609470-E5E5-43EB-8269-06E9222E7466}" type="pres">
      <dgm:prSet presAssocID="{631FB6D8-A372-47C2-B13F-C0C39E40DABE}" presName="compNode" presStyleCnt="0"/>
      <dgm:spPr/>
    </dgm:pt>
    <dgm:pt modelId="{3E9C98DF-38C5-4D26-B802-909761653023}" type="pres">
      <dgm:prSet presAssocID="{631FB6D8-A372-47C2-B13F-C0C39E40DABE}" presName="iconBgRect" presStyleLbl="bgShp" presStyleIdx="3" presStyleCnt="4"/>
      <dgm:spPr/>
    </dgm:pt>
    <dgm:pt modelId="{00449063-236B-435D-AB88-5F974F5F2CCB}" type="pres">
      <dgm:prSet presAssocID="{631FB6D8-A372-47C2-B13F-C0C39E40DA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333EF1C4-429A-493C-A3EB-C4EFC89C6983}" type="pres">
      <dgm:prSet presAssocID="{631FB6D8-A372-47C2-B13F-C0C39E40DABE}" presName="spaceRect" presStyleCnt="0"/>
      <dgm:spPr/>
    </dgm:pt>
    <dgm:pt modelId="{19F737C7-2134-48D3-AF20-18D431055216}" type="pres">
      <dgm:prSet presAssocID="{631FB6D8-A372-47C2-B13F-C0C39E40DABE}" presName="textRect" presStyleLbl="revTx" presStyleIdx="3" presStyleCnt="4">
        <dgm:presLayoutVars>
          <dgm:chMax val="1"/>
          <dgm:chPref val="1"/>
        </dgm:presLayoutVars>
      </dgm:prSet>
      <dgm:spPr/>
    </dgm:pt>
  </dgm:ptLst>
  <dgm:cxnLst>
    <dgm:cxn modelId="{1E386B00-05B5-416D-8280-1791EEEAA2CC}" type="presOf" srcId="{FEDEAC7A-C60E-4414-9A98-4D9716D9DA23}" destId="{3E5328CB-C29B-4642-B2DD-A90E658888B7}" srcOrd="0" destOrd="0" presId="urn:microsoft.com/office/officeart/2018/2/layout/IconCircleList"/>
    <dgm:cxn modelId="{AFD18605-58AC-4EA3-A72B-104E792C4943}" srcId="{D89AC896-21BD-4F17-91DE-9B5F5F591E0D}" destId="{FEDEAC7A-C60E-4414-9A98-4D9716D9DA23}" srcOrd="2" destOrd="0" parTransId="{92B901BB-691A-4767-A9D5-A196E80636F4}" sibTransId="{B8FA541D-BC82-41CD-937A-1D1254A00DD7}"/>
    <dgm:cxn modelId="{8C7FAF23-3B9D-4D61-B666-FA154C0233CA}" type="presOf" srcId="{631FB6D8-A372-47C2-B13F-C0C39E40DABE}" destId="{19F737C7-2134-48D3-AF20-18D431055216}" srcOrd="0" destOrd="0" presId="urn:microsoft.com/office/officeart/2018/2/layout/IconCircleList"/>
    <dgm:cxn modelId="{C340D436-39EF-4B84-9212-571B9793E756}" type="presOf" srcId="{D89AC896-21BD-4F17-91DE-9B5F5F591E0D}" destId="{086E0710-DFBE-4E12-B9C3-0AE35EB22F41}" srcOrd="0" destOrd="0" presId="urn:microsoft.com/office/officeart/2018/2/layout/IconCircleList"/>
    <dgm:cxn modelId="{49115B64-A221-4EAE-AB10-DCE79BDB785F}" type="presOf" srcId="{527580B1-32D1-46F3-AD62-C83120128A2B}" destId="{0032C9FD-14A4-48D6-9B7C-A5555BD60757}" srcOrd="0" destOrd="0" presId="urn:microsoft.com/office/officeart/2018/2/layout/IconCircleList"/>
    <dgm:cxn modelId="{41EB5B64-1FE7-46D9-9832-084FF3B1B416}" type="presOf" srcId="{B8FA541D-BC82-41CD-937A-1D1254A00DD7}" destId="{CD9949F3-A393-4D3A-A90D-A2F8ED4061EE}" srcOrd="0" destOrd="0" presId="urn:microsoft.com/office/officeart/2018/2/layout/IconCircleList"/>
    <dgm:cxn modelId="{60AB6544-F485-4C94-82E2-BC234BE3B0AC}" type="presOf" srcId="{BBA501A0-029D-48BE-A714-5EA34451D604}" destId="{B768EC07-FB12-451C-8691-B2E8173B7579}" srcOrd="0" destOrd="0" presId="urn:microsoft.com/office/officeart/2018/2/layout/IconCircleList"/>
    <dgm:cxn modelId="{E589BE4E-2F1D-4341-B8FF-144BBDEF2C5A}" type="presOf" srcId="{BF16D9E6-1321-4B04-B610-ED469ACC036A}" destId="{667C2774-C167-4EA5-B06E-DA5347276F1C}" srcOrd="0" destOrd="0" presId="urn:microsoft.com/office/officeart/2018/2/layout/IconCircleList"/>
    <dgm:cxn modelId="{B60D38A6-77C9-44F1-A682-42CC3152241A}" type="presOf" srcId="{E1122A13-7DD2-40B6-8B7F-2AFA3BD8BC1C}" destId="{775A9FC5-523B-4715-B52D-B0C50F326CCE}" srcOrd="0" destOrd="0" presId="urn:microsoft.com/office/officeart/2018/2/layout/IconCircleList"/>
    <dgm:cxn modelId="{76E659CC-7F10-4ADC-96C4-87772C1F3BCA}" srcId="{D89AC896-21BD-4F17-91DE-9B5F5F591E0D}" destId="{527580B1-32D1-46F3-AD62-C83120128A2B}" srcOrd="0" destOrd="0" parTransId="{A0F8DA43-F7F2-44A1-A470-E4307CF086EB}" sibTransId="{BBA501A0-029D-48BE-A714-5EA34451D604}"/>
    <dgm:cxn modelId="{AA49D9E5-5BFB-41EF-9B1D-C7B47D3301D7}" srcId="{D89AC896-21BD-4F17-91DE-9B5F5F591E0D}" destId="{BF16D9E6-1321-4B04-B610-ED469ACC036A}" srcOrd="1" destOrd="0" parTransId="{FA484EBE-813C-4EEC-BCDD-51F447D8EC59}" sibTransId="{E1122A13-7DD2-40B6-8B7F-2AFA3BD8BC1C}"/>
    <dgm:cxn modelId="{B5B4F3F3-288D-4D5A-A34C-567422862AC4}" srcId="{D89AC896-21BD-4F17-91DE-9B5F5F591E0D}" destId="{631FB6D8-A372-47C2-B13F-C0C39E40DABE}" srcOrd="3" destOrd="0" parTransId="{6FA6BDB1-FD2D-42FF-B96D-4569F12BB752}" sibTransId="{8F22699D-6385-4FBC-B4D2-731592B27434}"/>
    <dgm:cxn modelId="{1A9E1FC4-A640-4003-AEC9-5A3F77455F9A}" type="presParOf" srcId="{086E0710-DFBE-4E12-B9C3-0AE35EB22F41}" destId="{78E3F22A-16DE-4859-90C8-D7ADA4D0B82A}" srcOrd="0" destOrd="0" presId="urn:microsoft.com/office/officeart/2018/2/layout/IconCircleList"/>
    <dgm:cxn modelId="{583AD337-5BCE-43AD-A783-3D7FF6BC6A01}" type="presParOf" srcId="{78E3F22A-16DE-4859-90C8-D7ADA4D0B82A}" destId="{2D37A6D1-F725-4B92-9A4C-8D57EA7A798E}" srcOrd="0" destOrd="0" presId="urn:microsoft.com/office/officeart/2018/2/layout/IconCircleList"/>
    <dgm:cxn modelId="{E4778670-8EB2-4F17-A49C-5FBCC55BF744}" type="presParOf" srcId="{2D37A6D1-F725-4B92-9A4C-8D57EA7A798E}" destId="{B645580E-3CB2-41E9-A0F2-6A48DC7E9A46}" srcOrd="0" destOrd="0" presId="urn:microsoft.com/office/officeart/2018/2/layout/IconCircleList"/>
    <dgm:cxn modelId="{3C22370A-BF2D-4349-92CD-BADBF7DFCC4D}" type="presParOf" srcId="{2D37A6D1-F725-4B92-9A4C-8D57EA7A798E}" destId="{325F0EA9-9611-42AE-95C3-09ADBAC64F6E}" srcOrd="1" destOrd="0" presId="urn:microsoft.com/office/officeart/2018/2/layout/IconCircleList"/>
    <dgm:cxn modelId="{ACD4C4FB-2B02-45D6-91AE-4D488B75A938}" type="presParOf" srcId="{2D37A6D1-F725-4B92-9A4C-8D57EA7A798E}" destId="{6315AAA6-6601-4722-9D92-310EBB29BB2B}" srcOrd="2" destOrd="0" presId="urn:microsoft.com/office/officeart/2018/2/layout/IconCircleList"/>
    <dgm:cxn modelId="{2ACACDB3-2990-490D-94EB-F70AE8407CA5}" type="presParOf" srcId="{2D37A6D1-F725-4B92-9A4C-8D57EA7A798E}" destId="{0032C9FD-14A4-48D6-9B7C-A5555BD60757}" srcOrd="3" destOrd="0" presId="urn:microsoft.com/office/officeart/2018/2/layout/IconCircleList"/>
    <dgm:cxn modelId="{F67A6B9C-AED4-4A59-A92A-70334F135F43}" type="presParOf" srcId="{78E3F22A-16DE-4859-90C8-D7ADA4D0B82A}" destId="{B768EC07-FB12-451C-8691-B2E8173B7579}" srcOrd="1" destOrd="0" presId="urn:microsoft.com/office/officeart/2018/2/layout/IconCircleList"/>
    <dgm:cxn modelId="{832EF02A-4EF1-4944-B1FF-C755E831B51C}" type="presParOf" srcId="{78E3F22A-16DE-4859-90C8-D7ADA4D0B82A}" destId="{0180F3A9-8272-42D9-8012-6CFA9BDE458D}" srcOrd="2" destOrd="0" presId="urn:microsoft.com/office/officeart/2018/2/layout/IconCircleList"/>
    <dgm:cxn modelId="{FDD9494A-DA2C-4518-A643-C325CA68A855}" type="presParOf" srcId="{0180F3A9-8272-42D9-8012-6CFA9BDE458D}" destId="{899DB5C2-2A43-4D83-B86B-6890AD7D90DB}" srcOrd="0" destOrd="0" presId="urn:microsoft.com/office/officeart/2018/2/layout/IconCircleList"/>
    <dgm:cxn modelId="{F2870285-C6E7-49A9-B0B9-046F0B5C2A94}" type="presParOf" srcId="{0180F3A9-8272-42D9-8012-6CFA9BDE458D}" destId="{F2F143FA-F7E0-4F9E-87AB-E6912DB79409}" srcOrd="1" destOrd="0" presId="urn:microsoft.com/office/officeart/2018/2/layout/IconCircleList"/>
    <dgm:cxn modelId="{3E48320B-1A32-4F3D-A16A-5818F791414E}" type="presParOf" srcId="{0180F3A9-8272-42D9-8012-6CFA9BDE458D}" destId="{D9418972-3E8C-4B56-A7F7-F016E0B3B54E}" srcOrd="2" destOrd="0" presId="urn:microsoft.com/office/officeart/2018/2/layout/IconCircleList"/>
    <dgm:cxn modelId="{B774F8DA-332B-443C-BCA7-5F8BC1171ECB}" type="presParOf" srcId="{0180F3A9-8272-42D9-8012-6CFA9BDE458D}" destId="{667C2774-C167-4EA5-B06E-DA5347276F1C}" srcOrd="3" destOrd="0" presId="urn:microsoft.com/office/officeart/2018/2/layout/IconCircleList"/>
    <dgm:cxn modelId="{723F7704-79F2-4B2C-9D65-885D1038FB60}" type="presParOf" srcId="{78E3F22A-16DE-4859-90C8-D7ADA4D0B82A}" destId="{775A9FC5-523B-4715-B52D-B0C50F326CCE}" srcOrd="3" destOrd="0" presId="urn:microsoft.com/office/officeart/2018/2/layout/IconCircleList"/>
    <dgm:cxn modelId="{E15D7041-C040-40FA-9CF1-40232D4E48DB}" type="presParOf" srcId="{78E3F22A-16DE-4859-90C8-D7ADA4D0B82A}" destId="{A07E6E81-93AF-4285-B14B-B461CCB0FDB7}" srcOrd="4" destOrd="0" presId="urn:microsoft.com/office/officeart/2018/2/layout/IconCircleList"/>
    <dgm:cxn modelId="{8EAB211C-4806-416A-9AC2-FB998051427A}" type="presParOf" srcId="{A07E6E81-93AF-4285-B14B-B461CCB0FDB7}" destId="{A4460DEC-8AC3-4D74-A196-AE05E23EEB4F}" srcOrd="0" destOrd="0" presId="urn:microsoft.com/office/officeart/2018/2/layout/IconCircleList"/>
    <dgm:cxn modelId="{0C3AFD1A-BE96-4744-9A58-F657F9A27F46}" type="presParOf" srcId="{A07E6E81-93AF-4285-B14B-B461CCB0FDB7}" destId="{E9ECFEA6-8690-4E34-87A0-6E086CFC5D75}" srcOrd="1" destOrd="0" presId="urn:microsoft.com/office/officeart/2018/2/layout/IconCircleList"/>
    <dgm:cxn modelId="{0AC9B460-985B-4A11-939D-808E197605F7}" type="presParOf" srcId="{A07E6E81-93AF-4285-B14B-B461CCB0FDB7}" destId="{60D8FD3E-720C-4D3E-B212-94AF21AECDA8}" srcOrd="2" destOrd="0" presId="urn:microsoft.com/office/officeart/2018/2/layout/IconCircleList"/>
    <dgm:cxn modelId="{CAE53256-FC52-46D3-89CF-431252D9BCCD}" type="presParOf" srcId="{A07E6E81-93AF-4285-B14B-B461CCB0FDB7}" destId="{3E5328CB-C29B-4642-B2DD-A90E658888B7}" srcOrd="3" destOrd="0" presId="urn:microsoft.com/office/officeart/2018/2/layout/IconCircleList"/>
    <dgm:cxn modelId="{03E40A9D-A9BA-400B-8559-0E57FB879660}" type="presParOf" srcId="{78E3F22A-16DE-4859-90C8-D7ADA4D0B82A}" destId="{CD9949F3-A393-4D3A-A90D-A2F8ED4061EE}" srcOrd="5" destOrd="0" presId="urn:microsoft.com/office/officeart/2018/2/layout/IconCircleList"/>
    <dgm:cxn modelId="{23F6521A-ED41-4152-BF88-0B35CA4F065A}" type="presParOf" srcId="{78E3F22A-16DE-4859-90C8-D7ADA4D0B82A}" destId="{1E609470-E5E5-43EB-8269-06E9222E7466}" srcOrd="6" destOrd="0" presId="urn:microsoft.com/office/officeart/2018/2/layout/IconCircleList"/>
    <dgm:cxn modelId="{29C08EEE-7B26-4446-AC3E-90841B60C2B7}" type="presParOf" srcId="{1E609470-E5E5-43EB-8269-06E9222E7466}" destId="{3E9C98DF-38C5-4D26-B802-909761653023}" srcOrd="0" destOrd="0" presId="urn:microsoft.com/office/officeart/2018/2/layout/IconCircleList"/>
    <dgm:cxn modelId="{84D8BC73-0476-4F84-BDF4-56D4B3A0964E}" type="presParOf" srcId="{1E609470-E5E5-43EB-8269-06E9222E7466}" destId="{00449063-236B-435D-AB88-5F974F5F2CCB}" srcOrd="1" destOrd="0" presId="urn:microsoft.com/office/officeart/2018/2/layout/IconCircleList"/>
    <dgm:cxn modelId="{BF2910D4-52EA-4640-A735-C8027DC94A6F}" type="presParOf" srcId="{1E609470-E5E5-43EB-8269-06E9222E7466}" destId="{333EF1C4-429A-493C-A3EB-C4EFC89C6983}" srcOrd="2" destOrd="0" presId="urn:microsoft.com/office/officeart/2018/2/layout/IconCircleList"/>
    <dgm:cxn modelId="{ECBC5D1F-EB9C-49F7-9A47-15DD68AAAC21}" type="presParOf" srcId="{1E609470-E5E5-43EB-8269-06E9222E7466}" destId="{19F737C7-2134-48D3-AF20-18D43105521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4C73A-7C18-45A0-9EFE-C917D59A8CD8}">
      <dsp:nvSpPr>
        <dsp:cNvPr id="0" name=""/>
        <dsp:cNvSpPr/>
      </dsp:nvSpPr>
      <dsp:spPr>
        <a:xfrm>
          <a:off x="380489" y="0"/>
          <a:ext cx="5530735" cy="5530735"/>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D592A0-BACB-40F4-AB55-F2F5701C20B3}">
      <dsp:nvSpPr>
        <dsp:cNvPr id="0" name=""/>
        <dsp:cNvSpPr/>
      </dsp:nvSpPr>
      <dsp:spPr>
        <a:xfrm>
          <a:off x="905909" y="525419"/>
          <a:ext cx="2156986" cy="215698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GB" sz="3900" kern="1200" dirty="0"/>
            <a:t>1. Talha</a:t>
          </a:r>
          <a:endParaRPr lang="en-US" sz="3900" kern="1200" dirty="0"/>
        </a:p>
      </dsp:txBody>
      <dsp:txXfrm>
        <a:off x="1011204" y="630714"/>
        <a:ext cx="1946396" cy="1946396"/>
      </dsp:txXfrm>
    </dsp:sp>
    <dsp:sp modelId="{7A22D588-F57C-4DCE-BD41-FDD807464AAF}">
      <dsp:nvSpPr>
        <dsp:cNvPr id="0" name=""/>
        <dsp:cNvSpPr/>
      </dsp:nvSpPr>
      <dsp:spPr>
        <a:xfrm>
          <a:off x="3228818" y="525419"/>
          <a:ext cx="2156986" cy="2156986"/>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GB" sz="3900" kern="1200" dirty="0"/>
            <a:t>2. Abdul </a:t>
          </a:r>
          <a:r>
            <a:rPr lang="en-GB" sz="3900" kern="1200" dirty="0" err="1"/>
            <a:t>Baseer</a:t>
          </a:r>
          <a:r>
            <a:rPr lang="en-GB" sz="3900" kern="1200" dirty="0"/>
            <a:t> </a:t>
          </a:r>
          <a:endParaRPr lang="en-US" sz="3900" kern="1200" dirty="0"/>
        </a:p>
      </dsp:txBody>
      <dsp:txXfrm>
        <a:off x="3334113" y="630714"/>
        <a:ext cx="1946396" cy="1946396"/>
      </dsp:txXfrm>
    </dsp:sp>
    <dsp:sp modelId="{24AA3413-2E57-43B2-8FB8-BD137D554C3A}">
      <dsp:nvSpPr>
        <dsp:cNvPr id="0" name=""/>
        <dsp:cNvSpPr/>
      </dsp:nvSpPr>
      <dsp:spPr>
        <a:xfrm>
          <a:off x="905909" y="2848328"/>
          <a:ext cx="2156986" cy="2156986"/>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GB" sz="3900" kern="1200" dirty="0"/>
            <a:t>3. Wali </a:t>
          </a:r>
          <a:endParaRPr lang="en-US" sz="3900" kern="1200" dirty="0"/>
        </a:p>
      </dsp:txBody>
      <dsp:txXfrm>
        <a:off x="1011204" y="2953623"/>
        <a:ext cx="1946396" cy="1946396"/>
      </dsp:txXfrm>
    </dsp:sp>
    <dsp:sp modelId="{A7342ACC-6DBD-4B0D-A40F-C8BD36C9C4EE}">
      <dsp:nvSpPr>
        <dsp:cNvPr id="0" name=""/>
        <dsp:cNvSpPr/>
      </dsp:nvSpPr>
      <dsp:spPr>
        <a:xfrm>
          <a:off x="3228818" y="2848328"/>
          <a:ext cx="2156986" cy="2156986"/>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GB" sz="3900" kern="1200" dirty="0"/>
            <a:t>4. </a:t>
          </a:r>
          <a:r>
            <a:rPr lang="en-GB" sz="3900" kern="1200" dirty="0" err="1"/>
            <a:t>Sajeel</a:t>
          </a:r>
          <a:r>
            <a:rPr lang="en-GB" sz="3900" kern="1200" dirty="0"/>
            <a:t> </a:t>
          </a:r>
          <a:endParaRPr lang="en-US" sz="3900" kern="1200" dirty="0"/>
        </a:p>
      </dsp:txBody>
      <dsp:txXfrm>
        <a:off x="3334113" y="2953623"/>
        <a:ext cx="1946396" cy="1946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D40A9-3488-41C0-8C2C-3965E32A87D3}">
      <dsp:nvSpPr>
        <dsp:cNvPr id="0" name=""/>
        <dsp:cNvSpPr/>
      </dsp:nvSpPr>
      <dsp:spPr>
        <a:xfrm>
          <a:off x="0" y="2626263"/>
          <a:ext cx="10515600" cy="172311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t>Problem Statement:</a:t>
          </a:r>
          <a:br>
            <a:rPr lang="en-US" sz="1500" kern="1200"/>
          </a:br>
          <a:r>
            <a:rPr lang="en-US" sz="1500" b="1" kern="1200"/>
            <a:t>"</a:t>
          </a:r>
          <a:r>
            <a:rPr lang="en-US" sz="1500" kern="1200"/>
            <a:t>Current social media platforms overwhelm users with excessive notifications and irrelevant content, complicating the user experience and making it difficult to focus on meaningful interactions. Additionally, professionals struggle with poor content discoverability and confusing navigation, which hinders their ability to effectively manage and differentiate between personal and professional accounts. There is a need for a user-friendly social media platform that simplifies content filtering, enhances discoverability for professional users, and provides intuitive tools for content creation and account management."</a:t>
          </a:r>
        </a:p>
      </dsp:txBody>
      <dsp:txXfrm>
        <a:off x="0" y="2626263"/>
        <a:ext cx="10515600" cy="1723112"/>
      </dsp:txXfrm>
    </dsp:sp>
    <dsp:sp modelId="{82C70E61-658E-46BF-BE3A-2201D657E109}">
      <dsp:nvSpPr>
        <dsp:cNvPr id="0" name=""/>
        <dsp:cNvSpPr/>
      </dsp:nvSpPr>
      <dsp:spPr>
        <a:xfrm rot="10800000">
          <a:off x="0" y="1962"/>
          <a:ext cx="10515600" cy="2650147"/>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t>Problem Statement:</a:t>
          </a:r>
          <a:endParaRPr lang="en-US" sz="1500" kern="1200"/>
        </a:p>
      </dsp:txBody>
      <dsp:txXfrm rot="10800000">
        <a:off x="0" y="1962"/>
        <a:ext cx="10515600" cy="17219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5580E-3CB2-41E9-A0F2-6A48DC7E9A46}">
      <dsp:nvSpPr>
        <dsp:cNvPr id="0" name=""/>
        <dsp:cNvSpPr/>
      </dsp:nvSpPr>
      <dsp:spPr>
        <a:xfrm>
          <a:off x="145160" y="178712"/>
          <a:ext cx="1301244" cy="13012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F0EA9-9611-42AE-95C3-09ADBAC64F6E}">
      <dsp:nvSpPr>
        <dsp:cNvPr id="0" name=""/>
        <dsp:cNvSpPr/>
      </dsp:nvSpPr>
      <dsp:spPr>
        <a:xfrm>
          <a:off x="418421" y="451973"/>
          <a:ext cx="754721" cy="7547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2C9FD-14A4-48D6-9B7C-A5555BD60757}">
      <dsp:nvSpPr>
        <dsp:cNvPr id="0" name=""/>
        <dsp:cNvSpPr/>
      </dsp:nvSpPr>
      <dsp:spPr>
        <a:xfrm>
          <a:off x="1725242" y="178712"/>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1. Talha: Home Screen with Bright Youthful Colors</a:t>
          </a:r>
          <a:endParaRPr lang="en-US" sz="2400" kern="1200"/>
        </a:p>
      </dsp:txBody>
      <dsp:txXfrm>
        <a:off x="1725242" y="178712"/>
        <a:ext cx="3067218" cy="1301244"/>
      </dsp:txXfrm>
    </dsp:sp>
    <dsp:sp modelId="{899DB5C2-2A43-4D83-B86B-6890AD7D90DB}">
      <dsp:nvSpPr>
        <dsp:cNvPr id="0" name=""/>
        <dsp:cNvSpPr/>
      </dsp:nvSpPr>
      <dsp:spPr>
        <a:xfrm>
          <a:off x="5326899" y="178712"/>
          <a:ext cx="1301244" cy="13012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143FA-F7E0-4F9E-87AB-E6912DB79409}">
      <dsp:nvSpPr>
        <dsp:cNvPr id="0" name=""/>
        <dsp:cNvSpPr/>
      </dsp:nvSpPr>
      <dsp:spPr>
        <a:xfrm>
          <a:off x="5600160" y="451973"/>
          <a:ext cx="754721" cy="7547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7C2774-C167-4EA5-B06E-DA5347276F1C}">
      <dsp:nvSpPr>
        <dsp:cNvPr id="0" name=""/>
        <dsp:cNvSpPr/>
      </dsp:nvSpPr>
      <dsp:spPr>
        <a:xfrm>
          <a:off x="6906981" y="178712"/>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2. Abdul Baseer: Professional Analytics and Profile Layout</a:t>
          </a:r>
          <a:endParaRPr lang="en-US" sz="2400" kern="1200"/>
        </a:p>
      </dsp:txBody>
      <dsp:txXfrm>
        <a:off x="6906981" y="178712"/>
        <a:ext cx="3067218" cy="1301244"/>
      </dsp:txXfrm>
    </dsp:sp>
    <dsp:sp modelId="{A4460DEC-8AC3-4D74-A196-AE05E23EEB4F}">
      <dsp:nvSpPr>
        <dsp:cNvPr id="0" name=""/>
        <dsp:cNvSpPr/>
      </dsp:nvSpPr>
      <dsp:spPr>
        <a:xfrm>
          <a:off x="145160" y="2086203"/>
          <a:ext cx="1301244" cy="13012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ECFEA6-8690-4E34-87A0-6E086CFC5D75}">
      <dsp:nvSpPr>
        <dsp:cNvPr id="0" name=""/>
        <dsp:cNvSpPr/>
      </dsp:nvSpPr>
      <dsp:spPr>
        <a:xfrm>
          <a:off x="418421" y="2359464"/>
          <a:ext cx="754721" cy="7547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5328CB-C29B-4642-B2DD-A90E658888B7}">
      <dsp:nvSpPr>
        <dsp:cNvPr id="0" name=""/>
        <dsp:cNvSpPr/>
      </dsp:nvSpPr>
      <dsp:spPr>
        <a:xfrm>
          <a:off x="1725242" y="2086203"/>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3. Wali: Creative and Stylish Portfolio</a:t>
          </a:r>
          <a:endParaRPr lang="en-US" sz="2400" kern="1200"/>
        </a:p>
      </dsp:txBody>
      <dsp:txXfrm>
        <a:off x="1725242" y="2086203"/>
        <a:ext cx="3067218" cy="1301244"/>
      </dsp:txXfrm>
    </dsp:sp>
    <dsp:sp modelId="{3E9C98DF-38C5-4D26-B802-909761653023}">
      <dsp:nvSpPr>
        <dsp:cNvPr id="0" name=""/>
        <dsp:cNvSpPr/>
      </dsp:nvSpPr>
      <dsp:spPr>
        <a:xfrm>
          <a:off x="5326899" y="2086203"/>
          <a:ext cx="1301244" cy="13012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49063-236B-435D-AB88-5F974F5F2CCB}">
      <dsp:nvSpPr>
        <dsp:cNvPr id="0" name=""/>
        <dsp:cNvSpPr/>
      </dsp:nvSpPr>
      <dsp:spPr>
        <a:xfrm>
          <a:off x="5600160" y="2359464"/>
          <a:ext cx="754721" cy="7547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F737C7-2134-48D3-AF20-18D431055216}">
      <dsp:nvSpPr>
        <dsp:cNvPr id="0" name=""/>
        <dsp:cNvSpPr/>
      </dsp:nvSpPr>
      <dsp:spPr>
        <a:xfrm>
          <a:off x="6906981" y="2086203"/>
          <a:ext cx="3067218" cy="130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4. Sajeel: Clear and Professional Resource Sharing</a:t>
          </a:r>
          <a:endParaRPr lang="en-US" sz="2400" kern="1200"/>
        </a:p>
      </dsp:txBody>
      <dsp:txXfrm>
        <a:off x="6906981" y="2086203"/>
        <a:ext cx="3067218" cy="130124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10CE-F33A-0D3B-EB70-E54BE42180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1466C40-910D-0DC5-6B96-DE84B1BC4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38E91B7-6504-FEF9-B136-495CBAA542E6}"/>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5" name="Footer Placeholder 4">
            <a:extLst>
              <a:ext uri="{FF2B5EF4-FFF2-40B4-BE49-F238E27FC236}">
                <a16:creationId xmlns:a16="http://schemas.microsoft.com/office/drawing/2014/main" id="{61E8DA58-83A2-CCBB-EC8E-315BA4C8EB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4F52BF-D7D8-39AA-E190-DE69F4E66992}"/>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192562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7759-1DB9-450E-4F3F-932073784AC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F061B4-3EEB-DFA2-A53A-F28511C35A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6996D2-66B7-EA8D-9DF9-6C1AE091FEF0}"/>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5" name="Footer Placeholder 4">
            <a:extLst>
              <a:ext uri="{FF2B5EF4-FFF2-40B4-BE49-F238E27FC236}">
                <a16:creationId xmlns:a16="http://schemas.microsoft.com/office/drawing/2014/main" id="{9C66DFE0-DA01-6248-F573-387ADDD61D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68CF17-C42D-B7B4-41E3-717400142415}"/>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33113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5CC449-6D7C-BC0A-4FC0-63132B12FC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A3B9D93-F48B-9A94-DEA7-D703E1A8AA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EEDE1A-0E57-DF37-77E5-EBF5FC304487}"/>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5" name="Footer Placeholder 4">
            <a:extLst>
              <a:ext uri="{FF2B5EF4-FFF2-40B4-BE49-F238E27FC236}">
                <a16:creationId xmlns:a16="http://schemas.microsoft.com/office/drawing/2014/main" id="{12997964-24B4-5F94-805E-B88E6400F1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BE75B6-9552-0D5E-8AB7-61614FECED38}"/>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692308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E805-2590-9CCE-0601-3FCBD06C8E0D}"/>
              </a:ext>
            </a:extLst>
          </p:cNvPr>
          <p:cNvSpPr>
            <a:spLocks noGrp="1"/>
          </p:cNvSpPr>
          <p:nvPr>
            <p:ph type="title"/>
          </p:nvPr>
        </p:nvSpPr>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0C812C-B53E-A911-5DEF-BF95C1C6A2F6}"/>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5AD18F-D219-1414-6C1F-BA97C3118C18}"/>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5" name="Footer Placeholder 4">
            <a:extLst>
              <a:ext uri="{FF2B5EF4-FFF2-40B4-BE49-F238E27FC236}">
                <a16:creationId xmlns:a16="http://schemas.microsoft.com/office/drawing/2014/main" id="{928AFC2E-302C-BF8A-41E1-43D86C76A5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50FBA-81A4-E2C3-3278-43ABEC3143E5}"/>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133170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B477-54B9-CA3F-548B-26349945A0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33D228-43C9-2CC8-CC24-282A15CB8E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A16B1E-453F-7930-04A9-0A1240A645E3}"/>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5" name="Footer Placeholder 4">
            <a:extLst>
              <a:ext uri="{FF2B5EF4-FFF2-40B4-BE49-F238E27FC236}">
                <a16:creationId xmlns:a16="http://schemas.microsoft.com/office/drawing/2014/main" id="{A520AB81-D037-1139-5C30-937ABDABCE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16C519-8DBD-1F34-8F19-1E3989A78E46}"/>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118780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CF05C-4CF8-AA0D-783C-593CC538A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F98A43-006C-871E-9E43-D8F8EE0C8F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64AF43-4128-11BA-FCFD-C8E3313375E6}"/>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5" name="Footer Placeholder 4">
            <a:extLst>
              <a:ext uri="{FF2B5EF4-FFF2-40B4-BE49-F238E27FC236}">
                <a16:creationId xmlns:a16="http://schemas.microsoft.com/office/drawing/2014/main" id="{8F7FE327-222C-FC91-74C7-EFEA7B78E6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B7E255-FF85-C918-EDF9-AD65AC5C74E7}"/>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167609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E052-EC36-CA88-6BCE-A4A4DED353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4D7774-AE38-F7EF-AFC5-B04EE27C41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EA1931-3D56-B8E3-E08D-F820C5D57D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F5AC0B-C162-50DE-FEC3-DA79F495724C}"/>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6" name="Footer Placeholder 5">
            <a:extLst>
              <a:ext uri="{FF2B5EF4-FFF2-40B4-BE49-F238E27FC236}">
                <a16:creationId xmlns:a16="http://schemas.microsoft.com/office/drawing/2014/main" id="{54CE396C-B8B6-06A6-F9BB-197AD22A9E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DB3019-A16C-689B-EE90-A8714C19D0AF}"/>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94745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97FF-1E4E-1574-76E9-BB2C8397A7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AA40B4-48D7-C9AC-A326-7BEC149F0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1C83BB-53A5-F81E-210E-7AE2D163AF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64FACDD-8660-D474-43B6-783E53513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9C1F93-A9D1-8E53-6891-9A461B560E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33868EE-A7B5-1A9D-2E34-ED55BE874C64}"/>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8" name="Footer Placeholder 7">
            <a:extLst>
              <a:ext uri="{FF2B5EF4-FFF2-40B4-BE49-F238E27FC236}">
                <a16:creationId xmlns:a16="http://schemas.microsoft.com/office/drawing/2014/main" id="{D2DC6456-28FA-76AD-FC46-6880B8407D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3B29EA-CAC0-C59F-8012-84A686DBDA29}"/>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315194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94B-1FCD-C165-6BCD-FCC04321D7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56D2BEA-FE7D-9250-3BA3-35C6B3BF8BDE}"/>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4" name="Footer Placeholder 3">
            <a:extLst>
              <a:ext uri="{FF2B5EF4-FFF2-40B4-BE49-F238E27FC236}">
                <a16:creationId xmlns:a16="http://schemas.microsoft.com/office/drawing/2014/main" id="{1A943F18-C318-1D66-DBF0-CD611CA511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399A95-7207-E85A-FBBA-E282F5BBFF93}"/>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330757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0D2231-064F-4B27-CE7E-0DFBF95F7AB5}"/>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3" name="Footer Placeholder 2">
            <a:extLst>
              <a:ext uri="{FF2B5EF4-FFF2-40B4-BE49-F238E27FC236}">
                <a16:creationId xmlns:a16="http://schemas.microsoft.com/office/drawing/2014/main" id="{00CFD918-C72E-E04F-9519-172AA067D83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9A91561-8950-6CF7-3CB7-6F50BBC641DC}"/>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1722918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033B-8D6B-C15D-D6D2-4E2EB5F3F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A1EDDB9-6B89-78F6-B7EB-BCD913F5A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EB6EB2B-8543-484F-2949-AF49FB669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5EE02-4A5A-1D2C-F608-C09FC9083D38}"/>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6" name="Footer Placeholder 5">
            <a:extLst>
              <a:ext uri="{FF2B5EF4-FFF2-40B4-BE49-F238E27FC236}">
                <a16:creationId xmlns:a16="http://schemas.microsoft.com/office/drawing/2014/main" id="{29560610-BA67-EB22-0926-3059D4BCC6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586C21-288C-132F-92A6-658115947460}"/>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104254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906E7-F3CE-18D6-AEC2-4145066F9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0317BF6-2632-BD81-ECD0-4EB64D2FB0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5F3621B-0F20-2195-F97F-BBC99099F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81739-C011-170F-AAE9-8B4C31F2F526}"/>
              </a:ext>
            </a:extLst>
          </p:cNvPr>
          <p:cNvSpPr>
            <a:spLocks noGrp="1"/>
          </p:cNvSpPr>
          <p:nvPr>
            <p:ph type="dt" sz="half" idx="10"/>
          </p:nvPr>
        </p:nvSpPr>
        <p:spPr/>
        <p:txBody>
          <a:bodyPr/>
          <a:lstStyle/>
          <a:p>
            <a:fld id="{269E0704-2414-439B-9CED-BFD6B3494EE8}" type="datetimeFigureOut">
              <a:rPr lang="en-GB" smtClean="0"/>
              <a:t>28/08/2024</a:t>
            </a:fld>
            <a:endParaRPr lang="en-GB"/>
          </a:p>
        </p:txBody>
      </p:sp>
      <p:sp>
        <p:nvSpPr>
          <p:cNvPr id="6" name="Footer Placeholder 5">
            <a:extLst>
              <a:ext uri="{FF2B5EF4-FFF2-40B4-BE49-F238E27FC236}">
                <a16:creationId xmlns:a16="http://schemas.microsoft.com/office/drawing/2014/main" id="{BC5A9CF3-FC88-CB85-0141-D542C5321F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0CF903-33B6-7C80-EC54-DD6C3379EE51}"/>
              </a:ext>
            </a:extLst>
          </p:cNvPr>
          <p:cNvSpPr>
            <a:spLocks noGrp="1"/>
          </p:cNvSpPr>
          <p:nvPr>
            <p:ph type="sldNum" sz="quarter" idx="12"/>
          </p:nvPr>
        </p:nvSpPr>
        <p:spPr/>
        <p:txBody>
          <a:bodyPr/>
          <a:lstStyle/>
          <a:p>
            <a:fld id="{D7EC6EE8-5987-44B0-9FE3-2B21336D87D0}" type="slidenum">
              <a:rPr lang="en-GB" smtClean="0"/>
              <a:t>‹#›</a:t>
            </a:fld>
            <a:endParaRPr lang="en-GB"/>
          </a:p>
        </p:txBody>
      </p:sp>
    </p:spTree>
    <p:extLst>
      <p:ext uri="{BB962C8B-B14F-4D97-AF65-F5344CB8AC3E}">
        <p14:creationId xmlns:p14="http://schemas.microsoft.com/office/powerpoint/2010/main" val="101033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D8BCE8-EB2A-0F0F-D98E-92A7A05018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5BDCFD0-AEF8-B9DC-09E1-EABA17DBE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58BA5D-5ED6-C402-B27D-8CCE46FBD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69E0704-2414-439B-9CED-BFD6B3494EE8}" type="datetimeFigureOut">
              <a:rPr lang="en-GB" smtClean="0"/>
              <a:t>28/08/2024</a:t>
            </a:fld>
            <a:endParaRPr lang="en-GB"/>
          </a:p>
        </p:txBody>
      </p:sp>
      <p:sp>
        <p:nvSpPr>
          <p:cNvPr id="5" name="Footer Placeholder 4">
            <a:extLst>
              <a:ext uri="{FF2B5EF4-FFF2-40B4-BE49-F238E27FC236}">
                <a16:creationId xmlns:a16="http://schemas.microsoft.com/office/drawing/2014/main" id="{81E8723E-9383-E97F-B2C3-246BBBB28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3F5DB1D5-49DD-2DAD-719E-9400052E7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EC6EE8-5987-44B0-9FE3-2B21336D87D0}" type="slidenum">
              <a:rPr lang="en-GB" smtClean="0"/>
              <a:t>‹#›</a:t>
            </a:fld>
            <a:endParaRPr lang="en-GB"/>
          </a:p>
        </p:txBody>
      </p:sp>
    </p:spTree>
    <p:extLst>
      <p:ext uri="{BB962C8B-B14F-4D97-AF65-F5344CB8AC3E}">
        <p14:creationId xmlns:p14="http://schemas.microsoft.com/office/powerpoint/2010/main" val="3595873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reaching for a paper on a table full of paper and sticky notes">
            <a:extLst>
              <a:ext uri="{FF2B5EF4-FFF2-40B4-BE49-F238E27FC236}">
                <a16:creationId xmlns:a16="http://schemas.microsoft.com/office/drawing/2014/main" id="{6FDF7A9C-6551-DCD8-C1C2-879A28537AF3}"/>
              </a:ext>
            </a:extLst>
          </p:cNvPr>
          <p:cNvPicPr>
            <a:picLocks noChangeAspect="1"/>
          </p:cNvPicPr>
          <p:nvPr/>
        </p:nvPicPr>
        <p:blipFill>
          <a:blip r:embed="rId2">
            <a:alphaModFix amt="50000"/>
          </a:blip>
          <a:srcRect t="8913" b="6817"/>
          <a:stretch/>
        </p:blipFill>
        <p:spPr>
          <a:xfrm>
            <a:off x="20" y="1"/>
            <a:ext cx="12191980" cy="6857999"/>
          </a:xfrm>
          <a:prstGeom prst="rect">
            <a:avLst/>
          </a:prstGeom>
        </p:spPr>
      </p:pic>
      <p:sp>
        <p:nvSpPr>
          <p:cNvPr id="2" name="Title 1">
            <a:extLst>
              <a:ext uri="{FF2B5EF4-FFF2-40B4-BE49-F238E27FC236}">
                <a16:creationId xmlns:a16="http://schemas.microsoft.com/office/drawing/2014/main" id="{CA6CA23A-C2E9-6E9D-8C0A-C7787A5D7E97}"/>
              </a:ext>
            </a:extLst>
          </p:cNvPr>
          <p:cNvSpPr>
            <a:spLocks noGrp="1"/>
          </p:cNvSpPr>
          <p:nvPr>
            <p:ph type="ctrTitle"/>
          </p:nvPr>
        </p:nvSpPr>
        <p:spPr>
          <a:xfrm>
            <a:off x="1524000" y="1122362"/>
            <a:ext cx="9144000" cy="2900518"/>
          </a:xfrm>
        </p:spPr>
        <p:txBody>
          <a:bodyPr>
            <a:normAutofit/>
          </a:bodyPr>
          <a:lstStyle/>
          <a:p>
            <a:r>
              <a:rPr lang="en-GB" dirty="0">
                <a:solidFill>
                  <a:srgbClr val="FFFFFF"/>
                </a:solidFill>
              </a:rPr>
              <a:t>UI/UX Project </a:t>
            </a:r>
          </a:p>
        </p:txBody>
      </p:sp>
      <p:sp>
        <p:nvSpPr>
          <p:cNvPr id="3" name="Subtitle 2">
            <a:extLst>
              <a:ext uri="{FF2B5EF4-FFF2-40B4-BE49-F238E27FC236}">
                <a16:creationId xmlns:a16="http://schemas.microsoft.com/office/drawing/2014/main" id="{9F55C433-38DD-10B2-D234-4883C8162BFC}"/>
              </a:ext>
            </a:extLst>
          </p:cNvPr>
          <p:cNvSpPr>
            <a:spLocks noGrp="1"/>
          </p:cNvSpPr>
          <p:nvPr>
            <p:ph type="subTitle" idx="1"/>
          </p:nvPr>
        </p:nvSpPr>
        <p:spPr>
          <a:xfrm>
            <a:off x="1524000" y="4159404"/>
            <a:ext cx="9144000" cy="1098395"/>
          </a:xfrm>
        </p:spPr>
        <p:txBody>
          <a:bodyPr>
            <a:normAutofit/>
          </a:bodyPr>
          <a:lstStyle/>
          <a:p>
            <a:r>
              <a:rPr lang="en-GB" dirty="0">
                <a:solidFill>
                  <a:srgbClr val="FFFFFF"/>
                </a:solidFill>
              </a:rPr>
              <a:t>By</a:t>
            </a:r>
            <a:br>
              <a:rPr lang="en-GB" dirty="0">
                <a:solidFill>
                  <a:srgbClr val="FFFFFF"/>
                </a:solidFill>
              </a:rPr>
            </a:br>
            <a:r>
              <a:rPr lang="en-GB" dirty="0">
                <a:solidFill>
                  <a:srgbClr val="FFFFFF"/>
                </a:solidFill>
              </a:rPr>
              <a:t>Muhammad Shayan</a:t>
            </a:r>
          </a:p>
        </p:txBody>
      </p:sp>
    </p:spTree>
    <p:extLst>
      <p:ext uri="{BB962C8B-B14F-4D97-AF65-F5344CB8AC3E}">
        <p14:creationId xmlns:p14="http://schemas.microsoft.com/office/powerpoint/2010/main" val="12315673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2F381B-EF87-CC9D-B5E3-19A4EF55E9BC}"/>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400" kern="1200">
                <a:solidFill>
                  <a:srgbClr val="FFFFFF"/>
                </a:solidFill>
                <a:latin typeface="+mj-lt"/>
                <a:ea typeface="+mj-ea"/>
                <a:cs typeface="+mj-cs"/>
              </a:rPr>
              <a:t>Abdul Baseer's Profile and Analytics Wireframe(Low- Fidelity)</a:t>
            </a:r>
          </a:p>
        </p:txBody>
      </p:sp>
      <p:sp>
        <p:nvSpPr>
          <p:cNvPr id="3" name="Text Placeholder 2">
            <a:extLst>
              <a:ext uri="{FF2B5EF4-FFF2-40B4-BE49-F238E27FC236}">
                <a16:creationId xmlns:a16="http://schemas.microsoft.com/office/drawing/2014/main" id="{FE8D2176-BE6F-0E0F-DCAC-A51A12E742A5}"/>
              </a:ext>
            </a:extLst>
          </p:cNvPr>
          <p:cNvSpPr>
            <a:spLocks noGrp="1"/>
          </p:cNvSpPr>
          <p:nvPr>
            <p:ph type="body" idx="1"/>
          </p:nvPr>
        </p:nvSpPr>
        <p:spPr>
          <a:xfrm>
            <a:off x="4581727" y="649480"/>
            <a:ext cx="3025303" cy="5546047"/>
          </a:xfrm>
        </p:spPr>
        <p:txBody>
          <a:bodyPr vert="horz" lIns="91440" tIns="45720" rIns="91440" bIns="45720" rtlCol="0" anchor="ctr">
            <a:normAutofit/>
          </a:bodyPr>
          <a:lstStyle/>
          <a:p>
            <a:r>
              <a:rPr lang="en-US" sz="2000"/>
              <a:t>Key Features: Profile Picture, Account Switcher, Analytics Overview, Edit Options</a:t>
            </a:r>
          </a:p>
        </p:txBody>
      </p:sp>
      <p:pic>
        <p:nvPicPr>
          <p:cNvPr id="5" name="Picture 4">
            <a:extLst>
              <a:ext uri="{FF2B5EF4-FFF2-40B4-BE49-F238E27FC236}">
                <a16:creationId xmlns:a16="http://schemas.microsoft.com/office/drawing/2014/main" id="{3E5543C7-1172-FC52-9C9B-A0DF495E5483}"/>
              </a:ext>
            </a:extLst>
          </p:cNvPr>
          <p:cNvPicPr>
            <a:picLocks noChangeAspect="1"/>
          </p:cNvPicPr>
          <p:nvPr/>
        </p:nvPicPr>
        <p:blipFill rotWithShape="1">
          <a:blip r:embed="rId2">
            <a:extLst>
              <a:ext uri="{28A0092B-C50C-407E-A947-70E740481C1C}">
                <a14:useLocalDpi xmlns:a14="http://schemas.microsoft.com/office/drawing/2010/main" val="0"/>
              </a:ext>
            </a:extLst>
          </a:blip>
          <a:srcRect l="-41300" t="-1010" r="-54640"/>
          <a:stretch/>
        </p:blipFill>
        <p:spPr>
          <a:xfrm>
            <a:off x="8109502" y="1029795"/>
            <a:ext cx="3615776" cy="4810288"/>
          </a:xfrm>
          <a:prstGeom prst="rect">
            <a:avLst/>
          </a:prstGeom>
        </p:spPr>
      </p:pic>
    </p:spTree>
    <p:extLst>
      <p:ext uri="{BB962C8B-B14F-4D97-AF65-F5344CB8AC3E}">
        <p14:creationId xmlns:p14="http://schemas.microsoft.com/office/powerpoint/2010/main" val="309575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F99279-EB23-30D9-6DF8-543CB02809BE}"/>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sz="2800" kern="1200">
                <a:solidFill>
                  <a:schemeClr val="tx1"/>
                </a:solidFill>
                <a:latin typeface="+mj-lt"/>
                <a:ea typeface="+mj-ea"/>
                <a:cs typeface="+mj-cs"/>
              </a:rPr>
              <a:t>Wali's Portfolio and Discoverability Wireframe(Low-Fidelity)</a:t>
            </a:r>
          </a:p>
        </p:txBody>
      </p:sp>
      <p:sp>
        <p:nvSpPr>
          <p:cNvPr id="3" name="Text Placeholder 2">
            <a:extLst>
              <a:ext uri="{FF2B5EF4-FFF2-40B4-BE49-F238E27FC236}">
                <a16:creationId xmlns:a16="http://schemas.microsoft.com/office/drawing/2014/main" id="{3AC08D99-90FF-FF83-5628-DD8922B281C1}"/>
              </a:ext>
            </a:extLst>
          </p:cNvPr>
          <p:cNvSpPr>
            <a:spLocks noGrp="1"/>
          </p:cNvSpPr>
          <p:nvPr>
            <p:ph type="body" idx="1"/>
          </p:nvPr>
        </p:nvSpPr>
        <p:spPr>
          <a:xfrm>
            <a:off x="535387" y="3915808"/>
            <a:ext cx="3665550" cy="775494"/>
          </a:xfrm>
        </p:spPr>
        <p:txBody>
          <a:bodyPr vert="horz" lIns="91440" tIns="45720" rIns="91440" bIns="45720" rtlCol="0">
            <a:normAutofit/>
          </a:bodyPr>
          <a:lstStyle/>
          <a:p>
            <a:pPr marL="0" indent="0">
              <a:buNone/>
            </a:pPr>
            <a:r>
              <a:rPr lang="en-US" sz="1300" kern="1200">
                <a:solidFill>
                  <a:schemeClr val="tx1"/>
                </a:solidFill>
                <a:latin typeface="+mn-lt"/>
                <a:ea typeface="+mn-ea"/>
                <a:cs typeface="+mn-cs"/>
              </a:rPr>
              <a:t>Key Features: Portfolio Header, Customizable Layout, Boost Visibility Button</a:t>
            </a:r>
            <a:br>
              <a:rPr lang="en-US" sz="1300" kern="1200">
                <a:solidFill>
                  <a:schemeClr val="tx1"/>
                </a:solidFill>
                <a:latin typeface="+mn-lt"/>
                <a:ea typeface="+mn-ea"/>
                <a:cs typeface="+mn-cs"/>
              </a:rPr>
            </a:br>
            <a:endParaRPr lang="en-US" sz="1300" kern="1200">
              <a:solidFill>
                <a:schemeClr val="tx1"/>
              </a:solidFill>
              <a:latin typeface="+mn-lt"/>
              <a:ea typeface="+mn-ea"/>
              <a:cs typeface="+mn-cs"/>
            </a:endParaRPr>
          </a:p>
        </p:txBody>
      </p:sp>
      <p:pic>
        <p:nvPicPr>
          <p:cNvPr id="5" name="Picture 4" descr="A screenshot of a login form&#10;&#10;Description automatically generated">
            <a:extLst>
              <a:ext uri="{FF2B5EF4-FFF2-40B4-BE49-F238E27FC236}">
                <a16:creationId xmlns:a16="http://schemas.microsoft.com/office/drawing/2014/main" id="{EB2F03CF-46E8-5529-8F23-FB08B71DB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009" y="643467"/>
            <a:ext cx="1671319" cy="5571066"/>
          </a:xfrm>
          <a:prstGeom prst="rect">
            <a:avLst/>
          </a:prstGeom>
        </p:spPr>
      </p:pic>
    </p:spTree>
    <p:extLst>
      <p:ext uri="{BB962C8B-B14F-4D97-AF65-F5344CB8AC3E}">
        <p14:creationId xmlns:p14="http://schemas.microsoft.com/office/powerpoint/2010/main" val="37127623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DE83B-4E23-5D9D-CB5B-46066574BDCC}"/>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3000" kern="1200">
                <a:solidFill>
                  <a:schemeClr val="tx1"/>
                </a:solidFill>
                <a:latin typeface="+mj-lt"/>
                <a:ea typeface="+mj-ea"/>
                <a:cs typeface="+mj-cs"/>
              </a:rPr>
              <a:t>Sajeel's Resource Sharing and Collaboration Wireframe(Low-Fidelity)</a:t>
            </a:r>
          </a:p>
        </p:txBody>
      </p:sp>
      <p:sp>
        <p:nvSpPr>
          <p:cNvPr id="3" name="Text Placeholder 2">
            <a:extLst>
              <a:ext uri="{FF2B5EF4-FFF2-40B4-BE49-F238E27FC236}">
                <a16:creationId xmlns:a16="http://schemas.microsoft.com/office/drawing/2014/main" id="{012CAB7A-601F-21CF-2E74-D4BF94D6395B}"/>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pPr marL="0" indent="0">
              <a:buNone/>
            </a:pPr>
            <a:r>
              <a:rPr lang="en-US" sz="2000" kern="1200">
                <a:solidFill>
                  <a:schemeClr val="tx1"/>
                </a:solidFill>
                <a:latin typeface="+mn-lt"/>
                <a:ea typeface="+mn-ea"/>
                <a:cs typeface="+mn-cs"/>
              </a:rPr>
              <a:t>Key Features: Search Bar, Filter for Educational Content, Collaborate Button</a:t>
            </a:r>
          </a:p>
        </p:txBody>
      </p:sp>
      <p:grpSp>
        <p:nvGrpSpPr>
          <p:cNvPr id="26" name="Group 2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message&#10;&#10;Description automatically generated">
            <a:extLst>
              <a:ext uri="{FF2B5EF4-FFF2-40B4-BE49-F238E27FC236}">
                <a16:creationId xmlns:a16="http://schemas.microsoft.com/office/drawing/2014/main" id="{542934AC-F949-05ED-0B3B-549EFD981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67" y="666728"/>
            <a:ext cx="2172651" cy="5465791"/>
          </a:xfrm>
          <a:prstGeom prst="rect">
            <a:avLst/>
          </a:prstGeom>
        </p:spPr>
      </p:pic>
    </p:spTree>
    <p:extLst>
      <p:ext uri="{BB962C8B-B14F-4D97-AF65-F5344CB8AC3E}">
        <p14:creationId xmlns:p14="http://schemas.microsoft.com/office/powerpoint/2010/main" val="5569433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A591F-A840-6CAA-9151-F96A4E4C972D}"/>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Usability Testing and Feedback</a:t>
            </a:r>
          </a:p>
        </p:txBody>
      </p:sp>
      <p:sp>
        <p:nvSpPr>
          <p:cNvPr id="3" name="Text Placeholder 2">
            <a:extLst>
              <a:ext uri="{FF2B5EF4-FFF2-40B4-BE49-F238E27FC236}">
                <a16:creationId xmlns:a16="http://schemas.microsoft.com/office/drawing/2014/main" id="{7B18545C-3FDA-2C0A-50BA-8FCCBF653275}"/>
              </a:ext>
            </a:extLst>
          </p:cNvPr>
          <p:cNvSpPr>
            <a:spLocks noGrp="1"/>
          </p:cNvSpPr>
          <p:nvPr>
            <p:ph type="body" idx="1"/>
          </p:nvPr>
        </p:nvSpPr>
        <p:spPr>
          <a:xfrm>
            <a:off x="1136397" y="2418408"/>
            <a:ext cx="4959603" cy="3522569"/>
          </a:xfrm>
        </p:spPr>
        <p:txBody>
          <a:bodyPr vert="horz" lIns="91440" tIns="45720" rIns="91440" bIns="45720" rtlCol="0" anchor="t">
            <a:normAutofit/>
          </a:bodyPr>
          <a:lstStyle/>
          <a:p>
            <a:r>
              <a:rPr lang="en-US" sz="800" b="1"/>
              <a:t>Collect Feedback</a:t>
            </a:r>
          </a:p>
          <a:p>
            <a:r>
              <a:rPr lang="en-US" sz="800" b="1"/>
              <a:t>Feedback :</a:t>
            </a:r>
            <a:endParaRPr lang="en-US" sz="800"/>
          </a:p>
          <a:p>
            <a:pPr marL="742950" lvl="1"/>
            <a:r>
              <a:rPr lang="en-US" sz="800" b="1"/>
              <a:t>Talha:</a:t>
            </a:r>
            <a:endParaRPr lang="en-US" sz="800"/>
          </a:p>
          <a:p>
            <a:pPr marL="1143000" lvl="2"/>
            <a:r>
              <a:rPr lang="en-US" sz="800"/>
              <a:t>"The feed is clean, but I struggled to find the option to mute notifications."</a:t>
            </a:r>
          </a:p>
          <a:p>
            <a:pPr marL="1143000" lvl="2"/>
            <a:r>
              <a:rPr lang="en-US" sz="800"/>
              <a:t>"Posting was easy, but the ad placements were distracting."</a:t>
            </a:r>
          </a:p>
          <a:p>
            <a:pPr marL="742950" lvl="1"/>
            <a:r>
              <a:rPr lang="en-US" sz="800" b="1"/>
              <a:t>Abdul Baseer:</a:t>
            </a:r>
            <a:endParaRPr lang="en-US" sz="800"/>
          </a:p>
          <a:p>
            <a:pPr marL="1143000" lvl="2"/>
            <a:r>
              <a:rPr lang="en-US" sz="800"/>
              <a:t>"Switching between accounts was seamless, but I couldn’t easily find the analytics."</a:t>
            </a:r>
          </a:p>
          <a:p>
            <a:pPr marL="1143000" lvl="2"/>
            <a:r>
              <a:rPr lang="en-US" sz="800"/>
              <a:t>"The content creation tools are basic; I wish there were more templates."</a:t>
            </a:r>
          </a:p>
          <a:p>
            <a:pPr marL="742950" lvl="1"/>
            <a:r>
              <a:rPr lang="en-US" sz="800" b="1"/>
              <a:t>Wali:</a:t>
            </a:r>
            <a:endParaRPr lang="en-US" sz="800"/>
          </a:p>
          <a:p>
            <a:pPr marL="1143000" lvl="2"/>
            <a:r>
              <a:rPr lang="en-US" sz="800"/>
              <a:t>"Uploading the project was straightforward, but I wasn’t sure how to improve its discoverability."</a:t>
            </a:r>
          </a:p>
          <a:p>
            <a:pPr marL="1143000" lvl="2"/>
            <a:r>
              <a:rPr lang="en-US" sz="800"/>
              <a:t>"The portfolio layout is nice, but it could use more customization options."</a:t>
            </a:r>
          </a:p>
          <a:p>
            <a:pPr marL="742950" lvl="1"/>
            <a:r>
              <a:rPr lang="en-US" sz="800" b="1"/>
              <a:t>Sajeel:</a:t>
            </a:r>
            <a:endParaRPr lang="en-US" sz="800"/>
          </a:p>
          <a:p>
            <a:pPr marL="1143000" lvl="2"/>
            <a:r>
              <a:rPr lang="en-US" sz="800"/>
              <a:t>"I found it hard to distinguish between educational and irrelevant content."</a:t>
            </a:r>
          </a:p>
          <a:p>
            <a:pPr marL="1143000" lvl="2"/>
            <a:r>
              <a:rPr lang="en-US" sz="800"/>
              <a:t>"Sharing resources was easy, but I wish there was a way to collaborate more directly with colleagues."</a:t>
            </a:r>
          </a:p>
          <a:p>
            <a:endParaRPr lang="en-US" sz="800"/>
          </a:p>
          <a:p>
            <a:endParaRPr lang="en-US" sz="800"/>
          </a:p>
        </p:txBody>
      </p:sp>
      <p:pic>
        <p:nvPicPr>
          <p:cNvPr id="7" name="Graphic 6" descr="Blog">
            <a:extLst>
              <a:ext uri="{FF2B5EF4-FFF2-40B4-BE49-F238E27FC236}">
                <a16:creationId xmlns:a16="http://schemas.microsoft.com/office/drawing/2014/main" id="{5A67FADC-5B7F-B72B-EBE6-F7FAA126A6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2442" y="621610"/>
            <a:ext cx="5201023" cy="5201023"/>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07148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A591F-A840-6CAA-9151-F96A4E4C972D}"/>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Usability Testing and Feedback</a:t>
            </a:r>
          </a:p>
        </p:txBody>
      </p:sp>
      <p:sp>
        <p:nvSpPr>
          <p:cNvPr id="15" name="Text Placeholder 2">
            <a:extLst>
              <a:ext uri="{FF2B5EF4-FFF2-40B4-BE49-F238E27FC236}">
                <a16:creationId xmlns:a16="http://schemas.microsoft.com/office/drawing/2014/main" id="{7B18545C-3FDA-2C0A-50BA-8FCCBF653275}"/>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r>
              <a:rPr lang="en-US" sz="1700" b="1"/>
              <a:t>Key Changes:</a:t>
            </a:r>
            <a:endParaRPr lang="en-US" sz="1700"/>
          </a:p>
          <a:p>
            <a:r>
              <a:rPr lang="en-US" sz="1700" b="1"/>
              <a:t>Notification Management:</a:t>
            </a:r>
            <a:r>
              <a:rPr lang="en-US" sz="1700"/>
              <a:t> A more intuitive notification settings button is added to the top-right corner.</a:t>
            </a:r>
          </a:p>
          <a:p>
            <a:r>
              <a:rPr lang="en-US" sz="1700" b="1"/>
              <a:t>Simplified Feed:</a:t>
            </a:r>
            <a:r>
              <a:rPr lang="en-US" sz="1700"/>
              <a:t> The feed layout remains clean, but now includes a prominent "Mute Ads" toggle to reduce distractions.</a:t>
            </a:r>
          </a:p>
          <a:p>
            <a:endParaRPr lang="en-US" sz="1700"/>
          </a:p>
          <a:p>
            <a:r>
              <a:rPr kumimoji="0" lang="en-US" altLang="en-US" sz="1700" b="1" i="0" u="none" strike="noStrike" cap="none" normalizeH="0" baseline="0">
                <a:ln>
                  <a:noFill/>
                </a:ln>
                <a:effectLst/>
              </a:rPr>
              <a:t>Prominent Analytics Button:</a:t>
            </a:r>
            <a:r>
              <a:rPr kumimoji="0" lang="en-US" altLang="en-US" sz="1700" b="0" i="0" u="none" strike="noStrike" cap="none" normalizeH="0" baseline="0">
                <a:ln>
                  <a:noFill/>
                </a:ln>
                <a:effectLst/>
              </a:rPr>
              <a:t> A dedicated button for Analytics is placed in the profile section, making it easier to find and use.</a:t>
            </a:r>
          </a:p>
          <a:p>
            <a:r>
              <a:rPr kumimoji="0" lang="en-US" altLang="en-US" sz="1700" b="1" i="0" u="none" strike="noStrike" cap="none" normalizeH="0" baseline="0">
                <a:ln>
                  <a:noFill/>
                </a:ln>
                <a:effectLst/>
              </a:rPr>
              <a:t>Enhanced Content Creation Tools:</a:t>
            </a:r>
            <a:r>
              <a:rPr kumimoji="0" lang="en-US" altLang="en-US" sz="1700" b="0" i="0" u="none" strike="noStrike" cap="none" normalizeH="0" baseline="0">
                <a:ln>
                  <a:noFill/>
                </a:ln>
                <a:effectLst/>
              </a:rPr>
              <a:t> The content creation screen includes advanced templates for professional posts.</a:t>
            </a:r>
          </a:p>
          <a:p>
            <a:pPr marL="0" marR="0" lvl="0" fontAlgn="base">
              <a:spcBef>
                <a:spcPct val="0"/>
              </a:spcBef>
              <a:spcAft>
                <a:spcPct val="0"/>
              </a:spcAft>
              <a:buClrTx/>
              <a:buSzTx/>
              <a:tabLst/>
            </a:pPr>
            <a:endParaRPr kumimoji="0" lang="en-US" altLang="en-US" sz="1700" b="1" i="0" u="none" strike="noStrike" cap="none" normalizeH="0" baseline="0">
              <a:ln>
                <a:noFill/>
              </a:ln>
              <a:effectLst/>
            </a:endParaRPr>
          </a:p>
          <a:p>
            <a:pPr marL="0" marR="0" lvl="0" fontAlgn="base">
              <a:spcBef>
                <a:spcPct val="0"/>
              </a:spcBef>
              <a:spcAft>
                <a:spcPct val="0"/>
              </a:spcAft>
              <a:buClrTx/>
              <a:buSzTx/>
              <a:tabLst/>
            </a:pPr>
            <a:endParaRPr lang="en-US" altLang="en-US" sz="1700" b="1"/>
          </a:p>
          <a:p>
            <a:pPr marL="0" marR="0" lvl="0" fontAlgn="base">
              <a:spcBef>
                <a:spcPct val="0"/>
              </a:spcBef>
              <a:spcAft>
                <a:spcPct val="0"/>
              </a:spcAft>
              <a:buClrTx/>
              <a:buSzTx/>
              <a:tabLst/>
            </a:pPr>
            <a:r>
              <a:rPr kumimoji="0" lang="en-US" altLang="en-US" sz="1700" b="1" i="0" u="none" strike="noStrike" cap="none" normalizeH="0" baseline="0">
                <a:ln>
                  <a:noFill/>
                </a:ln>
                <a:effectLst/>
              </a:rPr>
              <a:t>         Portfolio Customization:</a:t>
            </a:r>
            <a:r>
              <a:rPr kumimoji="0" lang="en-US" altLang="en-US" sz="1700" b="0" i="0" u="none" strike="noStrike" cap="none" normalizeH="0" baseline="0">
                <a:ln>
                  <a:noFill/>
                </a:ln>
                <a:effectLst/>
              </a:rPr>
              <a:t> More customization options for the layout, such as grid view, list view, and section headers.</a:t>
            </a:r>
          </a:p>
          <a:p>
            <a:pPr marL="0" marR="0" lvl="0" fontAlgn="base">
              <a:spcBef>
                <a:spcPct val="0"/>
              </a:spcBef>
              <a:spcAft>
                <a:spcPct val="0"/>
              </a:spcAft>
              <a:buClrTx/>
              <a:buSzTx/>
              <a:tabLst/>
            </a:pPr>
            <a:endParaRPr kumimoji="0" lang="en-US" altLang="en-US" sz="1700" b="0" i="0" u="none" strike="noStrike" cap="none" normalizeH="0" baseline="0">
              <a:ln>
                <a:noFill/>
              </a:ln>
              <a:effectLst/>
            </a:endParaRPr>
          </a:p>
          <a:p>
            <a:pPr marL="0" marR="0" lvl="0" fontAlgn="base">
              <a:spcBef>
                <a:spcPct val="0"/>
              </a:spcBef>
              <a:spcAft>
                <a:spcPct val="0"/>
              </a:spcAft>
              <a:buClrTx/>
              <a:buSzTx/>
              <a:tabLst/>
            </a:pPr>
            <a:r>
              <a:rPr kumimoji="0" lang="en-US" altLang="en-US" sz="1700" b="1" i="0" u="none" strike="noStrike" cap="none" normalizeH="0" baseline="0">
                <a:ln>
                  <a:noFill/>
                </a:ln>
                <a:effectLst/>
              </a:rPr>
              <a:t>         Improved Discoverability:</a:t>
            </a:r>
            <a:r>
              <a:rPr kumimoji="0" lang="en-US" altLang="en-US" sz="1700" b="0" i="0" u="none" strike="noStrike" cap="none" normalizeH="0" baseline="0">
                <a:ln>
                  <a:noFill/>
                </a:ln>
                <a:effectLst/>
              </a:rPr>
              <a:t> A "Boost Visibility" button is added to the portfolio, helping Aisha promote her work. </a:t>
            </a:r>
          </a:p>
          <a:p>
            <a:endParaRPr kumimoji="0" lang="en-US" altLang="en-US" sz="1700" b="0" i="0" u="none" strike="noStrike" cap="none" normalizeH="0" baseline="0">
              <a:ln>
                <a:noFill/>
              </a:ln>
              <a:effectLst/>
            </a:endParaRPr>
          </a:p>
          <a:p>
            <a:endParaRPr lang="en-US" sz="1700"/>
          </a:p>
        </p:txBody>
      </p:sp>
    </p:spTree>
    <p:extLst>
      <p:ext uri="{BB962C8B-B14F-4D97-AF65-F5344CB8AC3E}">
        <p14:creationId xmlns:p14="http://schemas.microsoft.com/office/powerpoint/2010/main" val="378610200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26F811-EA2C-56D7-E2C5-69957B558189}"/>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a:solidFill>
                  <a:srgbClr val="FFFFFF"/>
                </a:solidFill>
                <a:latin typeface="+mj-lt"/>
                <a:ea typeface="+mj-ea"/>
                <a:cs typeface="+mj-cs"/>
              </a:rPr>
              <a:t>Talha's Home Screen Wireframe</a:t>
            </a:r>
            <a:br>
              <a:rPr lang="en-US" sz="4800" kern="1200">
                <a:solidFill>
                  <a:srgbClr val="FFFFFF"/>
                </a:solidFill>
                <a:latin typeface="+mj-lt"/>
                <a:ea typeface="+mj-ea"/>
                <a:cs typeface="+mj-cs"/>
              </a:rPr>
            </a:br>
            <a:r>
              <a:rPr lang="en-US" sz="4800" kern="1200">
                <a:solidFill>
                  <a:srgbClr val="FFFFFF"/>
                </a:solidFill>
                <a:latin typeface="+mj-lt"/>
                <a:ea typeface="+mj-ea"/>
                <a:cs typeface="+mj-cs"/>
              </a:rPr>
              <a:t>( High Fidelity):</a:t>
            </a:r>
          </a:p>
        </p:txBody>
      </p:sp>
      <p:sp>
        <p:nvSpPr>
          <p:cNvPr id="33" name="Rectangle 32">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C077933-E942-F78C-EEA0-0A0FDB96D922}"/>
              </a:ext>
            </a:extLst>
          </p:cNvPr>
          <p:cNvSpPr>
            <a:spLocks noGrp="1"/>
          </p:cNvSpPr>
          <p:nvPr>
            <p:ph type="body" idx="1"/>
          </p:nvPr>
        </p:nvSpPr>
        <p:spPr>
          <a:xfrm>
            <a:off x="1105661" y="4800600"/>
            <a:ext cx="5179879" cy="1200149"/>
          </a:xfrm>
        </p:spPr>
        <p:txBody>
          <a:bodyPr vert="horz" lIns="91440" tIns="45720" rIns="91440" bIns="45720" rtlCol="0" anchor="t">
            <a:normAutofit/>
          </a:bodyPr>
          <a:lstStyle/>
          <a:p>
            <a:pPr marL="0" indent="0">
              <a:buNone/>
            </a:pPr>
            <a:r>
              <a:rPr lang="en-US" sz="2400" kern="1200">
                <a:solidFill>
                  <a:srgbClr val="FFFFFF"/>
                </a:solidFill>
                <a:latin typeface="+mn-lt"/>
                <a:ea typeface="+mn-ea"/>
                <a:cs typeface="+mn-cs"/>
              </a:rPr>
              <a:t>Key Features: Search Bar, Notifications, Content Feed, Mute Ads Toggle</a:t>
            </a:r>
          </a:p>
        </p:txBody>
      </p:sp>
      <p:pic>
        <p:nvPicPr>
          <p:cNvPr id="5" name="Picture 4">
            <a:extLst>
              <a:ext uri="{FF2B5EF4-FFF2-40B4-BE49-F238E27FC236}">
                <a16:creationId xmlns:a16="http://schemas.microsoft.com/office/drawing/2014/main" id="{6A661C7C-1C41-C699-865F-8D5E77E8A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2337" y="457200"/>
            <a:ext cx="1991106" cy="5943600"/>
          </a:xfrm>
          <a:prstGeom prst="rect">
            <a:avLst/>
          </a:prstGeom>
        </p:spPr>
      </p:pic>
    </p:spTree>
    <p:extLst>
      <p:ext uri="{BB962C8B-B14F-4D97-AF65-F5344CB8AC3E}">
        <p14:creationId xmlns:p14="http://schemas.microsoft.com/office/powerpoint/2010/main" val="279101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2F381B-EF87-CC9D-B5E3-19A4EF55E9BC}"/>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3700" kern="1200">
                <a:solidFill>
                  <a:schemeClr val="tx1"/>
                </a:solidFill>
                <a:latin typeface="+mj-lt"/>
                <a:ea typeface="+mj-ea"/>
                <a:cs typeface="+mj-cs"/>
              </a:rPr>
              <a:t>Abdul Baseer's Profile and Analytics Wireframe(High- Fidelity)</a:t>
            </a:r>
          </a:p>
        </p:txBody>
      </p:sp>
      <p:sp>
        <p:nvSpPr>
          <p:cNvPr id="3" name="Text Placeholder 2">
            <a:extLst>
              <a:ext uri="{FF2B5EF4-FFF2-40B4-BE49-F238E27FC236}">
                <a16:creationId xmlns:a16="http://schemas.microsoft.com/office/drawing/2014/main" id="{FE8D2176-BE6F-0E0F-DCAC-A51A12E742A5}"/>
              </a:ext>
            </a:extLst>
          </p:cNvPr>
          <p:cNvSpPr>
            <a:spLocks noGrp="1"/>
          </p:cNvSpPr>
          <p:nvPr>
            <p:ph type="body" idx="1"/>
          </p:nvPr>
        </p:nvSpPr>
        <p:spPr>
          <a:xfrm>
            <a:off x="1136397" y="2418408"/>
            <a:ext cx="4959603" cy="3522569"/>
          </a:xfrm>
        </p:spPr>
        <p:txBody>
          <a:bodyPr vert="horz" lIns="91440" tIns="45720" rIns="91440" bIns="45720" rtlCol="0" anchor="t">
            <a:normAutofit/>
          </a:bodyPr>
          <a:lstStyle/>
          <a:p>
            <a:r>
              <a:rPr lang="en-US" sz="2000"/>
              <a:t>Key Features: Profile Picture, Account Switcher, Analytics Overview, Edit Options</a:t>
            </a:r>
          </a:p>
        </p:txBody>
      </p:sp>
      <p:pic>
        <p:nvPicPr>
          <p:cNvPr id="5" name="Picture 4">
            <a:extLst>
              <a:ext uri="{FF2B5EF4-FFF2-40B4-BE49-F238E27FC236}">
                <a16:creationId xmlns:a16="http://schemas.microsoft.com/office/drawing/2014/main" id="{3E5543C7-1172-FC52-9C9B-A0DF495E5483}"/>
              </a:ext>
            </a:extLst>
          </p:cNvPr>
          <p:cNvPicPr>
            <a:picLocks noChangeAspect="1"/>
          </p:cNvPicPr>
          <p:nvPr/>
        </p:nvPicPr>
        <p:blipFill rotWithShape="1">
          <a:blip r:embed="rId2">
            <a:extLst>
              <a:ext uri="{28A0092B-C50C-407E-A947-70E740481C1C}">
                <a14:useLocalDpi xmlns:a14="http://schemas.microsoft.com/office/drawing/2010/main" val="0"/>
              </a:ext>
            </a:extLst>
          </a:blip>
          <a:srcRect l="-52937" t="-842" r="-80931"/>
          <a:stretch/>
        </p:blipFill>
        <p:spPr>
          <a:xfrm>
            <a:off x="7053022" y="489118"/>
            <a:ext cx="4119862" cy="5466007"/>
          </a:xfrm>
          <a:prstGeom prst="rect">
            <a:avLst/>
          </a:prstGeom>
        </p:spPr>
      </p:pic>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33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F99279-EB23-30D9-6DF8-543CB02809BE}"/>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sz="2800" kern="1200" dirty="0">
                <a:solidFill>
                  <a:schemeClr val="tx1"/>
                </a:solidFill>
                <a:latin typeface="+mj-lt"/>
                <a:ea typeface="+mj-ea"/>
                <a:cs typeface="+mj-cs"/>
              </a:rPr>
              <a:t>Wali's Portfolio and Discoverability Wireframe(</a:t>
            </a:r>
            <a:r>
              <a:rPr lang="en-US" sz="2800" kern="1200">
                <a:solidFill>
                  <a:schemeClr val="tx1"/>
                </a:solidFill>
                <a:latin typeface="+mj-lt"/>
                <a:ea typeface="+mj-ea"/>
                <a:cs typeface="+mj-cs"/>
              </a:rPr>
              <a:t>High</a:t>
            </a:r>
            <a:r>
              <a:rPr lang="en-US" sz="2800" kern="1200" dirty="0">
                <a:solidFill>
                  <a:schemeClr val="tx1"/>
                </a:solidFill>
                <a:latin typeface="+mj-lt"/>
                <a:ea typeface="+mj-ea"/>
                <a:cs typeface="+mj-cs"/>
              </a:rPr>
              <a:t>-Fidelity)</a:t>
            </a:r>
          </a:p>
        </p:txBody>
      </p:sp>
      <p:sp>
        <p:nvSpPr>
          <p:cNvPr id="3" name="Text Placeholder 2">
            <a:extLst>
              <a:ext uri="{FF2B5EF4-FFF2-40B4-BE49-F238E27FC236}">
                <a16:creationId xmlns:a16="http://schemas.microsoft.com/office/drawing/2014/main" id="{3AC08D99-90FF-FF83-5628-DD8922B281C1}"/>
              </a:ext>
            </a:extLst>
          </p:cNvPr>
          <p:cNvSpPr>
            <a:spLocks noGrp="1"/>
          </p:cNvSpPr>
          <p:nvPr>
            <p:ph type="body" idx="1"/>
          </p:nvPr>
        </p:nvSpPr>
        <p:spPr>
          <a:xfrm>
            <a:off x="535387" y="3915808"/>
            <a:ext cx="3665550" cy="775494"/>
          </a:xfrm>
        </p:spPr>
        <p:txBody>
          <a:bodyPr vert="horz" lIns="91440" tIns="45720" rIns="91440" bIns="45720" rtlCol="0">
            <a:normAutofit/>
          </a:bodyPr>
          <a:lstStyle/>
          <a:p>
            <a:pPr marL="0" indent="0">
              <a:buNone/>
            </a:pPr>
            <a:r>
              <a:rPr lang="en-US" sz="1300" kern="1200">
                <a:solidFill>
                  <a:schemeClr val="tx1"/>
                </a:solidFill>
                <a:latin typeface="+mn-lt"/>
                <a:ea typeface="+mn-ea"/>
                <a:cs typeface="+mn-cs"/>
              </a:rPr>
              <a:t>Key Features: Portfolio Header, Customizable Layout, Boost Visibility Button</a:t>
            </a:r>
            <a:br>
              <a:rPr lang="en-US" sz="1300" kern="1200">
                <a:solidFill>
                  <a:schemeClr val="tx1"/>
                </a:solidFill>
                <a:latin typeface="+mn-lt"/>
                <a:ea typeface="+mn-ea"/>
                <a:cs typeface="+mn-cs"/>
              </a:rPr>
            </a:br>
            <a:endParaRPr lang="en-US" sz="1300" kern="1200">
              <a:solidFill>
                <a:schemeClr val="tx1"/>
              </a:solidFill>
              <a:latin typeface="+mn-lt"/>
              <a:ea typeface="+mn-ea"/>
              <a:cs typeface="+mn-cs"/>
            </a:endParaRPr>
          </a:p>
        </p:txBody>
      </p:sp>
      <p:pic>
        <p:nvPicPr>
          <p:cNvPr id="5" name="Picture 4" descr="A white rectangular object with black text&#10;&#10;Description automatically generated">
            <a:extLst>
              <a:ext uri="{FF2B5EF4-FFF2-40B4-BE49-F238E27FC236}">
                <a16:creationId xmlns:a16="http://schemas.microsoft.com/office/drawing/2014/main" id="{EB2F03CF-46E8-5529-8F23-FB08B71DB846}"/>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8740924" y="643467"/>
            <a:ext cx="1253489" cy="5571066"/>
          </a:xfrm>
          <a:prstGeom prst="rect">
            <a:avLst/>
          </a:prstGeom>
        </p:spPr>
      </p:pic>
    </p:spTree>
    <p:extLst>
      <p:ext uri="{BB962C8B-B14F-4D97-AF65-F5344CB8AC3E}">
        <p14:creationId xmlns:p14="http://schemas.microsoft.com/office/powerpoint/2010/main" val="35690646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DE83B-4E23-5D9D-CB5B-46066574BDCC}"/>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3000" kern="1200">
                <a:solidFill>
                  <a:schemeClr val="tx1"/>
                </a:solidFill>
                <a:latin typeface="+mj-lt"/>
                <a:ea typeface="+mj-ea"/>
                <a:cs typeface="+mj-cs"/>
              </a:rPr>
              <a:t>Sajeel's</a:t>
            </a:r>
            <a:r>
              <a:rPr lang="en-US" sz="3000" kern="1200" dirty="0">
                <a:solidFill>
                  <a:schemeClr val="tx1"/>
                </a:solidFill>
                <a:latin typeface="+mj-lt"/>
                <a:ea typeface="+mj-ea"/>
                <a:cs typeface="+mj-cs"/>
              </a:rPr>
              <a:t> Resource Sharing and Collaboration Wireframe(High-Fidelity)</a:t>
            </a:r>
          </a:p>
        </p:txBody>
      </p:sp>
      <p:sp>
        <p:nvSpPr>
          <p:cNvPr id="3" name="Text Placeholder 2">
            <a:extLst>
              <a:ext uri="{FF2B5EF4-FFF2-40B4-BE49-F238E27FC236}">
                <a16:creationId xmlns:a16="http://schemas.microsoft.com/office/drawing/2014/main" id="{012CAB7A-601F-21CF-2E74-D4BF94D6395B}"/>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pPr marL="0" indent="0">
              <a:buNone/>
            </a:pPr>
            <a:r>
              <a:rPr lang="en-US" sz="2000" kern="1200">
                <a:solidFill>
                  <a:schemeClr val="tx1"/>
                </a:solidFill>
                <a:latin typeface="+mn-lt"/>
                <a:ea typeface="+mn-ea"/>
                <a:cs typeface="+mn-cs"/>
              </a:rPr>
              <a:t>Key Features: Search Bar, Filter for Educational Content, Collaborate Button</a:t>
            </a:r>
          </a:p>
        </p:txBody>
      </p:sp>
      <p:grpSp>
        <p:nvGrpSpPr>
          <p:cNvPr id="40" name="Group 3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1" name="Rectangle 4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2934AC-F949-05ED-0B3B-549EFD98144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8095415" y="666728"/>
            <a:ext cx="1190155" cy="5465791"/>
          </a:xfrm>
          <a:prstGeom prst="rect">
            <a:avLst/>
          </a:prstGeom>
        </p:spPr>
      </p:pic>
    </p:spTree>
    <p:extLst>
      <p:ext uri="{BB962C8B-B14F-4D97-AF65-F5344CB8AC3E}">
        <p14:creationId xmlns:p14="http://schemas.microsoft.com/office/powerpoint/2010/main" val="19424538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1F664C9-BFC4-AE2B-8B58-02883F98E504}"/>
              </a:ext>
            </a:extLst>
          </p:cNvPr>
          <p:cNvSpPr>
            <a:spLocks noGrp="1"/>
          </p:cNvSpPr>
          <p:nvPr>
            <p:ph type="title"/>
          </p:nvPr>
        </p:nvSpPr>
        <p:spPr>
          <a:xfrm>
            <a:off x="804672" y="457200"/>
            <a:ext cx="10579608" cy="1188720"/>
          </a:xfrm>
        </p:spPr>
        <p:txBody>
          <a:bodyPr vert="horz" lIns="91440" tIns="45720" rIns="91440" bIns="45720" rtlCol="0" anchor="ctr">
            <a:normAutofit/>
          </a:bodyPr>
          <a:lstStyle/>
          <a:p>
            <a:r>
              <a:rPr lang="en-US" sz="4000" kern="1200">
                <a:solidFill>
                  <a:schemeClr val="tx2"/>
                </a:solidFill>
                <a:latin typeface="+mj-lt"/>
                <a:ea typeface="+mj-ea"/>
                <a:cs typeface="+mj-cs"/>
              </a:rPr>
              <a:t>High-Fidelity Mockups Overview</a:t>
            </a:r>
          </a:p>
        </p:txBody>
      </p:sp>
      <p:grpSp>
        <p:nvGrpSpPr>
          <p:cNvPr id="13" name="Group 12">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14" name="Freeform: Shape 13">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20" name="Freeform: Shape 19">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ext Placeholder 2">
            <a:extLst>
              <a:ext uri="{FF2B5EF4-FFF2-40B4-BE49-F238E27FC236}">
                <a16:creationId xmlns:a16="http://schemas.microsoft.com/office/drawing/2014/main" id="{F4D930CF-AAFE-2741-175A-2E6126F18885}"/>
              </a:ext>
            </a:extLst>
          </p:cNvPr>
          <p:cNvGraphicFramePr/>
          <p:nvPr>
            <p:extLst>
              <p:ext uri="{D42A27DB-BD31-4B8C-83A1-F6EECF244321}">
                <p14:modId xmlns:p14="http://schemas.microsoft.com/office/powerpoint/2010/main" val="3163761137"/>
              </p:ext>
            </p:extLst>
          </p:nvPr>
        </p:nvGraphicFramePr>
        <p:xfrm>
          <a:off x="1036320" y="2560320"/>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2750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DA418F06-9D13-F1AC-BD0D-293900B79BA1}"/>
              </a:ext>
            </a:extLst>
          </p:cNvPr>
          <p:cNvSpPr>
            <a:spLocks noGrp="1" noChangeArrowheads="1"/>
          </p:cNvSpPr>
          <p:nvPr>
            <p:ph type="body" idx="1"/>
          </p:nvPr>
        </p:nvSpPr>
        <p:spPr bwMode="auto">
          <a:xfrm>
            <a:off x="645066" y="1281029"/>
            <a:ext cx="4282984" cy="42620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fontAlgn="base">
              <a:spcBef>
                <a:spcPct val="0"/>
              </a:spcBef>
              <a:spcAft>
                <a:spcPts val="600"/>
              </a:spcAft>
              <a:buClrTx/>
              <a:buSzTx/>
              <a:tabLst/>
            </a:pPr>
            <a:r>
              <a:rPr kumimoji="0" lang="en-US" altLang="en-US" sz="500" b="0" i="0" u="none" strike="noStrike" cap="none" normalizeH="0" baseline="0" dirty="0">
                <a:ln>
                  <a:noFill/>
                </a:ln>
                <a:effectLst/>
              </a:rPr>
              <a:t>Here’s a competitive analysis for social media apps. Let's choose the following apps:</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App A:</a:t>
            </a:r>
            <a:r>
              <a:rPr kumimoji="0" lang="en-US" altLang="en-US" sz="500" b="0" i="0" u="none" strike="noStrike" cap="none" normalizeH="0" baseline="0" dirty="0">
                <a:ln>
                  <a:noFill/>
                </a:ln>
                <a:effectLst/>
              </a:rPr>
              <a:t> Instagram</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App B:</a:t>
            </a:r>
            <a:r>
              <a:rPr kumimoji="0" lang="en-US" altLang="en-US" sz="500" b="0" i="0" u="none" strike="noStrike" cap="none" normalizeH="0" baseline="0" dirty="0">
                <a:ln>
                  <a:noFill/>
                </a:ln>
                <a:effectLst/>
              </a:rPr>
              <a:t> Twitter (now X)</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App C:</a:t>
            </a:r>
            <a:r>
              <a:rPr kumimoji="0" lang="en-US" altLang="en-US" sz="500" b="0" i="0" u="none" strike="noStrike" cap="none" normalizeH="0" baseline="0" dirty="0">
                <a:ln>
                  <a:noFill/>
                </a:ln>
                <a:effectLst/>
              </a:rPr>
              <a:t> TikTok</a:t>
            </a:r>
            <a:endParaRPr kumimoji="0" lang="en-US" altLang="en-US" sz="500" b="1" i="0" u="none" strike="noStrike" cap="none" normalizeH="0" baseline="0" dirty="0">
              <a:ln>
                <a:noFill/>
              </a:ln>
              <a:effectLst/>
            </a:endParaRPr>
          </a:p>
          <a:p>
            <a:pPr marL="0" marR="0" lvl="0" fontAlgn="base">
              <a:spcBef>
                <a:spcPct val="0"/>
              </a:spcBef>
              <a:spcAft>
                <a:spcPts val="600"/>
              </a:spcAft>
              <a:buClrTx/>
              <a:buSzTx/>
              <a:tabLst/>
            </a:pPr>
            <a:r>
              <a:rPr kumimoji="0" lang="en-US" altLang="en-US" sz="500" b="1" i="0" u="none" strike="noStrike" cap="none" normalizeH="0" baseline="0" dirty="0">
                <a:ln>
                  <a:noFill/>
                </a:ln>
                <a:effectLst/>
              </a:rPr>
              <a:t>Instagram:</a:t>
            </a:r>
            <a:r>
              <a:rPr kumimoji="0" lang="en-US" altLang="en-US" sz="500" b="0" i="0" u="none" strike="noStrike" cap="none" normalizeH="0" baseline="0" dirty="0">
                <a:ln>
                  <a:noFill/>
                </a:ln>
                <a:effectLst/>
              </a:rPr>
              <a:t> A visual-centric platform focusing on photos and short videos with strong social interaction features.</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Twitter (X):</a:t>
            </a:r>
            <a:r>
              <a:rPr kumimoji="0" lang="en-US" altLang="en-US" sz="500" b="0" i="0" u="none" strike="noStrike" cap="none" normalizeH="0" baseline="0" dirty="0">
                <a:ln>
                  <a:noFill/>
                </a:ln>
                <a:effectLst/>
              </a:rPr>
              <a:t> A text-based platform known for real-time updates, news, and public discussions.</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TikTok:</a:t>
            </a:r>
            <a:r>
              <a:rPr kumimoji="0" lang="en-US" altLang="en-US" sz="500" b="0" i="0" u="none" strike="noStrike" cap="none" normalizeH="0" baseline="0" dirty="0">
                <a:ln>
                  <a:noFill/>
                </a:ln>
                <a:effectLst/>
              </a:rPr>
              <a:t> A video-sharing platform known for short-form, engaging, and often viral content.</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Report:</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1. Instagram</a:t>
            </a:r>
            <a:endParaRPr kumimoji="0" lang="en-US" altLang="en-US" sz="500" b="0" i="0" u="none" strike="noStrike" cap="none" normalizeH="0" baseline="0" dirty="0">
              <a:ln>
                <a:noFill/>
              </a:ln>
              <a:effectLst/>
            </a:endParaRPr>
          </a:p>
          <a:p>
            <a:pPr marL="0" marR="0" lvl="0" fontAlgn="base">
              <a:spcBef>
                <a:spcPct val="0"/>
              </a:spcBef>
              <a:spcAft>
                <a:spcPts val="600"/>
              </a:spcAft>
              <a:buClrTx/>
              <a:buSzTx/>
              <a:tabLst/>
            </a:pPr>
            <a:r>
              <a:rPr kumimoji="0" lang="en-US" altLang="en-US" sz="500" b="1" i="0" u="none" strike="noStrike" cap="none" normalizeH="0" baseline="0" dirty="0">
                <a:ln>
                  <a:noFill/>
                </a:ln>
                <a:effectLst/>
              </a:rPr>
              <a:t>Strengths:</a:t>
            </a:r>
            <a:r>
              <a:rPr kumimoji="0" lang="en-US" altLang="en-US" sz="500" b="0" i="0" u="none" strike="noStrike" cap="none" normalizeH="0" baseline="0" dirty="0">
                <a:ln>
                  <a:noFill/>
                </a:ln>
                <a:effectLst/>
              </a:rPr>
              <a:t> Strong visual appeal, diverse content options, excellent for community engagement.</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Weaknesses:</a:t>
            </a:r>
            <a:r>
              <a:rPr kumimoji="0" lang="en-US" altLang="en-US" sz="500" b="0" i="0" u="none" strike="noStrike" cap="none" normalizeH="0" baseline="0" dirty="0">
                <a:ln>
                  <a:noFill/>
                </a:ln>
                <a:effectLst/>
              </a:rPr>
              <a:t> Cluttered with ads, some navigation challenges, especially with newer features like Reels.</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2. Twitter (X)</a:t>
            </a:r>
            <a:endParaRPr kumimoji="0" lang="en-US" altLang="en-US" sz="500" b="0" i="0" u="none" strike="noStrike" cap="none" normalizeH="0" baseline="0" dirty="0">
              <a:ln>
                <a:noFill/>
              </a:ln>
              <a:effectLst/>
            </a:endParaRPr>
          </a:p>
          <a:p>
            <a:pPr marL="0" marR="0" lvl="0" fontAlgn="base">
              <a:spcBef>
                <a:spcPct val="0"/>
              </a:spcBef>
              <a:spcAft>
                <a:spcPts val="600"/>
              </a:spcAft>
              <a:buClrTx/>
              <a:buSzTx/>
              <a:tabLst/>
            </a:pPr>
            <a:r>
              <a:rPr kumimoji="0" lang="en-US" altLang="en-US" sz="500" b="1" i="0" u="none" strike="noStrike" cap="none" normalizeH="0" baseline="0" dirty="0">
                <a:ln>
                  <a:noFill/>
                </a:ln>
                <a:effectLst/>
              </a:rPr>
              <a:t>Strengths:</a:t>
            </a:r>
            <a:r>
              <a:rPr kumimoji="0" lang="en-US" altLang="en-US" sz="500" b="0" i="0" u="none" strike="noStrike" cap="none" normalizeH="0" baseline="0" dirty="0">
                <a:ln>
                  <a:noFill/>
                </a:ln>
                <a:effectLst/>
              </a:rPr>
              <a:t> Efficient for real-time updates and discussions, clean interface.</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Weaknesses:</a:t>
            </a:r>
            <a:r>
              <a:rPr kumimoji="0" lang="en-US" altLang="en-US" sz="500" b="0" i="0" u="none" strike="noStrike" cap="none" normalizeH="0" baseline="0" dirty="0">
                <a:ln>
                  <a:noFill/>
                </a:ln>
                <a:effectLst/>
              </a:rPr>
              <a:t> Can be overwhelming with constant updates, lacks deep engagement features like rich media content.</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3. TikTok</a:t>
            </a:r>
            <a:endParaRPr kumimoji="0" lang="en-US" altLang="en-US" sz="500" b="0" i="0" u="none" strike="noStrike" cap="none" normalizeH="0" baseline="0" dirty="0">
              <a:ln>
                <a:noFill/>
              </a:ln>
              <a:effectLst/>
            </a:endParaRPr>
          </a:p>
          <a:p>
            <a:pPr marL="0" marR="0" lvl="0" fontAlgn="base">
              <a:spcBef>
                <a:spcPct val="0"/>
              </a:spcBef>
              <a:spcAft>
                <a:spcPts val="600"/>
              </a:spcAft>
              <a:buClrTx/>
              <a:buSzTx/>
              <a:tabLst/>
            </a:pPr>
            <a:r>
              <a:rPr kumimoji="0" lang="en-US" altLang="en-US" sz="500" b="1" i="0" u="none" strike="noStrike" cap="none" normalizeH="0" baseline="0" dirty="0">
                <a:ln>
                  <a:noFill/>
                </a:ln>
                <a:effectLst/>
              </a:rPr>
              <a:t>Strengths:</a:t>
            </a:r>
            <a:r>
              <a:rPr kumimoji="0" lang="en-US" altLang="en-US" sz="500" b="0" i="0" u="none" strike="noStrike" cap="none" normalizeH="0" baseline="0" dirty="0">
                <a:ln>
                  <a:noFill/>
                </a:ln>
                <a:effectLst/>
              </a:rPr>
              <a:t> Highly engaging, easy content creation, strong algorithms for content discovery.</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Weaknesses:</a:t>
            </a:r>
            <a:r>
              <a:rPr kumimoji="0" lang="en-US" altLang="en-US" sz="500" b="0" i="0" u="none" strike="noStrike" cap="none" normalizeH="0" baseline="0" dirty="0">
                <a:ln>
                  <a:noFill/>
                </a:ln>
                <a:effectLst/>
              </a:rPr>
              <a:t> Content can feel repetitive, limited depth beyond short-form videos, and accessibility issues.</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Step 4: Conclusion</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Instagram</a:t>
            </a:r>
            <a:r>
              <a:rPr kumimoji="0" lang="en-US" altLang="en-US" sz="500" b="0" i="0" u="none" strike="noStrike" cap="none" normalizeH="0" baseline="0" dirty="0">
                <a:ln>
                  <a:noFill/>
                </a:ln>
                <a:effectLst/>
              </a:rPr>
              <a:t> excels in visual content and community engagement but can be overwhelming with its numerous features.</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Twitter</a:t>
            </a:r>
            <a:r>
              <a:rPr kumimoji="0" lang="en-US" altLang="en-US" sz="500" b="0" i="0" u="none" strike="noStrike" cap="none" normalizeH="0" baseline="0" dirty="0">
                <a:ln>
                  <a:noFill/>
                </a:ln>
                <a:effectLst/>
              </a:rPr>
              <a:t> is unmatched for real-time conversations and updates but may lack the rich, engaging features found in more media-centric apps.</a:t>
            </a:r>
          </a:p>
          <a:p>
            <a:pPr marL="0" marR="0" lvl="0" fontAlgn="base">
              <a:spcBef>
                <a:spcPct val="0"/>
              </a:spcBef>
              <a:spcAft>
                <a:spcPts val="600"/>
              </a:spcAft>
              <a:buClrTx/>
              <a:buSzTx/>
              <a:tabLst/>
            </a:pPr>
            <a:r>
              <a:rPr kumimoji="0" lang="en-US" altLang="en-US" sz="500" b="1" i="0" u="none" strike="noStrike" cap="none" normalizeH="0" baseline="0" dirty="0">
                <a:ln>
                  <a:noFill/>
                </a:ln>
                <a:effectLst/>
              </a:rPr>
              <a:t>TikTok</a:t>
            </a:r>
            <a:r>
              <a:rPr kumimoji="0" lang="en-US" altLang="en-US" sz="500" b="0" i="0" u="none" strike="noStrike" cap="none" normalizeH="0" baseline="0" dirty="0">
                <a:ln>
                  <a:noFill/>
                </a:ln>
                <a:effectLst/>
              </a:rPr>
              <a:t> is a powerhouse for viral content and user engagement but can fall short in providing depth and variety over time.</a:t>
            </a:r>
          </a:p>
          <a:p>
            <a:pPr marL="0" marR="0" lvl="0" fontAlgn="base">
              <a:spcBef>
                <a:spcPct val="0"/>
              </a:spcBef>
              <a:spcAft>
                <a:spcPts val="600"/>
              </a:spcAft>
              <a:buClrTx/>
              <a:buSzTx/>
              <a:tabLst/>
            </a:pPr>
            <a:endParaRPr kumimoji="0" lang="en-US" altLang="en-US" sz="500" b="0" i="0" u="none" strike="noStrike" cap="none" normalizeH="0" baseline="0" dirty="0">
              <a:ln>
                <a:noFill/>
              </a:ln>
              <a:effectLst/>
            </a:endParaRPr>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57477953-EF48-8900-985A-0D8A0C88DCC3}"/>
              </a:ext>
            </a:extLst>
          </p:cNvPr>
          <p:cNvGraphicFramePr>
            <a:graphicFrameLocks noGrp="1"/>
          </p:cNvGraphicFramePr>
          <p:nvPr>
            <p:extLst>
              <p:ext uri="{D42A27DB-BD31-4B8C-83A1-F6EECF244321}">
                <p14:modId xmlns:p14="http://schemas.microsoft.com/office/powerpoint/2010/main" val="3811442966"/>
              </p:ext>
            </p:extLst>
          </p:nvPr>
        </p:nvGraphicFramePr>
        <p:xfrm>
          <a:off x="5987738" y="1281028"/>
          <a:ext cx="5628020" cy="4063075"/>
        </p:xfrm>
        <a:graphic>
          <a:graphicData uri="http://schemas.openxmlformats.org/drawingml/2006/table">
            <a:tbl>
              <a:tblPr>
                <a:noFill/>
              </a:tblPr>
              <a:tblGrid>
                <a:gridCol w="1316098">
                  <a:extLst>
                    <a:ext uri="{9D8B030D-6E8A-4147-A177-3AD203B41FA5}">
                      <a16:colId xmlns:a16="http://schemas.microsoft.com/office/drawing/2014/main" val="1335133350"/>
                    </a:ext>
                  </a:extLst>
                </a:gridCol>
                <a:gridCol w="1481814">
                  <a:extLst>
                    <a:ext uri="{9D8B030D-6E8A-4147-A177-3AD203B41FA5}">
                      <a16:colId xmlns:a16="http://schemas.microsoft.com/office/drawing/2014/main" val="2981395214"/>
                    </a:ext>
                  </a:extLst>
                </a:gridCol>
                <a:gridCol w="1481814">
                  <a:extLst>
                    <a:ext uri="{9D8B030D-6E8A-4147-A177-3AD203B41FA5}">
                      <a16:colId xmlns:a16="http://schemas.microsoft.com/office/drawing/2014/main" val="3387977357"/>
                    </a:ext>
                  </a:extLst>
                </a:gridCol>
                <a:gridCol w="1348294">
                  <a:extLst>
                    <a:ext uri="{9D8B030D-6E8A-4147-A177-3AD203B41FA5}">
                      <a16:colId xmlns:a16="http://schemas.microsoft.com/office/drawing/2014/main" val="1585558167"/>
                    </a:ext>
                  </a:extLst>
                </a:gridCol>
              </a:tblGrid>
              <a:tr h="236731">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Criteria</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App A: Instagram</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App B: Twitter (X)</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App C: TikTok</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4684112"/>
                  </a:ext>
                </a:extLst>
              </a:tr>
              <a:tr h="478293">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UI Design</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Visually appealing, intuitive layout, but sometimes cluttered with ads</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Clean and minimalistic, but can feel text-heavy</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Engaging and dynamic, but sometimes overwhelming</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507220777"/>
                  </a:ext>
                </a:extLst>
              </a:tr>
              <a:tr h="478293">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Navigation</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Easy to use, clear icons, but story and reels navigation can be confusing</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Simple navigation, but information overload can be a challenge</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Intuitive swipe navigation, but discovery of new content can be repetitive</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870590900"/>
                  </a:ext>
                </a:extLst>
              </a:tr>
              <a:tr h="478293">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Accessibility</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Good use of alt text, but needs improvement in color contrast</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Decent accessibility options, but lacks robust features</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Limited accessibility features, relies heavily on visual content</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599142589"/>
                  </a:ext>
                </a:extLst>
              </a:tr>
              <a:tr h="599074">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User Flow</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Smooth, especially for content consumption, but creation tools can be complex</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Efficient for browsing and tweeting, but engagement with content can be cumbersome</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Seamless user flow for content creation and consumption</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722985413"/>
                  </a:ext>
                </a:extLst>
              </a:tr>
              <a:tr h="357512">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Unique Features</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Stories, Reels, Shopping features, Explore feed</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Threads, Lists, Spaces for live audio discussions</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Duets, Filters, For You Page, and Viral challenges</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411562782"/>
                  </a:ext>
                </a:extLst>
              </a:tr>
              <a:tr h="478293">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Performance</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Generally fast, but can slow down with too much content loading</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Fast and responsive, but occasionally lags during high traffic</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Smooth and quick, but can crash with heavy video usage</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723402379"/>
                  </a:ext>
                </a:extLst>
              </a:tr>
              <a:tr h="478293">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Strengths</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Strong visual appeal, wide range of content types, community engagement</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Real-time updates, concise communication, public discourse</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Highly engaging content, viral trends, strong content discovery</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469458220"/>
                  </a:ext>
                </a:extLst>
              </a:tr>
              <a:tr h="478293">
                <a:tc>
                  <a:txBody>
                    <a:bodyPr/>
                    <a:lstStyle/>
                    <a:p>
                      <a:pPr algn="l" fontAlgn="ctr">
                        <a:spcBef>
                          <a:spcPts val="0"/>
                        </a:spcBef>
                        <a:spcAft>
                          <a:spcPts val="0"/>
                        </a:spcAft>
                      </a:pPr>
                      <a:r>
                        <a:rPr lang="en-GB" sz="800" b="1" i="0" u="none" strike="noStrike">
                          <a:solidFill>
                            <a:schemeClr val="tx1">
                              <a:lumMod val="75000"/>
                              <a:lumOff val="25000"/>
                            </a:schemeClr>
                          </a:solidFill>
                          <a:effectLst/>
                          <a:latin typeface="Arial" panose="020B0604020202020204" pitchFamily="34" charset="0"/>
                        </a:rPr>
                        <a:t>Weaknesses</a:t>
                      </a:r>
                      <a:endParaRPr lang="en-GB" sz="800" b="0" i="0" u="none" strike="noStrike">
                        <a:solidFill>
                          <a:schemeClr val="tx1">
                            <a:lumMod val="75000"/>
                            <a:lumOff val="25000"/>
                          </a:schemeClr>
                        </a:solidFill>
                        <a:effectLst/>
                        <a:latin typeface="Arial" panose="020B0604020202020204" pitchFamily="34" charset="0"/>
                      </a:endParaRP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Cluttered interface with ads, confusing navigation between features</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Overwhelming amount of content, difficult to filter</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ctr">
                        <a:spcBef>
                          <a:spcPts val="0"/>
                        </a:spcBef>
                        <a:spcAft>
                          <a:spcPts val="0"/>
                        </a:spcAft>
                      </a:pPr>
                      <a:r>
                        <a:rPr lang="en-GB" sz="800" b="0" i="0" u="none" strike="noStrike">
                          <a:solidFill>
                            <a:schemeClr val="tx1">
                              <a:lumMod val="75000"/>
                              <a:lumOff val="25000"/>
                            </a:schemeClr>
                          </a:solidFill>
                          <a:effectLst/>
                          <a:latin typeface="Arial" panose="020B0604020202020204" pitchFamily="34" charset="0"/>
                        </a:rPr>
                        <a:t>Repetitive content, limited depth in content types</a:t>
                      </a:r>
                    </a:p>
                  </a:txBody>
                  <a:tcPr marL="96625" marR="26231" marT="48312" marB="48312"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575791577"/>
                  </a:ext>
                </a:extLst>
              </a:tr>
            </a:tbl>
          </a:graphicData>
        </a:graphic>
      </p:graphicFrame>
    </p:spTree>
    <p:extLst>
      <p:ext uri="{BB962C8B-B14F-4D97-AF65-F5344CB8AC3E}">
        <p14:creationId xmlns:p14="http://schemas.microsoft.com/office/powerpoint/2010/main" val="71551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26F811-EA2C-56D7-E2C5-69957B558189}"/>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dirty="0">
                <a:solidFill>
                  <a:srgbClr val="FFFFFF"/>
                </a:solidFill>
                <a:latin typeface="+mj-lt"/>
                <a:ea typeface="+mj-ea"/>
                <a:cs typeface="+mj-cs"/>
              </a:rPr>
              <a:t>Talha's Home Screen </a:t>
            </a:r>
            <a:r>
              <a:rPr lang="en-US" sz="4800" dirty="0">
                <a:solidFill>
                  <a:srgbClr val="FFFFFF"/>
                </a:solidFill>
              </a:rPr>
              <a:t>Mockup</a:t>
            </a:r>
            <a:r>
              <a:rPr lang="en-US" sz="4800" kern="1200" dirty="0">
                <a:solidFill>
                  <a:srgbClr val="FFFFFF"/>
                </a:solidFill>
                <a:latin typeface="+mj-lt"/>
                <a:ea typeface="+mj-ea"/>
                <a:cs typeface="+mj-cs"/>
              </a:rPr>
              <a:t>:</a:t>
            </a:r>
          </a:p>
        </p:txBody>
      </p:sp>
      <p:sp>
        <p:nvSpPr>
          <p:cNvPr id="33" name="Rectangle 32">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C077933-E942-F78C-EEA0-0A0FDB96D922}"/>
              </a:ext>
            </a:extLst>
          </p:cNvPr>
          <p:cNvSpPr>
            <a:spLocks noGrp="1"/>
          </p:cNvSpPr>
          <p:nvPr>
            <p:ph type="body" idx="1"/>
          </p:nvPr>
        </p:nvSpPr>
        <p:spPr>
          <a:xfrm>
            <a:off x="1105661" y="4800600"/>
            <a:ext cx="5179879" cy="1200149"/>
          </a:xfrm>
        </p:spPr>
        <p:txBody>
          <a:bodyPr vert="horz" lIns="91440" tIns="45720" rIns="91440" bIns="45720" rtlCol="0" anchor="t">
            <a:normAutofit/>
          </a:bodyPr>
          <a:lstStyle/>
          <a:p>
            <a:pPr marL="0" indent="0">
              <a:buNone/>
            </a:pPr>
            <a:r>
              <a:rPr lang="en-US" sz="2400" kern="1200">
                <a:solidFill>
                  <a:srgbClr val="FFFFFF"/>
                </a:solidFill>
                <a:latin typeface="+mn-lt"/>
                <a:ea typeface="+mn-ea"/>
                <a:cs typeface="+mn-cs"/>
              </a:rPr>
              <a:t>Key Features: Search Bar, Notifications, Content Feed, Mute Ads Toggle</a:t>
            </a:r>
          </a:p>
        </p:txBody>
      </p:sp>
      <p:pic>
        <p:nvPicPr>
          <p:cNvPr id="5" name="Picture 4">
            <a:extLst>
              <a:ext uri="{FF2B5EF4-FFF2-40B4-BE49-F238E27FC236}">
                <a16:creationId xmlns:a16="http://schemas.microsoft.com/office/drawing/2014/main" id="{6A661C7C-1C41-C699-865F-8D5E77E8A2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891183" y="597897"/>
            <a:ext cx="2288869" cy="5662206"/>
          </a:xfrm>
          <a:prstGeom prst="rect">
            <a:avLst/>
          </a:prstGeom>
        </p:spPr>
      </p:pic>
    </p:spTree>
    <p:extLst>
      <p:ext uri="{BB962C8B-B14F-4D97-AF65-F5344CB8AC3E}">
        <p14:creationId xmlns:p14="http://schemas.microsoft.com/office/powerpoint/2010/main" val="403961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381B-EF87-CC9D-B5E3-19A4EF55E9BC}"/>
              </a:ext>
            </a:extLst>
          </p:cNvPr>
          <p:cNvSpPr>
            <a:spLocks noGrp="1"/>
          </p:cNvSpPr>
          <p:nvPr>
            <p:ph type="title"/>
          </p:nvPr>
        </p:nvSpPr>
        <p:spPr>
          <a:xfrm>
            <a:off x="5868557" y="1138036"/>
            <a:ext cx="5444382" cy="1402470"/>
          </a:xfrm>
        </p:spPr>
        <p:txBody>
          <a:bodyPr vert="horz" lIns="91440" tIns="45720" rIns="91440" bIns="45720" rtlCol="0" anchor="t">
            <a:normAutofit/>
          </a:bodyPr>
          <a:lstStyle/>
          <a:p>
            <a:r>
              <a:rPr lang="en-US" sz="3200" dirty="0"/>
              <a:t>Abdul </a:t>
            </a:r>
            <a:r>
              <a:rPr lang="en-US" sz="3200" dirty="0" err="1"/>
              <a:t>Baseer's</a:t>
            </a:r>
            <a:r>
              <a:rPr lang="en-US" sz="3200" dirty="0"/>
              <a:t> Profile and Analytics Mockup</a:t>
            </a:r>
          </a:p>
        </p:txBody>
      </p:sp>
      <p:pic>
        <p:nvPicPr>
          <p:cNvPr id="5" name="Picture 4">
            <a:extLst>
              <a:ext uri="{FF2B5EF4-FFF2-40B4-BE49-F238E27FC236}">
                <a16:creationId xmlns:a16="http://schemas.microsoft.com/office/drawing/2014/main" id="{3E5543C7-1172-FC52-9C9B-A0DF495E5483}"/>
              </a:ext>
            </a:extLst>
          </p:cNvPr>
          <p:cNvPicPr>
            <a:picLocks noChangeAspect="1"/>
          </p:cNvPicPr>
          <p:nvPr/>
        </p:nvPicPr>
        <p:blipFill rotWithShape="1">
          <a:blip r:embed="rId2">
            <a:extLst>
              <a:ext uri="{28A0092B-C50C-407E-A947-70E740481C1C}">
                <a14:useLocalDpi xmlns:a14="http://schemas.microsoft.com/office/drawing/2010/main" val="0"/>
              </a:ext>
            </a:extLst>
          </a:blip>
          <a:srcRect l="-35313" r="-27238"/>
          <a:stretch/>
        </p:blipFill>
        <p:spPr>
          <a:xfrm>
            <a:off x="0"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E8D2176-BE6F-0E0F-DCAC-A51A12E742A5}"/>
              </a:ext>
            </a:extLst>
          </p:cNvPr>
          <p:cNvSpPr>
            <a:spLocks noGrp="1"/>
          </p:cNvSpPr>
          <p:nvPr>
            <p:ph type="body" idx="1"/>
          </p:nvPr>
        </p:nvSpPr>
        <p:spPr>
          <a:xfrm>
            <a:off x="5868557" y="2551176"/>
            <a:ext cx="5444382" cy="3591207"/>
          </a:xfrm>
        </p:spPr>
        <p:txBody>
          <a:bodyPr vert="horz" lIns="91440" tIns="45720" rIns="91440" bIns="45720" rtlCol="0">
            <a:normAutofit/>
          </a:bodyPr>
          <a:lstStyle/>
          <a:p>
            <a:r>
              <a:rPr lang="en-US" sz="2000" dirty="0"/>
              <a:t>Key Features: Profile Picture, Account Switcher, Analytics Overview, Edit Options</a:t>
            </a:r>
          </a:p>
        </p:txBody>
      </p:sp>
    </p:spTree>
    <p:extLst>
      <p:ext uri="{BB962C8B-B14F-4D97-AF65-F5344CB8AC3E}">
        <p14:creationId xmlns:p14="http://schemas.microsoft.com/office/powerpoint/2010/main" val="41389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F99279-EB23-30D9-6DF8-543CB02809BE}"/>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sz="3400" kern="1200">
                <a:solidFill>
                  <a:schemeClr val="tx1"/>
                </a:solidFill>
                <a:latin typeface="+mj-lt"/>
                <a:ea typeface="+mj-ea"/>
                <a:cs typeface="+mj-cs"/>
              </a:rPr>
              <a:t>Wali's Portfolio and Discoverability Mockup</a:t>
            </a:r>
          </a:p>
        </p:txBody>
      </p:sp>
      <p:sp>
        <p:nvSpPr>
          <p:cNvPr id="3" name="Text Placeholder 2">
            <a:extLst>
              <a:ext uri="{FF2B5EF4-FFF2-40B4-BE49-F238E27FC236}">
                <a16:creationId xmlns:a16="http://schemas.microsoft.com/office/drawing/2014/main" id="{3AC08D99-90FF-FF83-5628-DD8922B281C1}"/>
              </a:ext>
            </a:extLst>
          </p:cNvPr>
          <p:cNvSpPr>
            <a:spLocks noGrp="1"/>
          </p:cNvSpPr>
          <p:nvPr>
            <p:ph type="body" idx="1"/>
          </p:nvPr>
        </p:nvSpPr>
        <p:spPr>
          <a:xfrm>
            <a:off x="535387" y="3915808"/>
            <a:ext cx="3665550" cy="775494"/>
          </a:xfrm>
        </p:spPr>
        <p:txBody>
          <a:bodyPr vert="horz" lIns="91440" tIns="45720" rIns="91440" bIns="45720" rtlCol="0">
            <a:normAutofit/>
          </a:bodyPr>
          <a:lstStyle/>
          <a:p>
            <a:pPr marL="0" indent="0">
              <a:buNone/>
            </a:pPr>
            <a:r>
              <a:rPr lang="en-US" sz="1300" kern="1200">
                <a:solidFill>
                  <a:schemeClr val="tx1"/>
                </a:solidFill>
                <a:latin typeface="+mn-lt"/>
                <a:ea typeface="+mn-ea"/>
                <a:cs typeface="+mn-cs"/>
              </a:rPr>
              <a:t>Key Features: Portfolio Header, Customizable Layout, Boost Visibility Button</a:t>
            </a:r>
            <a:br>
              <a:rPr lang="en-US" sz="1300" kern="1200">
                <a:solidFill>
                  <a:schemeClr val="tx1"/>
                </a:solidFill>
                <a:latin typeface="+mn-lt"/>
                <a:ea typeface="+mn-ea"/>
                <a:cs typeface="+mn-cs"/>
              </a:rPr>
            </a:br>
            <a:endParaRPr lang="en-US" sz="1300" kern="1200">
              <a:solidFill>
                <a:schemeClr val="tx1"/>
              </a:solidFill>
              <a:latin typeface="+mn-lt"/>
              <a:ea typeface="+mn-ea"/>
              <a:cs typeface="+mn-cs"/>
            </a:endParaRPr>
          </a:p>
        </p:txBody>
      </p:sp>
      <p:pic>
        <p:nvPicPr>
          <p:cNvPr id="5" name="Picture 4">
            <a:extLst>
              <a:ext uri="{FF2B5EF4-FFF2-40B4-BE49-F238E27FC236}">
                <a16:creationId xmlns:a16="http://schemas.microsoft.com/office/drawing/2014/main" id="{EB2F03CF-46E8-5529-8F23-FB08B71DB846}"/>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8478267" y="178963"/>
            <a:ext cx="2128773" cy="6500074"/>
          </a:xfrm>
          <a:prstGeom prst="rect">
            <a:avLst/>
          </a:prstGeom>
        </p:spPr>
      </p:pic>
    </p:spTree>
    <p:extLst>
      <p:ext uri="{BB962C8B-B14F-4D97-AF65-F5344CB8AC3E}">
        <p14:creationId xmlns:p14="http://schemas.microsoft.com/office/powerpoint/2010/main" val="2684755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DE83B-4E23-5D9D-CB5B-46066574BDCC}"/>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2500" kern="1200">
                <a:solidFill>
                  <a:schemeClr val="tx1"/>
                </a:solidFill>
                <a:latin typeface="+mj-lt"/>
                <a:ea typeface="+mj-ea"/>
                <a:cs typeface="+mj-cs"/>
              </a:rPr>
              <a:t>Sajeel's Resource Sharing and Collaboration Mockup</a:t>
            </a:r>
            <a:br>
              <a:rPr lang="en-US" sz="2500" kern="1200">
                <a:solidFill>
                  <a:schemeClr val="tx1"/>
                </a:solidFill>
                <a:latin typeface="+mj-lt"/>
                <a:ea typeface="+mj-ea"/>
                <a:cs typeface="+mj-cs"/>
              </a:rPr>
            </a:br>
            <a:endParaRPr lang="en-US" sz="2500" kern="1200">
              <a:solidFill>
                <a:schemeClr val="tx1"/>
              </a:solidFill>
              <a:latin typeface="+mj-lt"/>
              <a:ea typeface="+mj-ea"/>
              <a:cs typeface="+mj-cs"/>
            </a:endParaRPr>
          </a:p>
        </p:txBody>
      </p:sp>
      <p:sp>
        <p:nvSpPr>
          <p:cNvPr id="72" name="Rectangle 7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12CAB7A-601F-21CF-2E74-D4BF94D6395B}"/>
              </a:ext>
            </a:extLst>
          </p:cNvPr>
          <p:cNvSpPr>
            <a:spLocks noGrp="1"/>
          </p:cNvSpPr>
          <p:nvPr>
            <p:ph type="body" idx="1"/>
          </p:nvPr>
        </p:nvSpPr>
        <p:spPr>
          <a:xfrm>
            <a:off x="645066" y="2031101"/>
            <a:ext cx="4282984" cy="3511943"/>
          </a:xfrm>
        </p:spPr>
        <p:txBody>
          <a:bodyPr vert="horz" lIns="91440" tIns="45720" rIns="91440" bIns="45720" rtlCol="0" anchor="ctr">
            <a:normAutofit/>
          </a:bodyPr>
          <a:lstStyle/>
          <a:p>
            <a:pPr marL="0"/>
            <a:r>
              <a:rPr lang="en-US" sz="1800"/>
              <a:t>Key Features: Search Bar, Filter for Educational Content, Collaborate Button</a:t>
            </a:r>
          </a:p>
        </p:txBody>
      </p:sp>
      <p:sp>
        <p:nvSpPr>
          <p:cNvPr id="74" name="Rectangle 7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2934AC-F949-05ED-0B3B-549EFD98144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710748" y="105439"/>
            <a:ext cx="2555583" cy="6084722"/>
          </a:xfrm>
          <a:prstGeom prst="rect">
            <a:avLst/>
          </a:prstGeom>
        </p:spPr>
      </p:pic>
    </p:spTree>
    <p:extLst>
      <p:ext uri="{BB962C8B-B14F-4D97-AF65-F5344CB8AC3E}">
        <p14:creationId xmlns:p14="http://schemas.microsoft.com/office/powerpoint/2010/main" val="9434086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7C831C-0F54-ADF9-EC55-2DE57B60704E}"/>
              </a:ext>
            </a:extLst>
          </p:cNvPr>
          <p:cNvSpPr>
            <a:spLocks noGrp="1"/>
          </p:cNvSpPr>
          <p:nvPr>
            <p:ph type="body" idx="1"/>
          </p:nvPr>
        </p:nvSpPr>
        <p:spPr/>
        <p:txBody>
          <a:bodyPr/>
          <a:lstStyle/>
          <a:p>
            <a:endParaRPr lang="en-GB" dirty="0"/>
          </a:p>
          <a:p>
            <a:endParaRPr lang="en-GB" dirty="0"/>
          </a:p>
        </p:txBody>
      </p:sp>
      <p:pic>
        <p:nvPicPr>
          <p:cNvPr id="7" name="Picture 6" descr="A blue background with white text&#10;&#10;Description automatically generated">
            <a:extLst>
              <a:ext uri="{FF2B5EF4-FFF2-40B4-BE49-F238E27FC236}">
                <a16:creationId xmlns:a16="http://schemas.microsoft.com/office/drawing/2014/main" id="{B55C06BF-C816-895C-120C-2D2D2E6FE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561036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BE0F7453-0E20-F359-BCF4-41F387C44D61}"/>
              </a:ext>
            </a:extLst>
          </p:cNvPr>
          <p:cNvSpPr>
            <a:spLocks noGrp="1"/>
          </p:cNvSpPr>
          <p:nvPr>
            <p:ph type="title"/>
          </p:nvPr>
        </p:nvSpPr>
        <p:spPr>
          <a:xfrm>
            <a:off x="838200" y="643467"/>
            <a:ext cx="2951205" cy="5571066"/>
          </a:xfrm>
        </p:spPr>
        <p:txBody>
          <a:bodyPr vert="horz" lIns="91440" tIns="45720" rIns="91440" bIns="45720" rtlCol="0" anchor="ctr">
            <a:normAutofit/>
          </a:bodyPr>
          <a:lstStyle/>
          <a:p>
            <a:r>
              <a:rPr lang="en-US" kern="1200">
                <a:solidFill>
                  <a:srgbClr val="FFFFFF"/>
                </a:solidFill>
                <a:latin typeface="+mj-lt"/>
                <a:ea typeface="+mj-ea"/>
                <a:cs typeface="+mj-cs"/>
              </a:rPr>
              <a:t>Personas</a:t>
            </a:r>
          </a:p>
        </p:txBody>
      </p:sp>
      <p:graphicFrame>
        <p:nvGraphicFramePr>
          <p:cNvPr id="5" name="Text Placeholder 2">
            <a:extLst>
              <a:ext uri="{FF2B5EF4-FFF2-40B4-BE49-F238E27FC236}">
                <a16:creationId xmlns:a16="http://schemas.microsoft.com/office/drawing/2014/main" id="{40C634DD-40EE-7050-18DA-C9BA6EE50974}"/>
              </a:ext>
            </a:extLst>
          </p:cNvPr>
          <p:cNvGraphicFramePr/>
          <p:nvPr>
            <p:extLst>
              <p:ext uri="{D42A27DB-BD31-4B8C-83A1-F6EECF244321}">
                <p14:modId xmlns:p14="http://schemas.microsoft.com/office/powerpoint/2010/main" val="2712974202"/>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8298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2CEEB79C-E25E-CC74-4A5F-F10BD684B269}"/>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r>
              <a:rPr lang="en-US" sz="1100" b="1" dirty="0"/>
              <a:t>1. Talha</a:t>
            </a:r>
          </a:p>
          <a:p>
            <a:r>
              <a:rPr lang="en-US" sz="1100" b="1" dirty="0"/>
              <a:t>Age:</a:t>
            </a:r>
            <a:r>
              <a:rPr lang="en-US" sz="1100" dirty="0"/>
              <a:t> 22</a:t>
            </a:r>
          </a:p>
          <a:p>
            <a:r>
              <a:rPr lang="en-US" sz="1100" b="1" dirty="0"/>
              <a:t>Occupation:</a:t>
            </a:r>
            <a:r>
              <a:rPr lang="en-US" sz="1100" dirty="0"/>
              <a:t> College Student</a:t>
            </a:r>
          </a:p>
          <a:p>
            <a:r>
              <a:rPr lang="en-US" sz="1100" b="1" dirty="0"/>
              <a:t>Location:</a:t>
            </a:r>
            <a:r>
              <a:rPr lang="en-US" sz="1100" dirty="0"/>
              <a:t> Pakistan</a:t>
            </a:r>
          </a:p>
          <a:p>
            <a:r>
              <a:rPr lang="en-US" sz="1100" b="1" dirty="0"/>
              <a:t>Goals and Motivations:</a:t>
            </a:r>
            <a:endParaRPr lang="en-US" sz="1100" dirty="0"/>
          </a:p>
          <a:p>
            <a:pPr marL="742950" lvl="1"/>
            <a:r>
              <a:rPr lang="en-US" sz="1100" dirty="0"/>
              <a:t>Connect with friends and share daily life moments.</a:t>
            </a:r>
          </a:p>
          <a:p>
            <a:pPr marL="742950" lvl="1"/>
            <a:r>
              <a:rPr lang="en-US" sz="1100" dirty="0"/>
              <a:t>Discover and follow influencers and trends.</a:t>
            </a:r>
          </a:p>
          <a:p>
            <a:pPr marL="742950" lvl="1"/>
            <a:r>
              <a:rPr lang="en-US" sz="1100" dirty="0"/>
              <a:t>Use social media to build her personal brand and network for future career opportunities.</a:t>
            </a:r>
          </a:p>
          <a:p>
            <a:r>
              <a:rPr lang="en-US" sz="1100" b="1" dirty="0"/>
              <a:t>Frustrations and Pain Points:</a:t>
            </a:r>
            <a:endParaRPr lang="en-US" sz="1100" dirty="0"/>
          </a:p>
          <a:p>
            <a:pPr marL="742950" lvl="1"/>
            <a:r>
              <a:rPr lang="en-US" sz="1100" dirty="0"/>
              <a:t>Overwhelmed by ads and sponsored content.</a:t>
            </a:r>
          </a:p>
          <a:p>
            <a:pPr marL="742950" lvl="1"/>
            <a:r>
              <a:rPr lang="en-US" sz="1100" dirty="0"/>
              <a:t>Finds it difficult to keep up with constant updates and notifications.</a:t>
            </a:r>
          </a:p>
          <a:p>
            <a:r>
              <a:rPr lang="en-US" sz="1100" b="1" dirty="0"/>
              <a:t>Behavior Patterns:</a:t>
            </a:r>
            <a:endParaRPr lang="en-US" sz="1100" dirty="0"/>
          </a:p>
          <a:p>
            <a:pPr marL="742950" lvl="1"/>
            <a:r>
              <a:rPr lang="en-US" sz="1100" dirty="0"/>
              <a:t>Spends 3-4 hours daily on social media, mostly on Instagram and TikTok.</a:t>
            </a:r>
          </a:p>
          <a:p>
            <a:pPr marL="742950" lvl="1"/>
            <a:r>
              <a:rPr lang="en-US" sz="1100" dirty="0"/>
              <a:t>Frequently engages with stories and short videos, rarely posts long-form content.</a:t>
            </a:r>
          </a:p>
          <a:p>
            <a:r>
              <a:rPr lang="en-US" sz="1100" b="1" dirty="0"/>
              <a:t>Technology Comfort Level:</a:t>
            </a:r>
            <a:r>
              <a:rPr lang="en-US" sz="1100" dirty="0"/>
              <a:t> High, comfortable using advanced features like video editing tools and story filters.</a:t>
            </a:r>
          </a:p>
          <a:p>
            <a:endParaRPr lang="en-US" sz="1100" dirty="0"/>
          </a:p>
        </p:txBody>
      </p:sp>
    </p:spTree>
    <p:extLst>
      <p:ext uri="{BB962C8B-B14F-4D97-AF65-F5344CB8AC3E}">
        <p14:creationId xmlns:p14="http://schemas.microsoft.com/office/powerpoint/2010/main" val="159470808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6594E59-A7E8-3F5C-59A4-60D18B05D5D8}"/>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r>
              <a:rPr lang="en-US" sz="1100" b="1" dirty="0"/>
              <a:t> Wali</a:t>
            </a:r>
          </a:p>
          <a:p>
            <a:r>
              <a:rPr lang="en-US" sz="1100" b="1" dirty="0"/>
              <a:t>Age:</a:t>
            </a:r>
            <a:r>
              <a:rPr lang="en-US" sz="1100" dirty="0"/>
              <a:t> 22</a:t>
            </a:r>
          </a:p>
          <a:p>
            <a:r>
              <a:rPr lang="en-US" sz="1100" b="1" dirty="0"/>
              <a:t>Occupation:</a:t>
            </a:r>
            <a:r>
              <a:rPr lang="en-US" sz="1100" dirty="0"/>
              <a:t> Student</a:t>
            </a:r>
          </a:p>
          <a:p>
            <a:r>
              <a:rPr lang="en-US" sz="1100" b="1" dirty="0"/>
              <a:t>Location:</a:t>
            </a:r>
            <a:r>
              <a:rPr lang="en-US" sz="1100" dirty="0"/>
              <a:t> Pakistan</a:t>
            </a:r>
          </a:p>
          <a:p>
            <a:r>
              <a:rPr lang="en-US" sz="1100" b="1" dirty="0"/>
              <a:t>Goals and Motivations:</a:t>
            </a:r>
            <a:endParaRPr lang="en-US" sz="1100" dirty="0"/>
          </a:p>
          <a:p>
            <a:pPr marL="742950" lvl="1"/>
            <a:r>
              <a:rPr lang="en-US" sz="1100" dirty="0"/>
              <a:t>Use social media to promote his business and engage with customers.</a:t>
            </a:r>
          </a:p>
          <a:p>
            <a:pPr marL="742950" lvl="1"/>
            <a:r>
              <a:rPr lang="en-US" sz="1100" dirty="0"/>
              <a:t>Stay updated on industry trends and competitors.</a:t>
            </a:r>
          </a:p>
          <a:p>
            <a:pPr marL="742950" lvl="1"/>
            <a:r>
              <a:rPr lang="en-US" sz="1100" dirty="0"/>
              <a:t>Leverage social media analytics to improve marketing strategies.</a:t>
            </a:r>
          </a:p>
          <a:p>
            <a:r>
              <a:rPr lang="en-US" sz="1100" b="1" dirty="0"/>
              <a:t>Frustrations and Pain Points:</a:t>
            </a:r>
            <a:endParaRPr lang="en-US" sz="1100" dirty="0"/>
          </a:p>
          <a:p>
            <a:pPr marL="742950" lvl="1"/>
            <a:r>
              <a:rPr lang="en-US" sz="1100" dirty="0"/>
              <a:t>Finds it challenging to keep personal and business accounts separate.</a:t>
            </a:r>
          </a:p>
          <a:p>
            <a:pPr marL="742950" lvl="1"/>
            <a:r>
              <a:rPr lang="en-US" sz="1100" dirty="0"/>
              <a:t>Struggles with creating engaging content that stands out.</a:t>
            </a:r>
          </a:p>
          <a:p>
            <a:r>
              <a:rPr lang="en-US" sz="1100" b="1" dirty="0"/>
              <a:t>Behavior Patterns:</a:t>
            </a:r>
            <a:endParaRPr lang="en-US" sz="1100" dirty="0"/>
          </a:p>
          <a:p>
            <a:pPr marL="742950" lvl="1"/>
            <a:r>
              <a:rPr lang="en-US" sz="1100" dirty="0"/>
              <a:t>Uses social media for 2 hours daily, primarily on Facebook and LinkedIn.</a:t>
            </a:r>
          </a:p>
          <a:p>
            <a:pPr marL="742950" lvl="1"/>
            <a:r>
              <a:rPr lang="en-US" sz="1100" dirty="0"/>
              <a:t>Regularly posts updates, engages with customers, and monitors competitors.</a:t>
            </a:r>
          </a:p>
          <a:p>
            <a:r>
              <a:rPr lang="en-US" sz="1100" b="1" dirty="0"/>
              <a:t>Technology Comfort Level:</a:t>
            </a:r>
            <a:r>
              <a:rPr lang="en-US" sz="1100" dirty="0"/>
              <a:t> Moderate, proficient with basic social media tools but finds advanced analytics challenging.</a:t>
            </a:r>
          </a:p>
          <a:p>
            <a:endParaRPr lang="en-US" sz="1100" dirty="0"/>
          </a:p>
        </p:txBody>
      </p:sp>
    </p:spTree>
    <p:extLst>
      <p:ext uri="{BB962C8B-B14F-4D97-AF65-F5344CB8AC3E}">
        <p14:creationId xmlns:p14="http://schemas.microsoft.com/office/powerpoint/2010/main" val="83130066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7BAA552B-BBD1-F1A1-04A2-92D144AFBAB0}"/>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r>
              <a:rPr lang="en-US" sz="1000" b="1"/>
              <a:t>Abdul Baseer</a:t>
            </a:r>
          </a:p>
          <a:p>
            <a:r>
              <a:rPr lang="en-US" sz="1000" b="1"/>
              <a:t>Age:</a:t>
            </a:r>
            <a:r>
              <a:rPr lang="en-US" sz="1000"/>
              <a:t> 23</a:t>
            </a:r>
          </a:p>
          <a:p>
            <a:r>
              <a:rPr lang="en-US" sz="1000" b="1"/>
              <a:t>Occupation:</a:t>
            </a:r>
            <a:r>
              <a:rPr lang="en-US" sz="1000"/>
              <a:t> Freelance Graphic Designer</a:t>
            </a:r>
          </a:p>
          <a:p>
            <a:r>
              <a:rPr lang="en-US" sz="1000" b="1"/>
              <a:t>Location:</a:t>
            </a:r>
            <a:r>
              <a:rPr lang="en-US" sz="1000"/>
              <a:t> Pakistan</a:t>
            </a:r>
          </a:p>
          <a:p>
            <a:r>
              <a:rPr lang="en-US" sz="1000" b="1"/>
              <a:t>Goals and Motivations:</a:t>
            </a:r>
            <a:endParaRPr lang="en-US" sz="1000"/>
          </a:p>
          <a:p>
            <a:pPr marL="742950" lvl="1"/>
            <a:r>
              <a:rPr lang="en-US" sz="1000"/>
              <a:t>Showcase her portfolio and attract new clients.</a:t>
            </a:r>
          </a:p>
          <a:p>
            <a:pPr marL="742950" lvl="1"/>
            <a:r>
              <a:rPr lang="en-US" sz="1000"/>
              <a:t>Network with other creatives and stay inspired.</a:t>
            </a:r>
          </a:p>
          <a:p>
            <a:pPr marL="742950" lvl="1"/>
            <a:r>
              <a:rPr lang="en-US" sz="1000"/>
              <a:t>Share her design process and creative projects with her audience.</a:t>
            </a:r>
          </a:p>
          <a:p>
            <a:r>
              <a:rPr lang="en-US" sz="1000" b="1"/>
              <a:t>Frustrations and Pain Points:</a:t>
            </a:r>
            <a:endParaRPr lang="en-US" sz="1000"/>
          </a:p>
          <a:p>
            <a:pPr marL="742950" lvl="1"/>
            <a:r>
              <a:rPr lang="en-US" sz="1000"/>
              <a:t>Struggles with the discoverability of her work due to social media algorithms.</a:t>
            </a:r>
          </a:p>
          <a:p>
            <a:pPr marL="742950" lvl="1"/>
            <a:r>
              <a:rPr lang="en-US" sz="1000"/>
              <a:t>Finds it time-consuming to maintain a consistent posting schedule.</a:t>
            </a:r>
          </a:p>
          <a:p>
            <a:r>
              <a:rPr lang="en-US" sz="1000" b="1"/>
              <a:t>Behavior Patterns:</a:t>
            </a:r>
            <a:endParaRPr lang="en-US" sz="1000"/>
          </a:p>
          <a:p>
            <a:pPr marL="742950" lvl="1"/>
            <a:r>
              <a:rPr lang="en-US" sz="1000"/>
              <a:t>Spends 2-3 hours daily on social media, especially on Instagram and Behance.</a:t>
            </a:r>
          </a:p>
          <a:p>
            <a:pPr marL="742950" lvl="1"/>
            <a:r>
              <a:rPr lang="en-US" sz="1000"/>
              <a:t>Engages with visual content, follows design trends, and interacts with fellow designers.</a:t>
            </a:r>
          </a:p>
          <a:p>
            <a:r>
              <a:rPr lang="en-US" sz="1000" b="1"/>
              <a:t>Technology Comfort Level:</a:t>
            </a:r>
            <a:r>
              <a:rPr lang="en-US" sz="1000"/>
              <a:t> High, uses social media as a professional tool and is comfortable with content creation and editing software.</a:t>
            </a:r>
          </a:p>
          <a:p>
            <a:endParaRPr lang="en-US" sz="1000" b="1"/>
          </a:p>
        </p:txBody>
      </p:sp>
    </p:spTree>
    <p:extLst>
      <p:ext uri="{BB962C8B-B14F-4D97-AF65-F5344CB8AC3E}">
        <p14:creationId xmlns:p14="http://schemas.microsoft.com/office/powerpoint/2010/main" val="18189353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7BAA552B-BBD1-F1A1-04A2-92D144AFBAB0}"/>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r>
              <a:rPr lang="en-US" sz="1000" b="1" dirty="0" err="1"/>
              <a:t>Sajeel</a:t>
            </a:r>
            <a:endParaRPr lang="en-US" sz="1000" b="1" dirty="0"/>
          </a:p>
          <a:p>
            <a:r>
              <a:rPr lang="en-US" sz="1000" b="1" dirty="0"/>
              <a:t>Age:</a:t>
            </a:r>
            <a:r>
              <a:rPr lang="en-US" sz="1000" dirty="0"/>
              <a:t> 22</a:t>
            </a:r>
          </a:p>
          <a:p>
            <a:r>
              <a:rPr lang="en-US" sz="1000" b="1" dirty="0"/>
              <a:t>Occupation:</a:t>
            </a:r>
            <a:r>
              <a:rPr lang="en-US" sz="1000" dirty="0"/>
              <a:t> Student</a:t>
            </a:r>
          </a:p>
          <a:p>
            <a:r>
              <a:rPr lang="en-US" sz="1000" b="1" dirty="0"/>
              <a:t>Location:</a:t>
            </a:r>
            <a:r>
              <a:rPr lang="en-US" sz="1000" dirty="0"/>
              <a:t> Pakistan</a:t>
            </a:r>
          </a:p>
          <a:p>
            <a:r>
              <a:rPr lang="en-US" sz="1000" b="1" dirty="0"/>
              <a:t>Goals and Motivations:</a:t>
            </a:r>
            <a:endParaRPr lang="en-US" sz="1000" dirty="0"/>
          </a:p>
          <a:p>
            <a:pPr marL="742950" lvl="1"/>
            <a:r>
              <a:rPr lang="en-US" sz="1000" dirty="0"/>
              <a:t>Connect with family and friends, especially those who live far away.</a:t>
            </a:r>
          </a:p>
          <a:p>
            <a:pPr marL="742950" lvl="1"/>
            <a:r>
              <a:rPr lang="en-US" sz="1000" dirty="0"/>
              <a:t>Share educational content and stay updated on teaching methods.</a:t>
            </a:r>
          </a:p>
          <a:p>
            <a:pPr marL="742950" lvl="1"/>
            <a:r>
              <a:rPr lang="en-US" sz="1000" dirty="0"/>
              <a:t>Discover new ideas and resources for her classroom.</a:t>
            </a:r>
          </a:p>
          <a:p>
            <a:r>
              <a:rPr lang="en-US" sz="1000" b="1" dirty="0"/>
              <a:t>Frustrations and Pain Points:</a:t>
            </a:r>
            <a:endParaRPr lang="en-US" sz="1000" dirty="0"/>
          </a:p>
          <a:p>
            <a:pPr marL="742950" lvl="1"/>
            <a:r>
              <a:rPr lang="en-US" sz="1000" dirty="0"/>
              <a:t>Finds some features and settings confusing, especially privacy controls.</a:t>
            </a:r>
          </a:p>
          <a:p>
            <a:pPr marL="742950" lvl="1"/>
            <a:r>
              <a:rPr lang="en-US" sz="1000" dirty="0"/>
              <a:t>Frustrated by the lack of meaningful interactions and the prevalence of superficial content.</a:t>
            </a:r>
          </a:p>
          <a:p>
            <a:r>
              <a:rPr lang="en-US" sz="1000" b="1" dirty="0"/>
              <a:t>Behavior Patterns:</a:t>
            </a:r>
            <a:endParaRPr lang="en-US" sz="1000" dirty="0"/>
          </a:p>
          <a:p>
            <a:pPr marL="742950" lvl="1"/>
            <a:r>
              <a:rPr lang="en-US" sz="1000" dirty="0"/>
              <a:t>Spends 1 hour daily on social media, mostly on Facebook and Pinterest.</a:t>
            </a:r>
          </a:p>
          <a:p>
            <a:pPr marL="742950" lvl="1"/>
            <a:r>
              <a:rPr lang="en-US" sz="1000" dirty="0"/>
              <a:t>Engages with posts from family and friends, shares educational content, and looks for creative teaching ideas.</a:t>
            </a:r>
          </a:p>
          <a:p>
            <a:r>
              <a:rPr lang="en-US" sz="1000" b="1" dirty="0"/>
              <a:t>Technology Comfort Level:</a:t>
            </a:r>
            <a:r>
              <a:rPr lang="en-US" sz="1000" dirty="0"/>
              <a:t> Low to moderate, uses social media primarily for personal connections and light content consumption.</a:t>
            </a:r>
          </a:p>
          <a:p>
            <a:endParaRPr lang="en-US" sz="1000" b="1" dirty="0"/>
          </a:p>
        </p:txBody>
      </p:sp>
    </p:spTree>
    <p:extLst>
      <p:ext uri="{BB962C8B-B14F-4D97-AF65-F5344CB8AC3E}">
        <p14:creationId xmlns:p14="http://schemas.microsoft.com/office/powerpoint/2010/main" val="84418467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DC9A7A4-E344-12B4-90CE-98C34ADF8BC8}"/>
              </a:ext>
            </a:extLst>
          </p:cNvPr>
          <p:cNvPicPr>
            <a:picLocks noChangeAspect="1"/>
          </p:cNvPicPr>
          <p:nvPr/>
        </p:nvPicPr>
        <p:blipFill>
          <a:blip r:embed="rId2">
            <a:duotone>
              <a:schemeClr val="bg2">
                <a:shade val="45000"/>
                <a:satMod val="135000"/>
              </a:schemeClr>
              <a:prstClr val="white"/>
            </a:duotone>
          </a:blip>
          <a:srcRect t="8706" b="10067"/>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ext Placeholder 2">
            <a:extLst>
              <a:ext uri="{FF2B5EF4-FFF2-40B4-BE49-F238E27FC236}">
                <a16:creationId xmlns:a16="http://schemas.microsoft.com/office/drawing/2014/main" id="{2787C55C-B5FB-DB38-277B-F8C612C8CE9F}"/>
              </a:ext>
            </a:extLst>
          </p:cNvPr>
          <p:cNvGraphicFramePr/>
          <p:nvPr>
            <p:extLst>
              <p:ext uri="{D42A27DB-BD31-4B8C-83A1-F6EECF244321}">
                <p14:modId xmlns:p14="http://schemas.microsoft.com/office/powerpoint/2010/main" val="42363120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960130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26F811-EA2C-56D7-E2C5-69957B558189}"/>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a:solidFill>
                  <a:srgbClr val="FFFFFF"/>
                </a:solidFill>
                <a:latin typeface="+mj-lt"/>
                <a:ea typeface="+mj-ea"/>
                <a:cs typeface="+mj-cs"/>
              </a:rPr>
              <a:t>Talha's Home Screen Wireframe( Low Fidelity):</a:t>
            </a:r>
          </a:p>
        </p:txBody>
      </p:sp>
      <p:sp>
        <p:nvSpPr>
          <p:cNvPr id="33" name="Rectangle 32">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C077933-E942-F78C-EEA0-0A0FDB96D922}"/>
              </a:ext>
            </a:extLst>
          </p:cNvPr>
          <p:cNvSpPr>
            <a:spLocks noGrp="1"/>
          </p:cNvSpPr>
          <p:nvPr>
            <p:ph type="body" idx="1"/>
          </p:nvPr>
        </p:nvSpPr>
        <p:spPr>
          <a:xfrm>
            <a:off x="1105661" y="4800600"/>
            <a:ext cx="5179879" cy="1200149"/>
          </a:xfrm>
        </p:spPr>
        <p:txBody>
          <a:bodyPr vert="horz" lIns="91440" tIns="45720" rIns="91440" bIns="45720" rtlCol="0" anchor="t">
            <a:normAutofit/>
          </a:bodyPr>
          <a:lstStyle/>
          <a:p>
            <a:pPr marL="0" indent="0">
              <a:buNone/>
            </a:pPr>
            <a:r>
              <a:rPr lang="en-US" sz="2400" kern="1200">
                <a:solidFill>
                  <a:srgbClr val="FFFFFF"/>
                </a:solidFill>
                <a:latin typeface="+mn-lt"/>
                <a:ea typeface="+mn-ea"/>
                <a:cs typeface="+mn-cs"/>
              </a:rPr>
              <a:t>Key Features: Search Bar, Notifications, Content Feed, Mute Ads Toggle</a:t>
            </a:r>
          </a:p>
        </p:txBody>
      </p:sp>
      <p:pic>
        <p:nvPicPr>
          <p:cNvPr id="6" name="Picture 5">
            <a:extLst>
              <a:ext uri="{FF2B5EF4-FFF2-40B4-BE49-F238E27FC236}">
                <a16:creationId xmlns:a16="http://schemas.microsoft.com/office/drawing/2014/main" id="{AA3FCD6B-A7D0-3749-4B3E-92E441CE7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530" y="457200"/>
            <a:ext cx="1188720" cy="5943600"/>
          </a:xfrm>
          <a:prstGeom prst="rect">
            <a:avLst/>
          </a:prstGeom>
        </p:spPr>
      </p:pic>
    </p:spTree>
    <p:extLst>
      <p:ext uri="{BB962C8B-B14F-4D97-AF65-F5344CB8AC3E}">
        <p14:creationId xmlns:p14="http://schemas.microsoft.com/office/powerpoint/2010/main" val="2466572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1704</Words>
  <Application>Microsoft Office PowerPoint</Application>
  <PresentationFormat>Widescreen</PresentationFormat>
  <Paragraphs>182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UI/UX Project </vt:lpstr>
      <vt:lpstr>PowerPoint Presentation</vt:lpstr>
      <vt:lpstr>Personas</vt:lpstr>
      <vt:lpstr>PowerPoint Presentation</vt:lpstr>
      <vt:lpstr>PowerPoint Presentation</vt:lpstr>
      <vt:lpstr>PowerPoint Presentation</vt:lpstr>
      <vt:lpstr>PowerPoint Presentation</vt:lpstr>
      <vt:lpstr>PowerPoint Presentation</vt:lpstr>
      <vt:lpstr>Talha's Home Screen Wireframe( Low Fidelity):</vt:lpstr>
      <vt:lpstr>Abdul Baseer's Profile and Analytics Wireframe(Low- Fidelity)</vt:lpstr>
      <vt:lpstr>Wali's Portfolio and Discoverability Wireframe(Low-Fidelity)</vt:lpstr>
      <vt:lpstr>Sajeel's Resource Sharing and Collaboration Wireframe(Low-Fidelity)</vt:lpstr>
      <vt:lpstr>Usability Testing and Feedback</vt:lpstr>
      <vt:lpstr>Usability Testing and Feedback</vt:lpstr>
      <vt:lpstr>Talha's Home Screen Wireframe ( High Fidelity):</vt:lpstr>
      <vt:lpstr>Abdul Baseer's Profile and Analytics Wireframe(High- Fidelity)</vt:lpstr>
      <vt:lpstr>Wali's Portfolio and Discoverability Wireframe(High-Fidelity)</vt:lpstr>
      <vt:lpstr>Sajeel's Resource Sharing and Collaboration Wireframe(High-Fidelity)</vt:lpstr>
      <vt:lpstr>High-Fidelity Mockups Overview</vt:lpstr>
      <vt:lpstr>Talha's Home Screen Mockup:</vt:lpstr>
      <vt:lpstr>Abdul Baseer's Profile and Analytics Mockup</vt:lpstr>
      <vt:lpstr>Wali's Portfolio and Discoverability Mockup</vt:lpstr>
      <vt:lpstr>Sajeel's Resource Sharing and Collaboration Mockup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Shayan</dc:creator>
  <cp:lastModifiedBy>Muhammad Shayan</cp:lastModifiedBy>
  <cp:revision>3</cp:revision>
  <dcterms:created xsi:type="dcterms:W3CDTF">2024-08-28T16:17:28Z</dcterms:created>
  <dcterms:modified xsi:type="dcterms:W3CDTF">2024-08-28T18:38:00Z</dcterms:modified>
</cp:coreProperties>
</file>