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me@georgeflanagin.com" TargetMode="External"/><Relationship Id="rId5" Type="http://schemas.openxmlformats.org/officeDocument/2006/relationships/hyperlink" Target="mailto:gflanagin@richmond.edu" TargetMode="External"/><Relationship Id="rId6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eorgeflanagin/PyRVA-on-PiDay-2018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54"/>
          <p:cNvSpPr/>
          <p:nvPr/>
        </p:nvSpPr>
        <p:spPr>
          <a:xfrm>
            <a:off x="322595" y="938090"/>
            <a:ext cx="12379735" cy="1018028"/>
          </a:xfrm>
          <a:prstGeom prst="rect">
            <a:avLst/>
          </a:prstGeom>
          <a:solidFill>
            <a:srgbClr val="2E6B9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34" name="Shape 5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>
                <a:solidFill>
                  <a:srgbClr val="FFFFFF"/>
                </a:solidFill>
              </a:defRPr>
            </a:lvl1pPr>
          </a:lstStyle>
          <a:p>
            <a:pPr/>
            <a:r>
              <a:t>Systems Programming and Dæmons</a:t>
            </a:r>
          </a:p>
        </p:txBody>
      </p:sp>
      <p:sp>
        <p:nvSpPr>
          <p:cNvPr id="135" name="Shape 57"/>
          <p:cNvSpPr txBox="1"/>
          <p:nvPr/>
        </p:nvSpPr>
        <p:spPr>
          <a:xfrm>
            <a:off x="-36791" y="7281851"/>
            <a:ext cx="3085228" cy="86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 anchor="ctr">
            <a:spAutoFit/>
          </a:bodyPr>
          <a:lstStyle/>
          <a:p>
            <a:pPr>
              <a:defRPr sz="1800"/>
            </a:pPr>
            <a:r>
              <a:t>Sponsored by</a:t>
            </a:r>
          </a:p>
          <a:p>
            <a:pPr>
              <a:defRPr sz="1800"/>
            </a:pPr>
            <a:r>
              <a:t>University of Richmond</a:t>
            </a:r>
          </a:p>
        </p:txBody>
      </p:sp>
      <p:pic>
        <p:nvPicPr>
          <p:cNvPr id="136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922" y="8316256"/>
            <a:ext cx="10258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(with Python, of course)"/>
          <p:cNvSpPr txBox="1"/>
          <p:nvPr/>
        </p:nvSpPr>
        <p:spPr>
          <a:xfrm>
            <a:off x="3272331" y="2178050"/>
            <a:ext cx="648026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(with Python, of course)</a:t>
            </a:r>
          </a:p>
        </p:txBody>
      </p:sp>
      <p:pic>
        <p:nvPicPr>
          <p:cNvPr id="138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9599" y="4337080"/>
            <a:ext cx="5357722" cy="182649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-day, 2018"/>
          <p:cNvSpPr txBox="1"/>
          <p:nvPr/>
        </p:nvSpPr>
        <p:spPr>
          <a:xfrm>
            <a:off x="5733415" y="6015989"/>
            <a:ext cx="3015154" cy="871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-day, 2018</a:t>
            </a:r>
          </a:p>
        </p:txBody>
      </p:sp>
      <p:sp>
        <p:nvSpPr>
          <p:cNvPr id="140" name="George Flanagin…"/>
          <p:cNvSpPr txBox="1"/>
          <p:nvPr/>
        </p:nvSpPr>
        <p:spPr>
          <a:xfrm>
            <a:off x="9342511" y="8265456"/>
            <a:ext cx="35276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George Flanagin</a:t>
            </a:r>
          </a:p>
          <a:p>
            <a:pPr algn="l"/>
            <a:r>
              <a:rPr u="sng">
                <a:hlinkClick r:id="rId4" invalidUrl="" action="" tgtFrame="" tooltip="" history="1" highlightClick="0" endSnd="0"/>
              </a:rPr>
              <a:t>me@georgeflanagin.com</a:t>
            </a:r>
          </a:p>
          <a:p>
            <a:pPr algn="l"/>
            <a:r>
              <a:rPr u="sng">
                <a:hlinkClick r:id="rId5" invalidUrl="" action="" tgtFrame="" tooltip="" history="1" highlightClick="0" endSnd="0"/>
              </a:rPr>
              <a:t>gflanagin@richmond.edu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88351" y="6160122"/>
            <a:ext cx="602690" cy="582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, what is a dæm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pPr>
            <a:r>
              <a:t>So, what </a:t>
            </a:r>
            <a:r>
              <a:rPr u="sng"/>
              <a:t>is</a:t>
            </a:r>
            <a:r>
              <a:t> a dæmon?</a:t>
            </a:r>
          </a:p>
        </p:txBody>
      </p:sp>
      <p:sp>
        <p:nvSpPr>
          <p:cNvPr id="167" name="Any program can be a dæmon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Any program can be a dæmon!</a:t>
            </a:r>
          </a:p>
          <a:p>
            <a:pPr marL="432308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Characteristics: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Not under direct control of any user. 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Input from a non-interactive source: socket, timer, .. signal.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Assumed to run forever.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Best of all: no one will ever tell you a daemon is using the wrong shade of blue, or that you shouldn’t have used 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Comic Sans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mport the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spcBef>
                <a:spcPts val="1500"/>
              </a:spcBef>
              <a:defRPr sz="6650">
                <a:latin typeface="Futura"/>
                <a:ea typeface="Futura"/>
                <a:cs typeface="Futura"/>
                <a:sym typeface="Futura"/>
              </a:defRPr>
            </a:pPr>
            <a:r>
              <a:t>import </a:t>
            </a:r>
            <a:r>
              <a:rPr i="1" u="sng"/>
              <a:t>these</a:t>
            </a:r>
          </a:p>
        </p:txBody>
      </p:sp>
      <p:sp>
        <p:nvSpPr>
          <p:cNvPr id="170" name="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os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all the python routines that provide a bridge to the underlying OS primitives. (Works on Windows, too)</a:t>
            </a:r>
          </a:p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sys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all the python routines to support this program’s data.</a:t>
            </a:r>
          </a:p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signal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Uhhh… signals?</a:t>
            </a:r>
          </a:p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subprocess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If you need to run another program from your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ey, who is this ‘GIL?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Hey, who is this ‘GIL?’</a:t>
            </a:r>
          </a:p>
        </p:txBody>
      </p:sp>
      <p:sp>
        <p:nvSpPr>
          <p:cNvPr id="173" name="GIL is the Global Interpreter Lo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GIL is the Global Interpreter Lock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gist: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Python engine only executes one thread at a time.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compiled library can be multi-threaded.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To get more done, you need more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nough.…"/>
          <p:cNvSpPr txBox="1"/>
          <p:nvPr>
            <p:ph type="title" idx="4294967295"/>
          </p:nvPr>
        </p:nvSpPr>
        <p:spPr>
          <a:xfrm>
            <a:off x="508000" y="2844800"/>
            <a:ext cx="11988800" cy="3935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Enough.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Let’s see some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oken pi-sl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Token pi-slide</a:t>
            </a:r>
          </a:p>
        </p:txBody>
      </p:sp>
      <p:sp>
        <p:nvSpPr>
          <p:cNvPr id="144" name="π π π π π π π π"/>
          <p:cNvSpPr txBox="1"/>
          <p:nvPr/>
        </p:nvSpPr>
        <p:spPr>
          <a:xfrm>
            <a:off x="269052" y="3302477"/>
            <a:ext cx="12466696" cy="3148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100"/>
            </a:pPr>
            <a:r>
              <a:t>π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π </a:t>
            </a:r>
            <a:r>
              <a:rPr>
                <a:latin typeface="Didot"/>
                <a:ea typeface="Didot"/>
                <a:cs typeface="Didot"/>
                <a:sym typeface="Didot"/>
              </a:rPr>
              <a:t>π 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π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π </a:t>
            </a:r>
            <a:r>
              <a:rPr>
                <a:latin typeface="Papyrus"/>
                <a:ea typeface="Papyrus"/>
                <a:cs typeface="Papyrus"/>
                <a:sym typeface="Papyrus"/>
              </a:rPr>
              <a:t>π </a:t>
            </a:r>
            <a:r>
              <a:rPr>
                <a:latin typeface="Copperplate"/>
                <a:ea typeface="Copperplate"/>
                <a:cs typeface="Copperplate"/>
                <a:sym typeface="Copperplate"/>
              </a:rPr>
              <a:t>π </a:t>
            </a:r>
            <a:r>
              <a:rPr>
                <a:latin typeface="Zapf Dingbats"/>
                <a:ea typeface="Zapf Dingbats"/>
                <a:cs typeface="Zapf Dingbats"/>
                <a:sym typeface="Zapf Dingbats"/>
              </a:rPr>
              <a:t>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47" name="https://github.com/georgeflanagin/PyRVA-on-PiDay-2018…"/>
          <p:cNvSpPr txBox="1"/>
          <p:nvPr>
            <p:ph type="body" idx="1"/>
          </p:nvPr>
        </p:nvSpPr>
        <p:spPr>
          <a:xfrm>
            <a:off x="508000" y="2442673"/>
            <a:ext cx="11988800" cy="6096001"/>
          </a:xfrm>
          <a:prstGeom prst="rect">
            <a:avLst/>
          </a:prstGeom>
        </p:spPr>
        <p:txBody>
          <a:bodyPr/>
          <a:lstStyle/>
          <a:p>
            <a:pPr>
              <a:defRPr sz="2900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https://github.com/georgeflanagin/PyRVA-on-PiDay-2018</a:t>
            </a:r>
          </a:p>
          <a:p>
            <a:pPr/>
            <a:r>
              <a:t>Context: systems programming in Python — primarily on Linux and UNIX.</a:t>
            </a:r>
          </a:p>
          <a:p>
            <a:pPr/>
            <a:r>
              <a:t>A few ‘flash cards’ to get started.</a:t>
            </a:r>
          </a:p>
          <a:p>
            <a:pPr lvl="1"/>
            <a:r>
              <a:t>And we will mention our friend GIL.</a:t>
            </a:r>
          </a:p>
          <a:p>
            <a:pPr/>
            <a:r>
              <a:t>Jump into the examples.</a:t>
            </a:r>
          </a:p>
          <a:p>
            <a:pPr/>
            <a:r>
              <a:t>Answer questions.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d now for some flash ca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now for some flash cards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152" name="A sequence of instructions executed by your CPU[s]. (‘code segment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sequence of instructions executed by your CPU[s]. (‘code segment’)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memory segment[s] it uses for data. (‘data segment’)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thread is the smallest thing that gets scheduled.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and to get anything done in this world, you must have a schedule.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55" name="A collection of one or more threads that can share data segments and code seg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collection of one or more threads that can share data segments and code segments.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Processes do not share memory with other processes.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Processes are ‘owned,’ and have ‘privileges.’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Processes have a file table: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stdin, stdout, stderr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and anything else you ‘open.’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id, PID, or P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pid, PID, or Pid</a:t>
            </a:r>
          </a:p>
        </p:txBody>
      </p:sp>
      <p:sp>
        <p:nvSpPr>
          <p:cNvPr id="158" name="Process identification numb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 identification number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Unique to a process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Immutable over the life of the process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Assigned when the process is created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Values are 2 — 32767 (2**15 - 1) on Linux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Higher max values on UNIX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Fork</a:t>
            </a:r>
          </a:p>
        </p:txBody>
      </p:sp>
      <p:sp>
        <p:nvSpPr>
          <p:cNvPr id="161" name="A system call that makes a complete copy of your process. Called a ‘child’ proc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system call that makes a complete copy of your process. Called a ‘child’ process.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Fast and efficient: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Data segments are ‘copy-on-write.’ 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Code segments are really just pointers to code segments.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Inherit open files from parent.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ig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Signal</a:t>
            </a:r>
          </a:p>
        </p:txBody>
      </p:sp>
      <p:sp>
        <p:nvSpPr>
          <p:cNvPr id="164" name="An 8-usable-bit integer that Linux and UNIX use for interprocess commun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An 8-usable-bit integer that Linux and UNIX use for interprocess communication.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Well known names.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some are system defined: SIGKILL, SIGTERM, SIGCHLD 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some are user defined. SIGUSR1, SIGUSR2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new ones are ‘real time.’ [33+]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only limited information may be stuffed into 8 bits.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