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5213" cy="42803763"/>
  <p:notesSz cx="7102475" cy="10234613"/>
  <p:defaultTextStyle>
    <a:defPPr>
      <a:defRPr lang="en-US"/>
    </a:defPPr>
    <a:lvl1pPr algn="ctr" rtl="0" fontAlgn="base">
      <a:spcBef>
        <a:spcPct val="0"/>
      </a:spcBef>
      <a:spcAft>
        <a:spcPct val="0"/>
      </a:spcAft>
      <a:defRPr sz="8200" kern="1200">
        <a:solidFill>
          <a:schemeClr val="tx1"/>
        </a:solidFill>
        <a:latin typeface="Arial" charset="0"/>
        <a:ea typeface="+mn-ea"/>
        <a:cs typeface="+mn-cs"/>
      </a:defRPr>
    </a:lvl1pPr>
    <a:lvl2pPr marL="434980" algn="ctr" rtl="0" fontAlgn="base">
      <a:spcBef>
        <a:spcPct val="0"/>
      </a:spcBef>
      <a:spcAft>
        <a:spcPct val="0"/>
      </a:spcAft>
      <a:defRPr sz="8200" kern="1200">
        <a:solidFill>
          <a:schemeClr val="tx1"/>
        </a:solidFill>
        <a:latin typeface="Arial" charset="0"/>
        <a:ea typeface="+mn-ea"/>
        <a:cs typeface="+mn-cs"/>
      </a:defRPr>
    </a:lvl2pPr>
    <a:lvl3pPr marL="869960" algn="ctr" rtl="0" fontAlgn="base">
      <a:spcBef>
        <a:spcPct val="0"/>
      </a:spcBef>
      <a:spcAft>
        <a:spcPct val="0"/>
      </a:spcAft>
      <a:defRPr sz="8200" kern="1200">
        <a:solidFill>
          <a:schemeClr val="tx1"/>
        </a:solidFill>
        <a:latin typeface="Arial" charset="0"/>
        <a:ea typeface="+mn-ea"/>
        <a:cs typeface="+mn-cs"/>
      </a:defRPr>
    </a:lvl3pPr>
    <a:lvl4pPr marL="1304940" algn="ctr" rtl="0" fontAlgn="base">
      <a:spcBef>
        <a:spcPct val="0"/>
      </a:spcBef>
      <a:spcAft>
        <a:spcPct val="0"/>
      </a:spcAft>
      <a:defRPr sz="8200" kern="1200">
        <a:solidFill>
          <a:schemeClr val="tx1"/>
        </a:solidFill>
        <a:latin typeface="Arial" charset="0"/>
        <a:ea typeface="+mn-ea"/>
        <a:cs typeface="+mn-cs"/>
      </a:defRPr>
    </a:lvl4pPr>
    <a:lvl5pPr marL="1739920" algn="ctr" rtl="0" fontAlgn="base">
      <a:spcBef>
        <a:spcPct val="0"/>
      </a:spcBef>
      <a:spcAft>
        <a:spcPct val="0"/>
      </a:spcAft>
      <a:defRPr sz="8200" kern="1200">
        <a:solidFill>
          <a:schemeClr val="tx1"/>
        </a:solidFill>
        <a:latin typeface="Arial" charset="0"/>
        <a:ea typeface="+mn-ea"/>
        <a:cs typeface="+mn-cs"/>
      </a:defRPr>
    </a:lvl5pPr>
    <a:lvl6pPr marL="2174900" algn="l" defTabSz="869960" rtl="0" eaLnBrk="1" latinLnBrk="0" hangingPunct="1">
      <a:defRPr sz="8200" kern="1200">
        <a:solidFill>
          <a:schemeClr val="tx1"/>
        </a:solidFill>
        <a:latin typeface="Arial" charset="0"/>
        <a:ea typeface="+mn-ea"/>
        <a:cs typeface="+mn-cs"/>
      </a:defRPr>
    </a:lvl6pPr>
    <a:lvl7pPr marL="2609880" algn="l" defTabSz="869960" rtl="0" eaLnBrk="1" latinLnBrk="0" hangingPunct="1">
      <a:defRPr sz="8200" kern="1200">
        <a:solidFill>
          <a:schemeClr val="tx1"/>
        </a:solidFill>
        <a:latin typeface="Arial" charset="0"/>
        <a:ea typeface="+mn-ea"/>
        <a:cs typeface="+mn-cs"/>
      </a:defRPr>
    </a:lvl7pPr>
    <a:lvl8pPr marL="3044861" algn="l" defTabSz="869960" rtl="0" eaLnBrk="1" latinLnBrk="0" hangingPunct="1">
      <a:defRPr sz="8200" kern="1200">
        <a:solidFill>
          <a:schemeClr val="tx1"/>
        </a:solidFill>
        <a:latin typeface="Arial" charset="0"/>
        <a:ea typeface="+mn-ea"/>
        <a:cs typeface="+mn-cs"/>
      </a:defRPr>
    </a:lvl8pPr>
    <a:lvl9pPr marL="3479841" algn="l" defTabSz="869960" rtl="0" eaLnBrk="1" latinLnBrk="0" hangingPunct="1">
      <a:defRPr sz="8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288">
          <p15:clr>
            <a:srgbClr val="A4A3A4"/>
          </p15:clr>
        </p15:guide>
        <p15:guide id="2" orient="horz" pos="26261">
          <p15:clr>
            <a:srgbClr val="A4A3A4"/>
          </p15:clr>
        </p15:guide>
        <p15:guide id="3" orient="horz" pos="2793">
          <p15:clr>
            <a:srgbClr val="A4A3A4"/>
          </p15:clr>
        </p15:guide>
        <p15:guide id="4"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FF99FF"/>
    <a:srgbClr val="CCFF33"/>
    <a:srgbClr val="CCFF99"/>
    <a:srgbClr val="42AEA4"/>
    <a:srgbClr val="990099"/>
    <a:srgbClr val="FF0000"/>
    <a:srgbClr val="FF0066"/>
    <a:srgbClr val="0046D2"/>
    <a:srgbClr val="0030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p:cViewPr>
        <p:scale>
          <a:sx n="50" d="100"/>
          <a:sy n="50" d="100"/>
        </p:scale>
        <p:origin x="636" y="36"/>
      </p:cViewPr>
      <p:guideLst>
        <p:guide orient="horz" pos="6288"/>
        <p:guide orient="horz" pos="26261"/>
        <p:guide orient="horz" pos="2793"/>
        <p:guide pos="95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l">
              <a:defRPr sz="1300"/>
            </a:lvl1pPr>
          </a:lstStyle>
          <a:p>
            <a:endParaRPr lang="en-US" dirty="0"/>
          </a:p>
        </p:txBody>
      </p:sp>
      <p:sp>
        <p:nvSpPr>
          <p:cNvPr id="3075" name="Rectangle 3"/>
          <p:cNvSpPr>
            <a:spLocks noGrp="1" noChangeArrowheads="1"/>
          </p:cNvSpPr>
          <p:nvPr>
            <p:ph type="dt" idx="1"/>
          </p:nvPr>
        </p:nvSpPr>
        <p:spPr bwMode="auto">
          <a:xfrm>
            <a:off x="4023057"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r">
              <a:defRPr sz="1300"/>
            </a:lvl1pPr>
          </a:lstStyle>
          <a:p>
            <a:endParaRPr lang="en-US" dirty="0"/>
          </a:p>
        </p:txBody>
      </p:sp>
      <p:sp>
        <p:nvSpPr>
          <p:cNvPr id="3076" name="Rectangle 4"/>
          <p:cNvSpPr>
            <a:spLocks noGrp="1" noRot="1" noChangeAspect="1" noChangeArrowheads="1" noTextEdit="1"/>
          </p:cNvSpPr>
          <p:nvPr>
            <p:ph type="sldImg" idx="2"/>
          </p:nvPr>
        </p:nvSpPr>
        <p:spPr bwMode="auto">
          <a:xfrm>
            <a:off x="2193925" y="766763"/>
            <a:ext cx="2716213" cy="3838575"/>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10248" y="4862321"/>
            <a:ext cx="5681980" cy="4605575"/>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l">
              <a:defRPr sz="1300"/>
            </a:lvl1pPr>
          </a:lstStyle>
          <a:p>
            <a:endParaRPr lang="en-US" dirty="0"/>
          </a:p>
        </p:txBody>
      </p:sp>
      <p:sp>
        <p:nvSpPr>
          <p:cNvPr id="3079" name="Rectangle 7"/>
          <p:cNvSpPr>
            <a:spLocks noGrp="1" noChangeArrowheads="1"/>
          </p:cNvSpPr>
          <p:nvPr>
            <p:ph type="sldNum" sz="quarter" idx="5"/>
          </p:nvPr>
        </p:nvSpPr>
        <p:spPr bwMode="auto">
          <a:xfrm>
            <a:off x="4023057"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r">
              <a:defRPr sz="1300"/>
            </a:lvl1pPr>
          </a:lstStyle>
          <a:p>
            <a:fld id="{A645BAB7-E9F9-435A-B8BD-F70ADBBCBAF6}" type="slidenum">
              <a:rPr lang="en-US"/>
              <a:pPr/>
              <a:t>‹#›</a:t>
            </a:fld>
            <a:endParaRPr lang="en-US" dirty="0"/>
          </a:p>
        </p:txBody>
      </p:sp>
    </p:spTree>
    <p:extLst>
      <p:ext uri="{BB962C8B-B14F-4D97-AF65-F5344CB8AC3E}">
        <p14:creationId xmlns:p14="http://schemas.microsoft.com/office/powerpoint/2010/main" val="5442841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Arial" charset="0"/>
        <a:ea typeface="+mn-ea"/>
        <a:cs typeface="+mn-cs"/>
      </a:defRPr>
    </a:lvl1pPr>
    <a:lvl2pPr marL="434980" algn="l" rtl="0" fontAlgn="base">
      <a:spcBef>
        <a:spcPct val="30000"/>
      </a:spcBef>
      <a:spcAft>
        <a:spcPct val="0"/>
      </a:spcAft>
      <a:defRPr sz="1100" kern="1200">
        <a:solidFill>
          <a:schemeClr val="tx1"/>
        </a:solidFill>
        <a:latin typeface="Arial" charset="0"/>
        <a:ea typeface="+mn-ea"/>
        <a:cs typeface="+mn-cs"/>
      </a:defRPr>
    </a:lvl2pPr>
    <a:lvl3pPr marL="869960" algn="l" rtl="0" fontAlgn="base">
      <a:spcBef>
        <a:spcPct val="30000"/>
      </a:spcBef>
      <a:spcAft>
        <a:spcPct val="0"/>
      </a:spcAft>
      <a:defRPr sz="1100" kern="1200">
        <a:solidFill>
          <a:schemeClr val="tx1"/>
        </a:solidFill>
        <a:latin typeface="Arial" charset="0"/>
        <a:ea typeface="+mn-ea"/>
        <a:cs typeface="+mn-cs"/>
      </a:defRPr>
    </a:lvl3pPr>
    <a:lvl4pPr marL="1304940" algn="l" rtl="0" fontAlgn="base">
      <a:spcBef>
        <a:spcPct val="30000"/>
      </a:spcBef>
      <a:spcAft>
        <a:spcPct val="0"/>
      </a:spcAft>
      <a:defRPr sz="1100" kern="1200">
        <a:solidFill>
          <a:schemeClr val="tx1"/>
        </a:solidFill>
        <a:latin typeface="Arial" charset="0"/>
        <a:ea typeface="+mn-ea"/>
        <a:cs typeface="+mn-cs"/>
      </a:defRPr>
    </a:lvl4pPr>
    <a:lvl5pPr marL="1739920" algn="l" rtl="0" fontAlgn="base">
      <a:spcBef>
        <a:spcPct val="30000"/>
      </a:spcBef>
      <a:spcAft>
        <a:spcPct val="0"/>
      </a:spcAft>
      <a:defRPr sz="1100" kern="1200">
        <a:solidFill>
          <a:schemeClr val="tx1"/>
        </a:solidFill>
        <a:latin typeface="Arial" charset="0"/>
        <a:ea typeface="+mn-ea"/>
        <a:cs typeface="+mn-cs"/>
      </a:defRPr>
    </a:lvl5pPr>
    <a:lvl6pPr marL="2174900" algn="l" defTabSz="869960" rtl="0" eaLnBrk="1" latinLnBrk="0" hangingPunct="1">
      <a:defRPr sz="1100" kern="1200">
        <a:solidFill>
          <a:schemeClr val="tx1"/>
        </a:solidFill>
        <a:latin typeface="+mn-lt"/>
        <a:ea typeface="+mn-ea"/>
        <a:cs typeface="+mn-cs"/>
      </a:defRPr>
    </a:lvl6pPr>
    <a:lvl7pPr marL="2609880" algn="l" defTabSz="869960" rtl="0" eaLnBrk="1" latinLnBrk="0" hangingPunct="1">
      <a:defRPr sz="1100" kern="1200">
        <a:solidFill>
          <a:schemeClr val="tx1"/>
        </a:solidFill>
        <a:latin typeface="+mn-lt"/>
        <a:ea typeface="+mn-ea"/>
        <a:cs typeface="+mn-cs"/>
      </a:defRPr>
    </a:lvl7pPr>
    <a:lvl8pPr marL="3044861" algn="l" defTabSz="869960" rtl="0" eaLnBrk="1" latinLnBrk="0" hangingPunct="1">
      <a:defRPr sz="1100" kern="1200">
        <a:solidFill>
          <a:schemeClr val="tx1"/>
        </a:solidFill>
        <a:latin typeface="+mn-lt"/>
        <a:ea typeface="+mn-ea"/>
        <a:cs typeface="+mn-cs"/>
      </a:defRPr>
    </a:lvl8pPr>
    <a:lvl9pPr marL="3479841" algn="l" defTabSz="86996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C7B9C-DA46-4FE0-B590-97F24EE1DB0E}" type="slidenum">
              <a:rPr lang="en-US"/>
              <a:pPr/>
              <a:t>1</a:t>
            </a:fld>
            <a:endParaRPr lang="en-US" dirty="0"/>
          </a:p>
        </p:txBody>
      </p:sp>
      <p:sp>
        <p:nvSpPr>
          <p:cNvPr id="4098" name="Rectangle 2"/>
          <p:cNvSpPr>
            <a:spLocks noGrp="1" noRot="1" noChangeAspect="1" noChangeArrowheads="1" noTextEdit="1"/>
          </p:cNvSpPr>
          <p:nvPr>
            <p:ph type="sldImg"/>
          </p:nvPr>
        </p:nvSpPr>
        <p:spPr>
          <a:xfrm>
            <a:off x="2193925" y="766763"/>
            <a:ext cx="2716213" cy="3838575"/>
          </a:xfrm>
          <a:ln/>
        </p:spPr>
      </p:sp>
      <p:sp>
        <p:nvSpPr>
          <p:cNvPr id="4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983158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postersession.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extBox 1"/>
          <p:cNvSpPr txBox="1"/>
          <p:nvPr userDrawn="1"/>
        </p:nvSpPr>
        <p:spPr>
          <a:xfrm rot="16200000">
            <a:off x="24748747" y="42184203"/>
            <a:ext cx="388281" cy="103234"/>
          </a:xfrm>
          <a:prstGeom prst="rect">
            <a:avLst/>
          </a:prstGeom>
          <a:noFill/>
        </p:spPr>
        <p:txBody>
          <a:bodyPr wrap="square" lIns="86996" tIns="43498" rIns="86996" bIns="43498" rtlCol="0">
            <a:spAutoFit/>
          </a:bodyPr>
          <a:lstStyle/>
          <a:p>
            <a:pPr marL="0" marR="0" indent="0" algn="ctr" defTabSz="869960" rtl="0" eaLnBrk="1" fontAlgn="base" latinLnBrk="0" hangingPunct="1">
              <a:lnSpc>
                <a:spcPct val="100000"/>
              </a:lnSpc>
              <a:spcBef>
                <a:spcPct val="0"/>
              </a:spcBef>
              <a:spcAft>
                <a:spcPct val="0"/>
              </a:spcAft>
              <a:buClrTx/>
              <a:buSzTx/>
              <a:buFontTx/>
              <a:buNone/>
              <a:tabLst/>
              <a:defRPr/>
            </a:pPr>
            <a:r>
              <a:rPr lang="en-US" sz="100" dirty="0">
                <a:effectLst/>
                <a:hlinkClick r:id="rId3"/>
              </a:rPr>
              <a:t>www.postersession.com</a:t>
            </a:r>
            <a:endParaRPr lang="en-US" sz="100" dirty="0">
              <a:effectLst/>
            </a:endParaRPr>
          </a:p>
        </p:txBody>
      </p:sp>
      <p:pic>
        <p:nvPicPr>
          <p:cNvPr id="4" name="Picture 3"/>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22904336" y="42144693"/>
            <a:ext cx="3809222" cy="2074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
          <p:cNvSpPr txBox="1"/>
          <p:nvPr userDrawn="1"/>
        </p:nvSpPr>
        <p:spPr>
          <a:xfrm>
            <a:off x="26713557" y="42062330"/>
            <a:ext cx="2242539" cy="318678"/>
          </a:xfrm>
          <a:prstGeom prst="rect">
            <a:avLst/>
          </a:prstGeom>
          <a:noFill/>
        </p:spPr>
        <p:txBody>
          <a:bodyPr wrap="none" lIns="86996" tIns="43498" rIns="86996" bIns="43498"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500" dirty="0">
                <a:solidFill>
                  <a:schemeClr val="bg1"/>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176111" rtl="0" fontAlgn="base">
        <a:spcBef>
          <a:spcPct val="0"/>
        </a:spcBef>
        <a:spcAft>
          <a:spcPct val="0"/>
        </a:spcAft>
        <a:defRPr sz="20100">
          <a:solidFill>
            <a:schemeClr val="tx2"/>
          </a:solidFill>
          <a:latin typeface="+mj-lt"/>
          <a:ea typeface="+mj-ea"/>
          <a:cs typeface="+mj-cs"/>
        </a:defRPr>
      </a:lvl1pPr>
      <a:lvl2pPr algn="ctr" defTabSz="4176111" rtl="0" fontAlgn="base">
        <a:spcBef>
          <a:spcPct val="0"/>
        </a:spcBef>
        <a:spcAft>
          <a:spcPct val="0"/>
        </a:spcAft>
        <a:defRPr sz="20100">
          <a:solidFill>
            <a:schemeClr val="tx2"/>
          </a:solidFill>
          <a:latin typeface="Arial" charset="0"/>
        </a:defRPr>
      </a:lvl2pPr>
      <a:lvl3pPr algn="ctr" defTabSz="4176111" rtl="0" fontAlgn="base">
        <a:spcBef>
          <a:spcPct val="0"/>
        </a:spcBef>
        <a:spcAft>
          <a:spcPct val="0"/>
        </a:spcAft>
        <a:defRPr sz="20100">
          <a:solidFill>
            <a:schemeClr val="tx2"/>
          </a:solidFill>
          <a:latin typeface="Arial" charset="0"/>
        </a:defRPr>
      </a:lvl3pPr>
      <a:lvl4pPr algn="ctr" defTabSz="4176111" rtl="0" fontAlgn="base">
        <a:spcBef>
          <a:spcPct val="0"/>
        </a:spcBef>
        <a:spcAft>
          <a:spcPct val="0"/>
        </a:spcAft>
        <a:defRPr sz="20100">
          <a:solidFill>
            <a:schemeClr val="tx2"/>
          </a:solidFill>
          <a:latin typeface="Arial" charset="0"/>
        </a:defRPr>
      </a:lvl4pPr>
      <a:lvl5pPr algn="ctr" defTabSz="4176111" rtl="0" fontAlgn="base">
        <a:spcBef>
          <a:spcPct val="0"/>
        </a:spcBef>
        <a:spcAft>
          <a:spcPct val="0"/>
        </a:spcAft>
        <a:defRPr sz="20100">
          <a:solidFill>
            <a:schemeClr val="tx2"/>
          </a:solidFill>
          <a:latin typeface="Arial" charset="0"/>
        </a:defRPr>
      </a:lvl5pPr>
      <a:lvl6pPr marL="434980" algn="ctr" defTabSz="4176111" rtl="0" fontAlgn="base">
        <a:spcBef>
          <a:spcPct val="0"/>
        </a:spcBef>
        <a:spcAft>
          <a:spcPct val="0"/>
        </a:spcAft>
        <a:defRPr sz="20100">
          <a:solidFill>
            <a:schemeClr val="tx2"/>
          </a:solidFill>
          <a:latin typeface="Arial" charset="0"/>
        </a:defRPr>
      </a:lvl6pPr>
      <a:lvl7pPr marL="869960" algn="ctr" defTabSz="4176111" rtl="0" fontAlgn="base">
        <a:spcBef>
          <a:spcPct val="0"/>
        </a:spcBef>
        <a:spcAft>
          <a:spcPct val="0"/>
        </a:spcAft>
        <a:defRPr sz="20100">
          <a:solidFill>
            <a:schemeClr val="tx2"/>
          </a:solidFill>
          <a:latin typeface="Arial" charset="0"/>
        </a:defRPr>
      </a:lvl7pPr>
      <a:lvl8pPr marL="1304940" algn="ctr" defTabSz="4176111" rtl="0" fontAlgn="base">
        <a:spcBef>
          <a:spcPct val="0"/>
        </a:spcBef>
        <a:spcAft>
          <a:spcPct val="0"/>
        </a:spcAft>
        <a:defRPr sz="20100">
          <a:solidFill>
            <a:schemeClr val="tx2"/>
          </a:solidFill>
          <a:latin typeface="Arial" charset="0"/>
        </a:defRPr>
      </a:lvl8pPr>
      <a:lvl9pPr marL="1739920" algn="ctr" defTabSz="4176111" rtl="0" fontAlgn="base">
        <a:spcBef>
          <a:spcPct val="0"/>
        </a:spcBef>
        <a:spcAft>
          <a:spcPct val="0"/>
        </a:spcAft>
        <a:defRPr sz="20100">
          <a:solidFill>
            <a:schemeClr val="tx2"/>
          </a:solidFill>
          <a:latin typeface="Arial" charset="0"/>
        </a:defRPr>
      </a:lvl9pPr>
    </p:titleStyle>
    <p:bodyStyle>
      <a:lvl1pPr marL="1566231" indent="-1566231" algn="l" defTabSz="4176111" rtl="0" fontAlgn="base">
        <a:spcBef>
          <a:spcPct val="20000"/>
        </a:spcBef>
        <a:spcAft>
          <a:spcPct val="0"/>
        </a:spcAft>
        <a:buChar char="•"/>
        <a:defRPr sz="14700">
          <a:solidFill>
            <a:schemeClr val="tx1"/>
          </a:solidFill>
          <a:latin typeface="+mn-lt"/>
          <a:ea typeface="+mn-ea"/>
          <a:cs typeface="+mn-cs"/>
        </a:defRPr>
      </a:lvl1pPr>
      <a:lvl2pPr marL="3392240" indent="-1304940" algn="l" defTabSz="4176111" rtl="0" fontAlgn="base">
        <a:spcBef>
          <a:spcPct val="20000"/>
        </a:spcBef>
        <a:spcAft>
          <a:spcPct val="0"/>
        </a:spcAft>
        <a:buChar char="–"/>
        <a:defRPr sz="12700">
          <a:solidFill>
            <a:schemeClr val="tx1"/>
          </a:solidFill>
          <a:latin typeface="+mn-lt"/>
        </a:defRPr>
      </a:lvl2pPr>
      <a:lvl3pPr marL="5219761" indent="-1043651" algn="l" defTabSz="4176111" rtl="0" fontAlgn="base">
        <a:spcBef>
          <a:spcPct val="20000"/>
        </a:spcBef>
        <a:spcAft>
          <a:spcPct val="0"/>
        </a:spcAft>
        <a:buChar char="•"/>
        <a:defRPr sz="10900">
          <a:solidFill>
            <a:schemeClr val="tx1"/>
          </a:solidFill>
          <a:latin typeface="+mn-lt"/>
        </a:defRPr>
      </a:lvl3pPr>
      <a:lvl4pPr marL="7307061" indent="-1043651" algn="l" defTabSz="4176111" rtl="0" fontAlgn="base">
        <a:spcBef>
          <a:spcPct val="20000"/>
        </a:spcBef>
        <a:spcAft>
          <a:spcPct val="0"/>
        </a:spcAft>
        <a:buChar char="–"/>
        <a:defRPr sz="9100">
          <a:solidFill>
            <a:schemeClr val="tx1"/>
          </a:solidFill>
          <a:latin typeface="+mn-lt"/>
        </a:defRPr>
      </a:lvl4pPr>
      <a:lvl5pPr marL="9395872" indent="-1043651" algn="l" defTabSz="4176111" rtl="0" fontAlgn="base">
        <a:spcBef>
          <a:spcPct val="20000"/>
        </a:spcBef>
        <a:spcAft>
          <a:spcPct val="0"/>
        </a:spcAft>
        <a:buChar char="»"/>
        <a:defRPr sz="9100">
          <a:solidFill>
            <a:schemeClr val="tx1"/>
          </a:solidFill>
          <a:latin typeface="+mn-lt"/>
        </a:defRPr>
      </a:lvl5pPr>
      <a:lvl6pPr marL="9830852" indent="-1043651" algn="l" defTabSz="4176111" rtl="0" fontAlgn="base">
        <a:spcBef>
          <a:spcPct val="20000"/>
        </a:spcBef>
        <a:spcAft>
          <a:spcPct val="0"/>
        </a:spcAft>
        <a:buChar char="»"/>
        <a:defRPr sz="9100">
          <a:solidFill>
            <a:schemeClr val="tx1"/>
          </a:solidFill>
          <a:latin typeface="+mn-lt"/>
        </a:defRPr>
      </a:lvl6pPr>
      <a:lvl7pPr marL="10265832" indent="-1043651" algn="l" defTabSz="4176111" rtl="0" fontAlgn="base">
        <a:spcBef>
          <a:spcPct val="20000"/>
        </a:spcBef>
        <a:spcAft>
          <a:spcPct val="0"/>
        </a:spcAft>
        <a:buChar char="»"/>
        <a:defRPr sz="9100">
          <a:solidFill>
            <a:schemeClr val="tx1"/>
          </a:solidFill>
          <a:latin typeface="+mn-lt"/>
        </a:defRPr>
      </a:lvl7pPr>
      <a:lvl8pPr marL="10700813" indent="-1043651" algn="l" defTabSz="4176111" rtl="0" fontAlgn="base">
        <a:spcBef>
          <a:spcPct val="20000"/>
        </a:spcBef>
        <a:spcAft>
          <a:spcPct val="0"/>
        </a:spcAft>
        <a:buChar char="»"/>
        <a:defRPr sz="9100">
          <a:solidFill>
            <a:schemeClr val="tx1"/>
          </a:solidFill>
          <a:latin typeface="+mn-lt"/>
        </a:defRPr>
      </a:lvl8pPr>
      <a:lvl9pPr marL="11135793" indent="-1043651" algn="l" defTabSz="4176111" rtl="0" fontAlgn="base">
        <a:spcBef>
          <a:spcPct val="20000"/>
        </a:spcBef>
        <a:spcAft>
          <a:spcPct val="0"/>
        </a:spcAft>
        <a:buChar char="»"/>
        <a:defRPr sz="9100">
          <a:solidFill>
            <a:schemeClr val="tx1"/>
          </a:solidFill>
          <a:latin typeface="+mn-lt"/>
        </a:defRPr>
      </a:lvl9pPr>
    </p:bodyStyle>
    <p:otherStyle>
      <a:defPPr>
        <a:defRPr lang="en-US"/>
      </a:defPPr>
      <a:lvl1pPr marL="0" algn="l" defTabSz="869960" rtl="0" eaLnBrk="1" latinLnBrk="0" hangingPunct="1">
        <a:defRPr sz="1700" kern="1200">
          <a:solidFill>
            <a:schemeClr val="tx1"/>
          </a:solidFill>
          <a:latin typeface="+mn-lt"/>
          <a:ea typeface="+mn-ea"/>
          <a:cs typeface="+mn-cs"/>
        </a:defRPr>
      </a:lvl1pPr>
      <a:lvl2pPr marL="434980" algn="l" defTabSz="869960" rtl="0" eaLnBrk="1" latinLnBrk="0" hangingPunct="1">
        <a:defRPr sz="1700" kern="1200">
          <a:solidFill>
            <a:schemeClr val="tx1"/>
          </a:solidFill>
          <a:latin typeface="+mn-lt"/>
          <a:ea typeface="+mn-ea"/>
          <a:cs typeface="+mn-cs"/>
        </a:defRPr>
      </a:lvl2pPr>
      <a:lvl3pPr marL="869960" algn="l" defTabSz="869960" rtl="0" eaLnBrk="1" latinLnBrk="0" hangingPunct="1">
        <a:defRPr sz="1700" kern="1200">
          <a:solidFill>
            <a:schemeClr val="tx1"/>
          </a:solidFill>
          <a:latin typeface="+mn-lt"/>
          <a:ea typeface="+mn-ea"/>
          <a:cs typeface="+mn-cs"/>
        </a:defRPr>
      </a:lvl3pPr>
      <a:lvl4pPr marL="1304940" algn="l" defTabSz="869960" rtl="0" eaLnBrk="1" latinLnBrk="0" hangingPunct="1">
        <a:defRPr sz="1700" kern="1200">
          <a:solidFill>
            <a:schemeClr val="tx1"/>
          </a:solidFill>
          <a:latin typeface="+mn-lt"/>
          <a:ea typeface="+mn-ea"/>
          <a:cs typeface="+mn-cs"/>
        </a:defRPr>
      </a:lvl4pPr>
      <a:lvl5pPr marL="1739920" algn="l" defTabSz="869960" rtl="0" eaLnBrk="1" latinLnBrk="0" hangingPunct="1">
        <a:defRPr sz="1700" kern="1200">
          <a:solidFill>
            <a:schemeClr val="tx1"/>
          </a:solidFill>
          <a:latin typeface="+mn-lt"/>
          <a:ea typeface="+mn-ea"/>
          <a:cs typeface="+mn-cs"/>
        </a:defRPr>
      </a:lvl5pPr>
      <a:lvl6pPr marL="2174900" algn="l" defTabSz="869960" rtl="0" eaLnBrk="1" latinLnBrk="0" hangingPunct="1">
        <a:defRPr sz="1700" kern="1200">
          <a:solidFill>
            <a:schemeClr val="tx1"/>
          </a:solidFill>
          <a:latin typeface="+mn-lt"/>
          <a:ea typeface="+mn-ea"/>
          <a:cs typeface="+mn-cs"/>
        </a:defRPr>
      </a:lvl6pPr>
      <a:lvl7pPr marL="2609880" algn="l" defTabSz="869960" rtl="0" eaLnBrk="1" latinLnBrk="0" hangingPunct="1">
        <a:defRPr sz="1700" kern="1200">
          <a:solidFill>
            <a:schemeClr val="tx1"/>
          </a:solidFill>
          <a:latin typeface="+mn-lt"/>
          <a:ea typeface="+mn-ea"/>
          <a:cs typeface="+mn-cs"/>
        </a:defRPr>
      </a:lvl7pPr>
      <a:lvl8pPr marL="3044861" algn="l" defTabSz="869960" rtl="0" eaLnBrk="1" latinLnBrk="0" hangingPunct="1">
        <a:defRPr sz="1700" kern="1200">
          <a:solidFill>
            <a:schemeClr val="tx1"/>
          </a:solidFill>
          <a:latin typeface="+mn-lt"/>
          <a:ea typeface="+mn-ea"/>
          <a:cs typeface="+mn-cs"/>
        </a:defRPr>
      </a:lvl8pPr>
      <a:lvl9pPr marL="3479841" algn="l" defTabSz="86996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jpg"/><Relationship Id="rId5" Type="http://schemas.microsoft.com/office/2007/relationships/hdphoto" Target="../media/hdphoto1.wdp"/><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hyperlink" Target="http://www.scitepress.org/Papers/2018/66786/66786.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chemeClr val="bg1"/>
            </a:gs>
            <a:gs pos="100000">
              <a:srgbClr val="003064"/>
            </a:gs>
          </a:gsLst>
          <a:lin ang="5400000" scaled="1"/>
        </a:gradFill>
        <a:effectLst/>
      </p:bgPr>
    </p:bg>
    <p:spTree>
      <p:nvGrpSpPr>
        <p:cNvPr id="1" name=""/>
        <p:cNvGrpSpPr/>
        <p:nvPr/>
      </p:nvGrpSpPr>
      <p:grpSpPr>
        <a:xfrm>
          <a:off x="0" y="0"/>
          <a:ext cx="0" cy="0"/>
          <a:chOff x="0" y="0"/>
          <a:chExt cx="0" cy="0"/>
        </a:xfrm>
      </p:grpSpPr>
      <p:sp>
        <p:nvSpPr>
          <p:cNvPr id="22" name="AutoShape 50"/>
          <p:cNvSpPr>
            <a:spLocks noChangeArrowheads="1"/>
          </p:cNvSpPr>
          <p:nvPr/>
        </p:nvSpPr>
        <p:spPr bwMode="auto">
          <a:xfrm>
            <a:off x="15639393" y="6401553"/>
            <a:ext cx="14173200" cy="35480251"/>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3" name="AutoShape 4"/>
          <p:cNvSpPr>
            <a:spLocks noChangeArrowheads="1"/>
          </p:cNvSpPr>
          <p:nvPr/>
        </p:nvSpPr>
        <p:spPr bwMode="auto">
          <a:xfrm>
            <a:off x="571500" y="6526924"/>
            <a:ext cx="14058900" cy="35567007"/>
          </a:xfrm>
          <a:prstGeom prst="roundRect">
            <a:avLst>
              <a:gd name="adj" fmla="val 7000"/>
            </a:avLst>
          </a:prstGeom>
          <a:solidFill>
            <a:schemeClr val="bg1"/>
          </a:solidFill>
          <a:ln w="9525">
            <a:solidFill>
              <a:schemeClr val="tx1"/>
            </a:solidFill>
            <a:round/>
            <a:headEnd/>
            <a:tailEnd/>
          </a:ln>
          <a:effectLst/>
        </p:spPr>
        <p:txBody>
          <a:bodyPr wrap="none" anchor="ctr"/>
          <a:lstStyle/>
          <a:p>
            <a:r>
              <a:rPr lang="en-US" dirty="0"/>
              <a:t>   </a:t>
            </a:r>
          </a:p>
        </p:txBody>
      </p:sp>
      <p:sp>
        <p:nvSpPr>
          <p:cNvPr id="27" name="AutoShape 13"/>
          <p:cNvSpPr>
            <a:spLocks noChangeArrowheads="1"/>
          </p:cNvSpPr>
          <p:nvPr/>
        </p:nvSpPr>
        <p:spPr bwMode="auto">
          <a:xfrm>
            <a:off x="498583" y="349008"/>
            <a:ext cx="29203650" cy="5482897"/>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anchor="ctr"/>
          <a:lstStyle/>
          <a:p>
            <a:pPr defTabSz="4389438"/>
            <a:endParaRPr lang="en-US" dirty="0">
              <a:solidFill>
                <a:schemeClr val="bg1"/>
              </a:solidFill>
            </a:endParaRPr>
          </a:p>
        </p:txBody>
      </p:sp>
      <p:pic>
        <p:nvPicPr>
          <p:cNvPr id="4" name="Picture 3"/>
          <p:cNvPicPr>
            <a:picLocks noChangeAspect="1"/>
          </p:cNvPicPr>
          <p:nvPr/>
        </p:nvPicPr>
        <p:blipFill>
          <a:blip r:embed="rId3" cstate="print"/>
          <a:stretch>
            <a:fillRect/>
          </a:stretch>
        </p:blipFill>
        <p:spPr>
          <a:xfrm>
            <a:off x="19608279" y="41883838"/>
            <a:ext cx="10093954" cy="698455"/>
          </a:xfrm>
          <a:prstGeom prst="rect">
            <a:avLst/>
          </a:prstGeom>
        </p:spPr>
      </p:pic>
      <p:sp>
        <p:nvSpPr>
          <p:cNvPr id="32" name="Text Box 7"/>
          <p:cNvSpPr txBox="1">
            <a:spLocks noChangeArrowheads="1"/>
          </p:cNvSpPr>
          <p:nvPr/>
        </p:nvSpPr>
        <p:spPr bwMode="auto">
          <a:xfrm>
            <a:off x="1355834" y="6614600"/>
            <a:ext cx="12486290"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Abstract</a:t>
            </a:r>
          </a:p>
        </p:txBody>
      </p:sp>
      <p:sp>
        <p:nvSpPr>
          <p:cNvPr id="44" name="Text Box 388"/>
          <p:cNvSpPr txBox="1">
            <a:spLocks noChangeArrowheads="1"/>
          </p:cNvSpPr>
          <p:nvPr/>
        </p:nvSpPr>
        <p:spPr bwMode="auto">
          <a:xfrm>
            <a:off x="630621" y="12763687"/>
            <a:ext cx="13968247"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Introduction </a:t>
            </a:r>
          </a:p>
        </p:txBody>
      </p:sp>
      <p:sp>
        <p:nvSpPr>
          <p:cNvPr id="53" name="Text Box 7"/>
          <p:cNvSpPr txBox="1">
            <a:spLocks noChangeArrowheads="1"/>
          </p:cNvSpPr>
          <p:nvPr/>
        </p:nvSpPr>
        <p:spPr bwMode="auto">
          <a:xfrm>
            <a:off x="693683" y="28639002"/>
            <a:ext cx="13905186"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Proposed  Method</a:t>
            </a:r>
          </a:p>
        </p:txBody>
      </p:sp>
      <p:sp>
        <p:nvSpPr>
          <p:cNvPr id="104" name="Text Box 437"/>
          <p:cNvSpPr txBox="1">
            <a:spLocks noChangeArrowheads="1"/>
          </p:cNvSpPr>
          <p:nvPr/>
        </p:nvSpPr>
        <p:spPr bwMode="auto">
          <a:xfrm>
            <a:off x="544326" y="37604251"/>
            <a:ext cx="14125904" cy="584582"/>
          </a:xfrm>
          <a:prstGeom prst="rect">
            <a:avLst/>
          </a:prstGeom>
          <a:solidFill>
            <a:schemeClr val="accent2"/>
          </a:solidFill>
          <a:ln w="9525">
            <a:noFill/>
            <a:miter lim="800000"/>
            <a:headEnd/>
            <a:tailEnd/>
          </a:ln>
        </p:spPr>
        <p:txBody>
          <a:bodyPr wrap="square" lIns="91267" tIns="45624" rIns="91267" bIns="45624">
            <a:spAutoFit/>
          </a:bodyPr>
          <a:lstStyle/>
          <a:p>
            <a:pPr algn="ctr">
              <a:spcBef>
                <a:spcPts val="200"/>
              </a:spcBef>
            </a:pPr>
            <a:r>
              <a:rPr lang="en-US" sz="3200" b="1" dirty="0">
                <a:solidFill>
                  <a:srgbClr val="F8F8F8"/>
                </a:solidFill>
              </a:rPr>
              <a:t>Experimental Results and Discussion</a:t>
            </a:r>
            <a:endParaRPr lang="en-IN" sz="3200" b="1" dirty="0">
              <a:solidFill>
                <a:srgbClr val="F8F8F8"/>
              </a:solidFill>
            </a:endParaRPr>
          </a:p>
        </p:txBody>
      </p:sp>
      <p:sp>
        <p:nvSpPr>
          <p:cNvPr id="106" name="Text Box 479"/>
          <p:cNvSpPr txBox="1">
            <a:spLocks noChangeArrowheads="1"/>
          </p:cNvSpPr>
          <p:nvPr/>
        </p:nvSpPr>
        <p:spPr bwMode="auto">
          <a:xfrm>
            <a:off x="15607862" y="33865482"/>
            <a:ext cx="14094371"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Conclusions</a:t>
            </a:r>
          </a:p>
        </p:txBody>
      </p:sp>
      <p:sp>
        <p:nvSpPr>
          <p:cNvPr id="108" name="Text Box 479"/>
          <p:cNvSpPr txBox="1">
            <a:spLocks noChangeArrowheads="1"/>
          </p:cNvSpPr>
          <p:nvPr/>
        </p:nvSpPr>
        <p:spPr bwMode="auto">
          <a:xfrm>
            <a:off x="15639393" y="38690550"/>
            <a:ext cx="14062841"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References</a:t>
            </a:r>
          </a:p>
        </p:txBody>
      </p:sp>
      <p:pic>
        <p:nvPicPr>
          <p:cNvPr id="3" name="Picture 2">
            <a:extLst>
              <a:ext uri="{FF2B5EF4-FFF2-40B4-BE49-F238E27FC236}">
                <a16:creationId xmlns:a16="http://schemas.microsoft.com/office/drawing/2014/main" id="{1CFE2CBC-0CEA-4DBE-8CE2-82CFF41CDF6B}"/>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6977" b="89535" l="2169" r="98554">
                        <a14:foregroundMark x1="6265" y1="86047" x2="6265" y2="86047"/>
                        <a14:foregroundMark x1="2169" y1="50000" x2="2169" y2="50000"/>
                        <a14:foregroundMark x1="14699" y1="52326" x2="14699" y2="52326"/>
                        <a14:foregroundMark x1="22169" y1="46512" x2="22169" y2="46512"/>
                        <a14:foregroundMark x1="26747" y1="30233" x2="26747" y2="30233"/>
                        <a14:foregroundMark x1="34458" y1="22093" x2="34458" y2="22093"/>
                        <a14:foregroundMark x1="33976" y1="6977" x2="33976" y2="6977"/>
                        <a14:foregroundMark x1="40723" y1="20930" x2="40723" y2="20930"/>
                        <a14:foregroundMark x1="54940" y1="9302" x2="54940" y2="9302"/>
                        <a14:foregroundMark x1="61205" y1="18605" x2="61205" y2="18605"/>
                        <a14:foregroundMark x1="69157" y1="22093" x2="69157" y2="22093"/>
                        <a14:foregroundMark x1="75422" y1="29070" x2="75422" y2="29070"/>
                        <a14:foregroundMark x1="75422" y1="13953" x2="75422" y2="13953"/>
                        <a14:foregroundMark x1="81687" y1="32558" x2="81687" y2="32558"/>
                        <a14:foregroundMark x1="84337" y1="69767" x2="84337" y2="69767"/>
                        <a14:foregroundMark x1="91807" y1="65116" x2="91807" y2="65116"/>
                        <a14:foregroundMark x1="97590" y1="69767" x2="97590" y2="69767"/>
                        <a14:foregroundMark x1="98554" y1="56977" x2="98554" y2="56977"/>
                        <a14:foregroundMark x1="9639" y1="80233" x2="9639" y2="80233"/>
                        <a14:foregroundMark x1="11325" y1="70930" x2="11325" y2="70930"/>
                      </a14:backgroundRemoval>
                    </a14:imgEffect>
                  </a14:imgLayer>
                </a14:imgProps>
              </a:ext>
              <a:ext uri="{28A0092B-C50C-407E-A947-70E740481C1C}">
                <a14:useLocalDpi xmlns:a14="http://schemas.microsoft.com/office/drawing/2010/main" val="0"/>
              </a:ext>
            </a:extLst>
          </a:blip>
          <a:stretch>
            <a:fillRect/>
          </a:stretch>
        </p:blipFill>
        <p:spPr>
          <a:xfrm>
            <a:off x="693683" y="606272"/>
            <a:ext cx="4909106" cy="1172683"/>
          </a:xfrm>
          <a:prstGeom prst="rect">
            <a:avLst/>
          </a:prstGeom>
        </p:spPr>
      </p:pic>
      <p:pic>
        <p:nvPicPr>
          <p:cNvPr id="8" name="Picture 7">
            <a:extLst>
              <a:ext uri="{FF2B5EF4-FFF2-40B4-BE49-F238E27FC236}">
                <a16:creationId xmlns:a16="http://schemas.microsoft.com/office/drawing/2014/main" id="{AE7888DB-635C-462D-AC43-BC58550253C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5834" y="1635048"/>
            <a:ext cx="3540491" cy="3783992"/>
          </a:xfrm>
          <a:prstGeom prst="rect">
            <a:avLst/>
          </a:prstGeom>
        </p:spPr>
      </p:pic>
      <p:sp>
        <p:nvSpPr>
          <p:cNvPr id="31" name="Rectangle 5"/>
          <p:cNvSpPr>
            <a:spLocks noChangeArrowheads="1"/>
          </p:cNvSpPr>
          <p:nvPr/>
        </p:nvSpPr>
        <p:spPr bwMode="auto">
          <a:xfrm>
            <a:off x="4765521" y="1705578"/>
            <a:ext cx="25081678" cy="2677442"/>
          </a:xfrm>
          <a:prstGeom prst="rect">
            <a:avLst/>
          </a:prstGeom>
          <a:noFill/>
          <a:ln w="9525">
            <a:noFill/>
            <a:miter lim="800000"/>
            <a:headEnd/>
            <a:tailEnd/>
          </a:ln>
        </p:spPr>
        <p:txBody>
          <a:bodyPr wrap="square" lIns="91243" tIns="45614" rIns="91243" bIns="45614">
            <a:spAutoFit/>
          </a:bodyPr>
          <a:lstStyle/>
          <a:p>
            <a:pPr algn="ctr"/>
            <a:r>
              <a:rPr lang="en-US" sz="7200" b="1" dirty="0">
                <a:latin typeface="Times New Roman" pitchFamily="18" charset="0"/>
                <a:cs typeface="Times New Roman" pitchFamily="18" charset="0"/>
              </a:rPr>
              <a:t>Roman to Devanagari conversion for code-mixed language</a:t>
            </a:r>
          </a:p>
          <a:p>
            <a:pPr algn="ctr"/>
            <a:r>
              <a:rPr lang="en-US" sz="4800" b="1" dirty="0">
                <a:latin typeface="Arial" charset="0"/>
              </a:rPr>
              <a:t>Group members: </a:t>
            </a:r>
            <a:r>
              <a:rPr lang="en-US" sz="4800" b="1" dirty="0" err="1">
                <a:latin typeface="Arial" charset="0"/>
              </a:rPr>
              <a:t>Ambuje</a:t>
            </a:r>
            <a:r>
              <a:rPr lang="en-US" sz="4800" b="1" dirty="0">
                <a:latin typeface="Arial" charset="0"/>
              </a:rPr>
              <a:t> Gupta, Uday Agarwal, Shiva Ganesh, </a:t>
            </a:r>
            <a:r>
              <a:rPr lang="en-US" sz="4800" b="1" dirty="0" err="1">
                <a:latin typeface="Arial" charset="0"/>
              </a:rPr>
              <a:t>Monisha</a:t>
            </a:r>
            <a:endParaRPr lang="en-US" sz="4800" b="1" dirty="0">
              <a:latin typeface="Arial" charset="0"/>
            </a:endParaRPr>
          </a:p>
          <a:p>
            <a:pPr algn="ctr"/>
            <a:r>
              <a:rPr lang="en-US" sz="4800" b="1" dirty="0"/>
              <a:t>Mentors: </a:t>
            </a:r>
            <a:r>
              <a:rPr lang="en-US" sz="4800" b="1" dirty="0" err="1"/>
              <a:t>Sheryans</a:t>
            </a:r>
            <a:r>
              <a:rPr lang="en-US" sz="4800" b="1" dirty="0"/>
              <a:t>/Prof. Biswas</a:t>
            </a:r>
          </a:p>
        </p:txBody>
      </p:sp>
      <p:sp>
        <p:nvSpPr>
          <p:cNvPr id="11" name="TextBox 10">
            <a:extLst>
              <a:ext uri="{FF2B5EF4-FFF2-40B4-BE49-F238E27FC236}">
                <a16:creationId xmlns:a16="http://schemas.microsoft.com/office/drawing/2014/main" id="{D1A9180F-550D-4005-8AC4-1DC42A8CA6A0}"/>
              </a:ext>
            </a:extLst>
          </p:cNvPr>
          <p:cNvSpPr txBox="1"/>
          <p:nvPr/>
        </p:nvSpPr>
        <p:spPr>
          <a:xfrm>
            <a:off x="26368046" y="41916442"/>
            <a:ext cx="3476078"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Team No. - 20</a:t>
            </a:r>
          </a:p>
        </p:txBody>
      </p:sp>
      <p:sp>
        <p:nvSpPr>
          <p:cNvPr id="5" name="TextBox 4">
            <a:extLst>
              <a:ext uri="{FF2B5EF4-FFF2-40B4-BE49-F238E27FC236}">
                <a16:creationId xmlns:a16="http://schemas.microsoft.com/office/drawing/2014/main" id="{DE91041B-5A9D-4900-9D21-3BBC2EE06BAD}"/>
              </a:ext>
            </a:extLst>
          </p:cNvPr>
          <p:cNvSpPr txBox="1"/>
          <p:nvPr/>
        </p:nvSpPr>
        <p:spPr>
          <a:xfrm>
            <a:off x="1233714" y="7402286"/>
            <a:ext cx="12845143" cy="3108543"/>
          </a:xfrm>
          <a:prstGeom prst="rect">
            <a:avLst/>
          </a:prstGeom>
          <a:noFill/>
        </p:spPr>
        <p:txBody>
          <a:bodyPr wrap="square" rtlCol="0">
            <a:spAutoFit/>
          </a:bodyPr>
          <a:lstStyle/>
          <a:p>
            <a:pPr algn="l"/>
            <a:r>
              <a:rPr lang="en-IN" sz="2800" dirty="0">
                <a:latin typeface="Times New Roman" panose="02020603050405020304" pitchFamily="18" charset="0"/>
                <a:cs typeface="Times New Roman" panose="02020603050405020304" pitchFamily="18" charset="0"/>
              </a:rPr>
              <a:t>Nowadays people are not very particular about expressing themselves in pure Hindi or pure English. But they tend to mix them up. This project is aimed at understanding code-mixed words written on social media. Mainly we group the words in three categories: English, Hindi and code-mixed We will take the code-mixed words and try to identify whether the word is English or Hindi and then we convert it into Devanagari form. Sufficient parallel transliteration pairs are needed for training state of the art transliteration model. </a:t>
            </a:r>
          </a:p>
        </p:txBody>
      </p:sp>
      <p:sp>
        <p:nvSpPr>
          <p:cNvPr id="6" name="TextBox 5">
            <a:extLst>
              <a:ext uri="{FF2B5EF4-FFF2-40B4-BE49-F238E27FC236}">
                <a16:creationId xmlns:a16="http://schemas.microsoft.com/office/drawing/2014/main" id="{CECE8C42-7168-4EFD-AF0D-9E45C471ECF6}"/>
              </a:ext>
            </a:extLst>
          </p:cNvPr>
          <p:cNvSpPr txBox="1"/>
          <p:nvPr/>
        </p:nvSpPr>
        <p:spPr>
          <a:xfrm>
            <a:off x="870857" y="13933714"/>
            <a:ext cx="13208000" cy="369332"/>
          </a:xfrm>
          <a:prstGeom prst="rect">
            <a:avLst/>
          </a:prstGeom>
          <a:noFill/>
        </p:spPr>
        <p:txBody>
          <a:bodyPr wrap="square" rtlCol="0">
            <a:spAutoFit/>
          </a:bodyPr>
          <a:lstStyle/>
          <a:p>
            <a:pPr algn="l"/>
            <a:endParaRPr lang="en-IN" sz="1800" dirty="0">
              <a:latin typeface="Times New Roman" panose="02020603050405020304" pitchFamily="18" charset="0"/>
              <a:cs typeface="Times New Roman" panose="02020603050405020304" pitchFamily="18" charset="0"/>
            </a:endParaRPr>
          </a:p>
        </p:txBody>
      </p:sp>
      <p:sp>
        <p:nvSpPr>
          <p:cNvPr id="9" name="Cloud 8">
            <a:extLst>
              <a:ext uri="{FF2B5EF4-FFF2-40B4-BE49-F238E27FC236}">
                <a16:creationId xmlns:a16="http://schemas.microsoft.com/office/drawing/2014/main" id="{85B39B5A-7E71-4CBB-A1C5-D4B5E69B1B8D}"/>
              </a:ext>
            </a:extLst>
          </p:cNvPr>
          <p:cNvSpPr/>
          <p:nvPr/>
        </p:nvSpPr>
        <p:spPr bwMode="auto">
          <a:xfrm>
            <a:off x="2231285" y="10338102"/>
            <a:ext cx="3897541" cy="2352066"/>
          </a:xfrm>
          <a:prstGeom prst="cloud">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6D119BE-2B1D-402C-AB97-32B570CCB970}"/>
              </a:ext>
            </a:extLst>
          </p:cNvPr>
          <p:cNvSpPr txBox="1"/>
          <p:nvPr/>
        </p:nvSpPr>
        <p:spPr>
          <a:xfrm rot="20033203">
            <a:off x="2703108" y="11551484"/>
            <a:ext cx="785730" cy="461665"/>
          </a:xfrm>
          <a:prstGeom prst="rect">
            <a:avLst/>
          </a:prstGeom>
          <a:noFill/>
        </p:spPr>
        <p:txBody>
          <a:bodyPr wrap="square" rtlCol="0">
            <a:spAutoFit/>
          </a:bodyPr>
          <a:lstStyle/>
          <a:p>
            <a:r>
              <a:rPr lang="en-IN" sz="2400" b="1" dirty="0" err="1">
                <a:solidFill>
                  <a:srgbClr val="00B050"/>
                </a:solidFill>
                <a:latin typeface="Times New Roman" panose="02020603050405020304" pitchFamily="18" charset="0"/>
                <a:cs typeface="Times New Roman" panose="02020603050405020304" pitchFamily="18" charset="0"/>
              </a:rPr>
              <a:t>kya</a:t>
            </a:r>
            <a:endParaRPr lang="en-IN" sz="2400" b="1" dirty="0">
              <a:solidFill>
                <a:srgbClr val="00B050"/>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159F00C-117A-470A-871E-83DCD194B2B1}"/>
              </a:ext>
            </a:extLst>
          </p:cNvPr>
          <p:cNvSpPr txBox="1"/>
          <p:nvPr/>
        </p:nvSpPr>
        <p:spPr>
          <a:xfrm rot="21412300">
            <a:off x="4116503" y="11852463"/>
            <a:ext cx="1423046" cy="461665"/>
          </a:xfrm>
          <a:prstGeom prst="rect">
            <a:avLst/>
          </a:prstGeom>
          <a:noFill/>
        </p:spPr>
        <p:txBody>
          <a:bodyPr wrap="square" rtlCol="0">
            <a:spAutoFit/>
          </a:bodyPr>
          <a:lstStyle/>
          <a:p>
            <a:r>
              <a:rPr lang="en-IN" sz="2400" b="1" dirty="0">
                <a:solidFill>
                  <a:srgbClr val="FF0066"/>
                </a:solidFill>
                <a:latin typeface="Times New Roman" panose="02020603050405020304" pitchFamily="18" charset="0"/>
                <a:cs typeface="Times New Roman" panose="02020603050405020304" pitchFamily="18" charset="0"/>
              </a:rPr>
              <a:t>Namaste</a:t>
            </a:r>
          </a:p>
        </p:txBody>
      </p:sp>
      <p:sp>
        <p:nvSpPr>
          <p:cNvPr id="13" name="TextBox 12">
            <a:extLst>
              <a:ext uri="{FF2B5EF4-FFF2-40B4-BE49-F238E27FC236}">
                <a16:creationId xmlns:a16="http://schemas.microsoft.com/office/drawing/2014/main" id="{37CA2EBD-9E3F-47F8-99B8-A3E55BCAF4C0}"/>
              </a:ext>
            </a:extLst>
          </p:cNvPr>
          <p:cNvSpPr txBox="1"/>
          <p:nvPr/>
        </p:nvSpPr>
        <p:spPr>
          <a:xfrm rot="1728884">
            <a:off x="4720161" y="10639631"/>
            <a:ext cx="851332" cy="461665"/>
          </a:xfrm>
          <a:prstGeom prst="rect">
            <a:avLst/>
          </a:prstGeom>
          <a:noFill/>
        </p:spPr>
        <p:txBody>
          <a:bodyPr wrap="square" rtlCol="0">
            <a:spAutoFit/>
          </a:bodyPr>
          <a:lstStyle/>
          <a:p>
            <a:r>
              <a:rPr lang="en-IN" sz="2400" b="1" dirty="0" err="1">
                <a:solidFill>
                  <a:srgbClr val="0070C0"/>
                </a:solidFill>
                <a:latin typeface="Times New Roman" panose="02020603050405020304" pitchFamily="18" charset="0"/>
                <a:cs typeface="Times New Roman" panose="02020603050405020304" pitchFamily="18" charset="0"/>
              </a:rPr>
              <a:t>kitne</a:t>
            </a:r>
            <a:endParaRPr lang="en-IN" sz="2400" b="1" dirty="0">
              <a:solidFill>
                <a:srgbClr val="0070C0"/>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80916196-7A24-4D02-B2A6-83BC391A82AB}"/>
              </a:ext>
            </a:extLst>
          </p:cNvPr>
          <p:cNvSpPr txBox="1"/>
          <p:nvPr/>
        </p:nvSpPr>
        <p:spPr>
          <a:xfrm rot="402486">
            <a:off x="4615101" y="11099446"/>
            <a:ext cx="978041" cy="461665"/>
          </a:xfrm>
          <a:prstGeom prst="rect">
            <a:avLst/>
          </a:prstGeom>
          <a:noFill/>
        </p:spPr>
        <p:txBody>
          <a:bodyPr wrap="square" rtlCol="0">
            <a:spAutoFit/>
          </a:bodyPr>
          <a:lstStyle/>
          <a:p>
            <a:r>
              <a:rPr lang="en-IN" sz="2400" dirty="0" err="1">
                <a:solidFill>
                  <a:srgbClr val="7030A0"/>
                </a:solidFill>
                <a:latin typeface="Times New Roman" panose="02020603050405020304" pitchFamily="18" charset="0"/>
                <a:cs typeface="Times New Roman" panose="02020603050405020304" pitchFamily="18" charset="0"/>
              </a:rPr>
              <a:t>khush</a:t>
            </a:r>
            <a:endParaRPr lang="en-IN" sz="2400" dirty="0">
              <a:solidFill>
                <a:srgbClr val="7030A0"/>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383533F2-5531-4010-A283-220E30CD1CD8}"/>
              </a:ext>
            </a:extLst>
          </p:cNvPr>
          <p:cNvSpPr txBox="1"/>
          <p:nvPr/>
        </p:nvSpPr>
        <p:spPr>
          <a:xfrm rot="20781291">
            <a:off x="2938034" y="11843970"/>
            <a:ext cx="1379401" cy="461665"/>
          </a:xfrm>
          <a:prstGeom prst="rect">
            <a:avLst/>
          </a:prstGeom>
          <a:noFill/>
        </p:spPr>
        <p:txBody>
          <a:bodyPr wrap="square" rtlCol="0">
            <a:spAutoFit/>
          </a:bodyPr>
          <a:lstStyle/>
          <a:p>
            <a:r>
              <a:rPr lang="en-IN" sz="2400" dirty="0" err="1">
                <a:solidFill>
                  <a:srgbClr val="FF0000"/>
                </a:solidFill>
                <a:latin typeface="Times New Roman" panose="02020603050405020304" pitchFamily="18" charset="0"/>
                <a:cs typeface="Times New Roman" panose="02020603050405020304" pitchFamily="18" charset="0"/>
              </a:rPr>
              <a:t>tyauhaar</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4D0B3098-ABC7-4ED3-8CCB-95B9291476AD}"/>
              </a:ext>
            </a:extLst>
          </p:cNvPr>
          <p:cNvSpPr txBox="1"/>
          <p:nvPr/>
        </p:nvSpPr>
        <p:spPr>
          <a:xfrm rot="20671501">
            <a:off x="3527994" y="11119346"/>
            <a:ext cx="87366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book</a:t>
            </a:r>
          </a:p>
        </p:txBody>
      </p:sp>
      <p:sp>
        <p:nvSpPr>
          <p:cNvPr id="18" name="Flowchart: Process 17">
            <a:extLst>
              <a:ext uri="{FF2B5EF4-FFF2-40B4-BE49-F238E27FC236}">
                <a16:creationId xmlns:a16="http://schemas.microsoft.com/office/drawing/2014/main" id="{434DFA4A-7B08-4FE1-A8AC-85160A59BAEF}"/>
              </a:ext>
            </a:extLst>
          </p:cNvPr>
          <p:cNvSpPr/>
          <p:nvPr/>
        </p:nvSpPr>
        <p:spPr bwMode="auto">
          <a:xfrm>
            <a:off x="10029848" y="10501457"/>
            <a:ext cx="2801257" cy="1567211"/>
          </a:xfrm>
          <a:prstGeom prst="flowChartProcess">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IN" sz="8600" b="0" i="0" u="none" strike="noStrike" cap="none" normalizeH="0" baseline="0">
              <a:ln>
                <a:noFill/>
              </a:ln>
              <a:solidFill>
                <a:schemeClr val="tx1"/>
              </a:solidFill>
              <a:effectLst/>
              <a:latin typeface="Arial" charset="0"/>
            </a:endParaRPr>
          </a:p>
        </p:txBody>
      </p:sp>
      <p:sp>
        <p:nvSpPr>
          <p:cNvPr id="19" name="TextBox 18">
            <a:extLst>
              <a:ext uri="{FF2B5EF4-FFF2-40B4-BE49-F238E27FC236}">
                <a16:creationId xmlns:a16="http://schemas.microsoft.com/office/drawing/2014/main" id="{ED104572-6CF8-4259-9D67-80E9F3BEF409}"/>
              </a:ext>
            </a:extLst>
          </p:cNvPr>
          <p:cNvSpPr txBox="1"/>
          <p:nvPr/>
        </p:nvSpPr>
        <p:spPr>
          <a:xfrm rot="20516265">
            <a:off x="2641671" y="10653847"/>
            <a:ext cx="1974503" cy="461665"/>
          </a:xfrm>
          <a:prstGeom prst="rect">
            <a:avLst/>
          </a:prstGeom>
          <a:noFill/>
        </p:spPr>
        <p:txBody>
          <a:bodyPr wrap="square" rtlCol="0">
            <a:spAutoFit/>
          </a:bodyPr>
          <a:lstStyle/>
          <a:p>
            <a:r>
              <a:rPr lang="en-IN" sz="2400" dirty="0" err="1">
                <a:solidFill>
                  <a:srgbClr val="990099"/>
                </a:solidFill>
                <a:latin typeface="Times New Roman" panose="02020603050405020304" pitchFamily="18" charset="0"/>
                <a:cs typeface="Times New Roman" panose="02020603050405020304" pitchFamily="18" charset="0"/>
              </a:rPr>
              <a:t>khareedaaree</a:t>
            </a:r>
            <a:endParaRPr lang="en-IN" sz="2400" dirty="0">
              <a:solidFill>
                <a:srgbClr val="990099"/>
              </a:solidFill>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2C60C157-F52A-40A7-9AEE-DA0730D906ED}"/>
              </a:ext>
            </a:extLst>
          </p:cNvPr>
          <p:cNvSpPr txBox="1"/>
          <p:nvPr/>
        </p:nvSpPr>
        <p:spPr>
          <a:xfrm rot="403900">
            <a:off x="10011988" y="10827263"/>
            <a:ext cx="977900" cy="369332"/>
          </a:xfrm>
          <a:prstGeom prst="rect">
            <a:avLst/>
          </a:prstGeom>
          <a:noFill/>
        </p:spPr>
        <p:txBody>
          <a:bodyPr wrap="square" rtlCol="0">
            <a:spAutoFit/>
          </a:bodyPr>
          <a:lstStyle/>
          <a:p>
            <a:r>
              <a:rPr lang="hi-IN" sz="1800" dirty="0">
                <a:solidFill>
                  <a:srgbClr val="990099"/>
                </a:solidFill>
                <a:latin typeface="Times New Roman" panose="02020603050405020304" pitchFamily="18" charset="0"/>
                <a:cs typeface="Times New Roman" panose="02020603050405020304" pitchFamily="18" charset="0"/>
              </a:rPr>
              <a:t>खरीदारी</a:t>
            </a:r>
            <a:endParaRPr lang="en-IN" sz="1800" dirty="0">
              <a:solidFill>
                <a:srgbClr val="990099"/>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66C51901-66AB-4BD6-83AD-FB2A64231199}"/>
              </a:ext>
            </a:extLst>
          </p:cNvPr>
          <p:cNvSpPr txBox="1"/>
          <p:nvPr/>
        </p:nvSpPr>
        <p:spPr>
          <a:xfrm rot="20868966">
            <a:off x="9905834" y="11416873"/>
            <a:ext cx="1014452" cy="369332"/>
          </a:xfrm>
          <a:prstGeom prst="rect">
            <a:avLst/>
          </a:prstGeom>
          <a:noFill/>
        </p:spPr>
        <p:txBody>
          <a:bodyPr wrap="square" rtlCol="0">
            <a:spAutoFit/>
          </a:bodyPr>
          <a:lstStyle/>
          <a:p>
            <a:r>
              <a:rPr lang="hi-IN" sz="1800" dirty="0">
                <a:solidFill>
                  <a:srgbClr val="00B050"/>
                </a:solidFill>
                <a:latin typeface="Times New Roman" panose="02020603050405020304" pitchFamily="18" charset="0"/>
                <a:cs typeface="Times New Roman" panose="02020603050405020304" pitchFamily="18" charset="0"/>
              </a:rPr>
              <a:t>क्या</a:t>
            </a:r>
            <a:endParaRPr lang="en-IN" sz="1800" dirty="0">
              <a:solidFill>
                <a:srgbClr val="00B050"/>
              </a:solidFill>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E975C2D4-E4A0-489B-B182-8E2542FF1383}"/>
              </a:ext>
            </a:extLst>
          </p:cNvPr>
          <p:cNvSpPr txBox="1"/>
          <p:nvPr/>
        </p:nvSpPr>
        <p:spPr>
          <a:xfrm rot="439834">
            <a:off x="10936894" y="10867409"/>
            <a:ext cx="925725" cy="369332"/>
          </a:xfrm>
          <a:prstGeom prst="rect">
            <a:avLst/>
          </a:prstGeom>
          <a:noFill/>
        </p:spPr>
        <p:txBody>
          <a:bodyPr wrap="square" rtlCol="0">
            <a:spAutoFit/>
          </a:bodyPr>
          <a:lstStyle/>
          <a:p>
            <a:r>
              <a:rPr lang="hi-IN" sz="1800" dirty="0">
                <a:solidFill>
                  <a:srgbClr val="003064"/>
                </a:solidFill>
                <a:latin typeface="Times New Roman" panose="02020603050405020304" pitchFamily="18" charset="0"/>
                <a:cs typeface="Times New Roman" panose="02020603050405020304" pitchFamily="18" charset="0"/>
              </a:rPr>
              <a:t>किताब</a:t>
            </a:r>
            <a:endParaRPr lang="en-IN" sz="1800" dirty="0">
              <a:solidFill>
                <a:srgbClr val="003064"/>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0E24D7AD-3A9F-4E0F-A79D-484BD19C5215}"/>
              </a:ext>
            </a:extLst>
          </p:cNvPr>
          <p:cNvSpPr txBox="1"/>
          <p:nvPr/>
        </p:nvSpPr>
        <p:spPr>
          <a:xfrm rot="21287776">
            <a:off x="11736579" y="10731284"/>
            <a:ext cx="817641" cy="369332"/>
          </a:xfrm>
          <a:prstGeom prst="rect">
            <a:avLst/>
          </a:prstGeom>
          <a:noFill/>
        </p:spPr>
        <p:txBody>
          <a:bodyPr wrap="square" rtlCol="0">
            <a:spAutoFit/>
          </a:bodyPr>
          <a:lstStyle/>
          <a:p>
            <a:r>
              <a:rPr lang="hi-IN" sz="1800" dirty="0">
                <a:solidFill>
                  <a:srgbClr val="0046D2"/>
                </a:solidFill>
                <a:latin typeface="Times New Roman" panose="02020603050405020304" pitchFamily="18" charset="0"/>
                <a:cs typeface="Times New Roman" panose="02020603050405020304" pitchFamily="18" charset="0"/>
              </a:rPr>
              <a:t>कितने</a:t>
            </a:r>
            <a:endParaRPr lang="en-IN" sz="1800" dirty="0">
              <a:solidFill>
                <a:srgbClr val="0046D2"/>
              </a:solidFill>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62F0ADF7-A08B-4F65-B14B-9CFE62FA894E}"/>
              </a:ext>
            </a:extLst>
          </p:cNvPr>
          <p:cNvSpPr txBox="1"/>
          <p:nvPr/>
        </p:nvSpPr>
        <p:spPr>
          <a:xfrm>
            <a:off x="11180115" y="11718325"/>
            <a:ext cx="965285" cy="369332"/>
          </a:xfrm>
          <a:prstGeom prst="rect">
            <a:avLst/>
          </a:prstGeom>
          <a:noFill/>
        </p:spPr>
        <p:txBody>
          <a:bodyPr wrap="square" rtlCol="0">
            <a:spAutoFit/>
          </a:bodyPr>
          <a:lstStyle/>
          <a:p>
            <a:r>
              <a:rPr lang="hi-IN" sz="1800" dirty="0">
                <a:solidFill>
                  <a:srgbClr val="FF0066"/>
                </a:solidFill>
                <a:latin typeface="Times New Roman" panose="02020603050405020304" pitchFamily="18" charset="0"/>
                <a:cs typeface="Times New Roman" panose="02020603050405020304" pitchFamily="18" charset="0"/>
              </a:rPr>
              <a:t>नमस्ते</a:t>
            </a:r>
            <a:endParaRPr lang="en-IN" sz="1800" dirty="0">
              <a:solidFill>
                <a:srgbClr val="FF0066"/>
              </a:solidFill>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AAF6A678-C245-4072-A463-7337EB1FDAE9}"/>
              </a:ext>
            </a:extLst>
          </p:cNvPr>
          <p:cNvSpPr txBox="1"/>
          <p:nvPr/>
        </p:nvSpPr>
        <p:spPr>
          <a:xfrm rot="20908267">
            <a:off x="10436373" y="11695050"/>
            <a:ext cx="961485" cy="369332"/>
          </a:xfrm>
          <a:prstGeom prst="rect">
            <a:avLst/>
          </a:prstGeom>
          <a:noFill/>
        </p:spPr>
        <p:txBody>
          <a:bodyPr wrap="square" rtlCol="0">
            <a:spAutoFit/>
          </a:bodyPr>
          <a:lstStyle/>
          <a:p>
            <a:r>
              <a:rPr lang="hi-IN" sz="1800" dirty="0">
                <a:solidFill>
                  <a:srgbClr val="FF0000"/>
                </a:solidFill>
                <a:latin typeface="Times New Roman" panose="02020603050405020304" pitchFamily="18" charset="0"/>
                <a:cs typeface="Times New Roman" panose="02020603050405020304" pitchFamily="18" charset="0"/>
              </a:rPr>
              <a:t>त्यौहार</a:t>
            </a:r>
            <a:endParaRPr lang="en-IN" sz="1800" dirty="0">
              <a:solidFill>
                <a:srgbClr val="FF0000"/>
              </a:solidFill>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B7DDAC9D-93BD-4CFC-9EA3-88F02FDF1818}"/>
              </a:ext>
            </a:extLst>
          </p:cNvPr>
          <p:cNvSpPr txBox="1"/>
          <p:nvPr/>
        </p:nvSpPr>
        <p:spPr>
          <a:xfrm rot="1916545">
            <a:off x="12078941" y="11336899"/>
            <a:ext cx="597479" cy="369332"/>
          </a:xfrm>
          <a:prstGeom prst="rect">
            <a:avLst/>
          </a:prstGeom>
          <a:noFill/>
        </p:spPr>
        <p:txBody>
          <a:bodyPr wrap="square" rtlCol="0">
            <a:spAutoFit/>
          </a:bodyPr>
          <a:lstStyle/>
          <a:p>
            <a:r>
              <a:rPr lang="hi-IN" sz="1800" dirty="0">
                <a:solidFill>
                  <a:srgbClr val="990099"/>
                </a:solidFill>
                <a:latin typeface="Times New Roman" panose="02020603050405020304" pitchFamily="18" charset="0"/>
                <a:cs typeface="Times New Roman" panose="02020603050405020304" pitchFamily="18" charset="0"/>
              </a:rPr>
              <a:t>खुश</a:t>
            </a:r>
            <a:endParaRPr lang="en-IN" sz="1800" dirty="0">
              <a:solidFill>
                <a:srgbClr val="990099"/>
              </a:solidFill>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F91FBBEF-A8CC-40FC-97F4-D078A6660A82}"/>
              </a:ext>
            </a:extLst>
          </p:cNvPr>
          <p:cNvSpPr txBox="1"/>
          <p:nvPr/>
        </p:nvSpPr>
        <p:spPr>
          <a:xfrm>
            <a:off x="870857" y="29489400"/>
            <a:ext cx="13397593" cy="1815882"/>
          </a:xfrm>
          <a:prstGeom prst="rect">
            <a:avLst/>
          </a:prstGeom>
          <a:noFill/>
        </p:spPr>
        <p:txBody>
          <a:bodyPr wrap="square" rtlCol="0">
            <a:spAutoFit/>
          </a:bodyPr>
          <a:lstStyle/>
          <a:p>
            <a:pPr algn="l"/>
            <a:r>
              <a:rPr lang="en-US" sz="2800" dirty="0">
                <a:latin typeface="Times New Roman" panose="02020603050405020304" pitchFamily="18" charset="0"/>
                <a:cs typeface="Times New Roman" panose="02020603050405020304" pitchFamily="18" charset="0"/>
              </a:rPr>
              <a:t>Our flow of work:</a:t>
            </a:r>
          </a:p>
          <a:p>
            <a:pPr marL="949330" lvl="1" indent="-514350" algn="l">
              <a:buFont typeface="+mj-lt"/>
              <a:buAutoNum type="arabicPeriod"/>
            </a:pPr>
            <a:r>
              <a:rPr lang="en-US" sz="2800" dirty="0">
                <a:latin typeface="Times New Roman" panose="02020603050405020304" pitchFamily="18" charset="0"/>
                <a:cs typeface="Times New Roman" panose="02020603050405020304" pitchFamily="18" charset="0"/>
              </a:rPr>
              <a:t>Build a token level language identification model</a:t>
            </a:r>
          </a:p>
          <a:p>
            <a:pPr marL="949330" lvl="1" indent="-514350" algn="l">
              <a:buFont typeface="+mj-lt"/>
              <a:buAutoNum type="arabicPeriod"/>
            </a:pPr>
            <a:r>
              <a:rPr lang="en-US" sz="2800" dirty="0">
                <a:latin typeface="Times New Roman" panose="02020603050405020304" pitchFamily="18" charset="0"/>
                <a:cs typeface="Times New Roman" panose="02020603050405020304" pitchFamily="18" charset="0"/>
              </a:rPr>
              <a:t>Build a translation model for English words and transliteration model for Hinglish words.</a:t>
            </a:r>
            <a:endParaRPr lang="en-IN" sz="2800"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3F3F6209-C2B1-4623-A919-7E8D38043511}"/>
              </a:ext>
            </a:extLst>
          </p:cNvPr>
          <p:cNvSpPr txBox="1"/>
          <p:nvPr/>
        </p:nvSpPr>
        <p:spPr>
          <a:xfrm>
            <a:off x="1233714" y="13933714"/>
            <a:ext cx="13034736" cy="369332"/>
          </a:xfrm>
          <a:prstGeom prst="rect">
            <a:avLst/>
          </a:prstGeom>
          <a:noFill/>
        </p:spPr>
        <p:txBody>
          <a:bodyPr wrap="square" rtlCol="0">
            <a:spAutoFit/>
          </a:bodyPr>
          <a:lstStyle/>
          <a:p>
            <a:pPr algn="l"/>
            <a:endParaRPr lang="en-IN" sz="1800"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28B75AB4-864E-4E23-951C-30E1887609E9}"/>
              </a:ext>
            </a:extLst>
          </p:cNvPr>
          <p:cNvSpPr txBox="1"/>
          <p:nvPr/>
        </p:nvSpPr>
        <p:spPr>
          <a:xfrm>
            <a:off x="1193884" y="13448592"/>
            <a:ext cx="13034736" cy="3970318"/>
          </a:xfrm>
          <a:prstGeom prst="rect">
            <a:avLst/>
          </a:prstGeom>
          <a:noFill/>
        </p:spPr>
        <p:txBody>
          <a:bodyPr wrap="square" rtlCol="0">
            <a:spAutoFit/>
          </a:bodyPr>
          <a:lstStyle/>
          <a:p>
            <a:pPr algn="l"/>
            <a:r>
              <a:rPr lang="en-IN" sz="2800" dirty="0">
                <a:latin typeface="Times New Roman" panose="02020603050405020304" pitchFamily="18" charset="0"/>
                <a:cs typeface="Times New Roman" panose="02020603050405020304" pitchFamily="18" charset="0"/>
              </a:rPr>
              <a:t>Neural Machine Translation is one of the approach to machine translation. Unlike the traditional phrase-based translation system which consists of many small sub-components that are tuned separately, neural machine translation attempts to build and train a single, large neural network that reads a sentence and outputs a correct translation. characters of those languages are hypothesized which encode different features. Thus the character structure is captured for both the languages. The identified words are then translated by using encoders-decoders LSTM network(Ref.Fig.1).</a:t>
            </a:r>
          </a:p>
          <a:p>
            <a:pPr algn="l"/>
            <a:endParaRPr lang="en-IN" sz="2800" dirty="0">
              <a:latin typeface="Times New Roman" panose="02020603050405020304" pitchFamily="18" charset="0"/>
              <a:cs typeface="Times New Roman" panose="02020603050405020304" pitchFamily="18" charset="0"/>
            </a:endParaRPr>
          </a:p>
          <a:p>
            <a:pPr algn="l"/>
            <a:endParaRPr lang="en-IN" sz="28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AF0C174-BB35-45B6-BD66-B8EF88BB20FA}"/>
              </a:ext>
            </a:extLst>
          </p:cNvPr>
          <p:cNvSpPr txBox="1"/>
          <p:nvPr/>
        </p:nvSpPr>
        <p:spPr>
          <a:xfrm>
            <a:off x="1085850" y="38404800"/>
            <a:ext cx="12756274" cy="2246769"/>
          </a:xfrm>
          <a:prstGeom prst="rect">
            <a:avLst/>
          </a:prstGeom>
          <a:noFill/>
        </p:spPr>
        <p:txBody>
          <a:bodyPr wrap="square" rtlCol="0">
            <a:spAutoFit/>
          </a:bodyPr>
          <a:lstStyle/>
          <a:p>
            <a:pPr algn="l"/>
            <a:r>
              <a:rPr lang="en-IN" sz="2800" dirty="0">
                <a:latin typeface="Times New Roman" panose="02020603050405020304" pitchFamily="18" charset="0"/>
                <a:cs typeface="Times New Roman" panose="02020603050405020304" pitchFamily="18" charset="0"/>
              </a:rPr>
              <a:t>We ran our language identification model on around 12500 labelled English and Hinglish words. Each of these tokenized words are of two classifications namely English and Hindi. The final result was predicted as Hindi when the predicted value is greater than 0.5 or else it will be a English word. The output have been shown in the Fig.2</a:t>
            </a:r>
          </a:p>
        </p:txBody>
      </p:sp>
      <p:sp>
        <p:nvSpPr>
          <p:cNvPr id="46" name="TextBox 45">
            <a:extLst>
              <a:ext uri="{FF2B5EF4-FFF2-40B4-BE49-F238E27FC236}">
                <a16:creationId xmlns:a16="http://schemas.microsoft.com/office/drawing/2014/main" id="{BC87EB18-4E92-49D3-9CCE-A94F49A44A07}"/>
              </a:ext>
            </a:extLst>
          </p:cNvPr>
          <p:cNvSpPr txBox="1"/>
          <p:nvPr/>
        </p:nvSpPr>
        <p:spPr>
          <a:xfrm>
            <a:off x="7744654" y="35270158"/>
            <a:ext cx="2545956"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
        <p:nvSpPr>
          <p:cNvPr id="112" name="TextBox 111">
            <a:extLst>
              <a:ext uri="{FF2B5EF4-FFF2-40B4-BE49-F238E27FC236}">
                <a16:creationId xmlns:a16="http://schemas.microsoft.com/office/drawing/2014/main" id="{4BBDACC9-8DDF-4FA9-B3D6-791615C6320B}"/>
              </a:ext>
            </a:extLst>
          </p:cNvPr>
          <p:cNvSpPr txBox="1"/>
          <p:nvPr/>
        </p:nvSpPr>
        <p:spPr>
          <a:xfrm>
            <a:off x="16876568" y="11148897"/>
            <a:ext cx="11811000" cy="2246769"/>
          </a:xfrm>
          <a:prstGeom prst="rect">
            <a:avLst/>
          </a:prstGeom>
          <a:noFill/>
        </p:spPr>
        <p:txBody>
          <a:bodyPr wrap="square" rtlCol="0">
            <a:spAutoFit/>
          </a:bodyPr>
          <a:lstStyle/>
          <a:p>
            <a:pPr algn="l"/>
            <a:r>
              <a:rPr lang="en-IN" sz="2800" dirty="0">
                <a:latin typeface="Times New Roman" panose="02020603050405020304" pitchFamily="18" charset="0"/>
                <a:cs typeface="Times New Roman" panose="02020603050405020304" pitchFamily="18" charset="0"/>
              </a:rPr>
              <a:t>We used around 22000 English Hindi parallel corpus to train the translation model and 5000 pairs of parallel corpus for evaluating that model. We are using char by char method  so that the model can learn the morphological difference between the words and it will be predicting the correct meaning even though it haven't seen the word before. The snap of the output is given below.</a:t>
            </a:r>
          </a:p>
        </p:txBody>
      </p:sp>
      <p:sp>
        <p:nvSpPr>
          <p:cNvPr id="113" name="TextBox 112">
            <a:extLst>
              <a:ext uri="{FF2B5EF4-FFF2-40B4-BE49-F238E27FC236}">
                <a16:creationId xmlns:a16="http://schemas.microsoft.com/office/drawing/2014/main" id="{AFAFFAB9-0062-48E7-BE07-45EF6CF9FF84}"/>
              </a:ext>
            </a:extLst>
          </p:cNvPr>
          <p:cNvSpPr txBox="1"/>
          <p:nvPr/>
        </p:nvSpPr>
        <p:spPr>
          <a:xfrm>
            <a:off x="16600119" y="18579246"/>
            <a:ext cx="11592490" cy="3108543"/>
          </a:xfrm>
          <a:prstGeom prst="rect">
            <a:avLst/>
          </a:prstGeom>
          <a:noFill/>
        </p:spPr>
        <p:txBody>
          <a:bodyPr wrap="square" rtlCol="0">
            <a:spAutoFit/>
          </a:bodyPr>
          <a:lstStyle/>
          <a:p>
            <a:pPr algn="l"/>
            <a:r>
              <a:rPr lang="en-IN" sz="2800" dirty="0">
                <a:latin typeface="Times New Roman" panose="02020603050405020304" pitchFamily="18" charset="0"/>
                <a:cs typeface="Times New Roman" panose="02020603050405020304" pitchFamily="18" charset="0"/>
              </a:rPr>
              <a:t>If the model is given the input of words whose length is higher than that of the length of the words in training corpus its difficult for the network to cope. So each time the model generates a word in a translation, it searches for a set of positions in a source sentence where the most relevant information concentrated. Then the model predicts a target word  based on the context vectors associated with these source position and all the previous generated target words.</a:t>
            </a:r>
          </a:p>
        </p:txBody>
      </p:sp>
      <p:sp>
        <p:nvSpPr>
          <p:cNvPr id="114" name="TextBox 113">
            <a:extLst>
              <a:ext uri="{FF2B5EF4-FFF2-40B4-BE49-F238E27FC236}">
                <a16:creationId xmlns:a16="http://schemas.microsoft.com/office/drawing/2014/main" id="{2F1243D6-4A5A-4B3D-B3A1-3E21F8990222}"/>
              </a:ext>
            </a:extLst>
          </p:cNvPr>
          <p:cNvSpPr txBox="1"/>
          <p:nvPr/>
        </p:nvSpPr>
        <p:spPr>
          <a:xfrm>
            <a:off x="16246186" y="34971093"/>
            <a:ext cx="13071764" cy="1815882"/>
          </a:xfrm>
          <a:prstGeom prst="rect">
            <a:avLst/>
          </a:prstGeom>
          <a:noFill/>
        </p:spPr>
        <p:txBody>
          <a:bodyPr wrap="square" rtlCol="0">
            <a:spAutoFit/>
          </a:bodyPr>
          <a:lstStyle/>
          <a:p>
            <a:pPr algn="l"/>
            <a:r>
              <a:rPr lang="en-IN" sz="2800" dirty="0">
                <a:latin typeface="Times New Roman" panose="02020603050405020304" pitchFamily="18" charset="0"/>
                <a:cs typeface="Times New Roman" panose="02020603050405020304" pitchFamily="18" charset="0"/>
              </a:rPr>
              <a:t>Perhaps more importantly the proposed approach (encoder and decoder) achieved a translation performance comparable to existing phrase-based statistical machine-translation. We believe that the architecture proposed here is promising step towards better machine translation and a better understanding of natural language in general.</a:t>
            </a:r>
          </a:p>
        </p:txBody>
      </p:sp>
      <p:pic>
        <p:nvPicPr>
          <p:cNvPr id="42" name="Picture 41">
            <a:extLst>
              <a:ext uri="{FF2B5EF4-FFF2-40B4-BE49-F238E27FC236}">
                <a16:creationId xmlns:a16="http://schemas.microsoft.com/office/drawing/2014/main" id="{0DE4F6DD-E64A-436A-A0A9-F336C43E2CF9}"/>
              </a:ext>
            </a:extLst>
          </p:cNvPr>
          <p:cNvPicPr>
            <a:picLocks noChangeAspect="1"/>
          </p:cNvPicPr>
          <p:nvPr/>
        </p:nvPicPr>
        <p:blipFill rotWithShape="1">
          <a:blip r:embed="rId7">
            <a:extLst>
              <a:ext uri="{28A0092B-C50C-407E-A947-70E740481C1C}">
                <a14:useLocalDpi xmlns:a14="http://schemas.microsoft.com/office/drawing/2010/main" val="0"/>
              </a:ext>
            </a:extLst>
          </a:blip>
          <a:srcRect t="6693" r="826" b="6205"/>
          <a:stretch/>
        </p:blipFill>
        <p:spPr>
          <a:xfrm>
            <a:off x="15811352" y="22859080"/>
            <a:ext cx="13506598" cy="6057409"/>
          </a:xfrm>
          <a:prstGeom prst="rect">
            <a:avLst/>
          </a:prstGeom>
        </p:spPr>
      </p:pic>
      <p:sp>
        <p:nvSpPr>
          <p:cNvPr id="47" name="TextBox 46">
            <a:extLst>
              <a:ext uri="{FF2B5EF4-FFF2-40B4-BE49-F238E27FC236}">
                <a16:creationId xmlns:a16="http://schemas.microsoft.com/office/drawing/2014/main" id="{9C5B14E8-E6B0-4332-81F6-9E823B660EE0}"/>
              </a:ext>
            </a:extLst>
          </p:cNvPr>
          <p:cNvSpPr txBox="1"/>
          <p:nvPr/>
        </p:nvSpPr>
        <p:spPr>
          <a:xfrm>
            <a:off x="17179167" y="22538080"/>
            <a:ext cx="3173656" cy="369332"/>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Encoder LSTM</a:t>
            </a:r>
          </a:p>
        </p:txBody>
      </p:sp>
      <p:sp>
        <p:nvSpPr>
          <p:cNvPr id="48" name="TextBox 47">
            <a:extLst>
              <a:ext uri="{FF2B5EF4-FFF2-40B4-BE49-F238E27FC236}">
                <a16:creationId xmlns:a16="http://schemas.microsoft.com/office/drawing/2014/main" id="{5482B252-BBC2-41ED-86A1-8C6AD41E6429}"/>
              </a:ext>
            </a:extLst>
          </p:cNvPr>
          <p:cNvSpPr txBox="1"/>
          <p:nvPr/>
        </p:nvSpPr>
        <p:spPr>
          <a:xfrm>
            <a:off x="25481038" y="22487714"/>
            <a:ext cx="1774016" cy="369332"/>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Decoder LSTM</a:t>
            </a:r>
          </a:p>
        </p:txBody>
      </p:sp>
      <p:sp>
        <p:nvSpPr>
          <p:cNvPr id="49" name="TextBox 48">
            <a:extLst>
              <a:ext uri="{FF2B5EF4-FFF2-40B4-BE49-F238E27FC236}">
                <a16:creationId xmlns:a16="http://schemas.microsoft.com/office/drawing/2014/main" id="{F2F0F539-FBF1-43C1-BEDA-71EE2ECA1D47}"/>
              </a:ext>
            </a:extLst>
          </p:cNvPr>
          <p:cNvSpPr txBox="1"/>
          <p:nvPr/>
        </p:nvSpPr>
        <p:spPr>
          <a:xfrm>
            <a:off x="22020664" y="22527100"/>
            <a:ext cx="1268765" cy="369332"/>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Attention</a:t>
            </a:r>
          </a:p>
        </p:txBody>
      </p:sp>
      <p:pic>
        <p:nvPicPr>
          <p:cNvPr id="38" name="Picture 37">
            <a:extLst>
              <a:ext uri="{FF2B5EF4-FFF2-40B4-BE49-F238E27FC236}">
                <a16:creationId xmlns:a16="http://schemas.microsoft.com/office/drawing/2014/main" id="{6B5E1CC6-5EBC-45B8-AD95-D3B4CE2D9902}"/>
              </a:ext>
            </a:extLst>
          </p:cNvPr>
          <p:cNvPicPr>
            <a:picLocks noChangeAspect="1"/>
          </p:cNvPicPr>
          <p:nvPr/>
        </p:nvPicPr>
        <p:blipFill rotWithShape="1">
          <a:blip r:embed="rId8">
            <a:extLst>
              <a:ext uri="{28A0092B-C50C-407E-A947-70E740481C1C}">
                <a14:useLocalDpi xmlns:a14="http://schemas.microsoft.com/office/drawing/2010/main" val="0"/>
              </a:ext>
            </a:extLst>
          </a:blip>
          <a:srcRect r="945" b="3627"/>
          <a:stretch/>
        </p:blipFill>
        <p:spPr>
          <a:xfrm>
            <a:off x="953322" y="17069723"/>
            <a:ext cx="13385907" cy="9168526"/>
          </a:xfrm>
          <a:prstGeom prst="rect">
            <a:avLst/>
          </a:prstGeom>
        </p:spPr>
      </p:pic>
      <p:sp>
        <p:nvSpPr>
          <p:cNvPr id="51" name="TextBox 50">
            <a:extLst>
              <a:ext uri="{FF2B5EF4-FFF2-40B4-BE49-F238E27FC236}">
                <a16:creationId xmlns:a16="http://schemas.microsoft.com/office/drawing/2014/main" id="{BB12740D-6182-4D02-B6FE-C16DA91096BA}"/>
              </a:ext>
            </a:extLst>
          </p:cNvPr>
          <p:cNvSpPr txBox="1"/>
          <p:nvPr/>
        </p:nvSpPr>
        <p:spPr>
          <a:xfrm>
            <a:off x="16421100" y="39547800"/>
            <a:ext cx="12896850" cy="1384995"/>
          </a:xfrm>
          <a:prstGeom prst="rect">
            <a:avLst/>
          </a:prstGeom>
          <a:noFill/>
        </p:spPr>
        <p:txBody>
          <a:bodyPr wrap="square" rtlCol="0">
            <a:spAutoFit/>
          </a:bodyPr>
          <a:lstStyle/>
          <a:p>
            <a:pPr marL="342900" indent="-342900" algn="l">
              <a:buFont typeface="+mj-lt"/>
              <a:buAutoNum type="arabicPeriod"/>
            </a:pPr>
            <a:r>
              <a:rPr lang="en-US" sz="2800" u="sng" dirty="0">
                <a:latin typeface="Times New Roman" panose="02020603050405020304" pitchFamily="18" charset="0"/>
                <a:cs typeface="Times New Roman" panose="02020603050405020304" pitchFamily="18" charset="0"/>
                <a:hlinkClick r:id="rId9"/>
              </a:rPr>
              <a:t>http://www.scitepress.org/Papers/2018/66786/66786.pdf</a:t>
            </a:r>
            <a:r>
              <a:rPr lang="en-US" sz="2800" dirty="0">
                <a:latin typeface="Times New Roman" panose="02020603050405020304" pitchFamily="18" charset="0"/>
                <a:cs typeface="Times New Roman" panose="02020603050405020304" pitchFamily="18" charset="0"/>
              </a:rPr>
              <a:t> (Language-Identification)</a:t>
            </a:r>
          </a:p>
          <a:p>
            <a:pPr marL="342900" indent="-342900" algn="l">
              <a:buFont typeface="+mj-lt"/>
              <a:buAutoNum type="arabicPeriod"/>
            </a:pPr>
            <a:r>
              <a:rPr lang="en-IN" sz="2800" dirty="0" err="1">
                <a:latin typeface="Times New Roman" panose="02020603050405020304" pitchFamily="18" charset="0"/>
                <a:cs typeface="Times New Roman" panose="02020603050405020304" pitchFamily="18" charset="0"/>
              </a:rPr>
              <a:t>Dzmitry</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Bahdanau</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KyungHyun</a:t>
            </a:r>
            <a:r>
              <a:rPr lang="en-IN" sz="2800" dirty="0">
                <a:latin typeface="Times New Roman" panose="02020603050405020304" pitchFamily="18" charset="0"/>
                <a:cs typeface="Times New Roman" panose="02020603050405020304" pitchFamily="18" charset="0"/>
              </a:rPr>
              <a:t> Cho, Jacobs University Bremen, Germany              (19 May 2016) Neural Machine Translation by jointly learning to align and translate</a:t>
            </a:r>
          </a:p>
        </p:txBody>
      </p:sp>
      <p:sp>
        <p:nvSpPr>
          <p:cNvPr id="52" name="TextBox 51">
            <a:extLst>
              <a:ext uri="{FF2B5EF4-FFF2-40B4-BE49-F238E27FC236}">
                <a16:creationId xmlns:a16="http://schemas.microsoft.com/office/drawing/2014/main" id="{E643B1D9-52AD-4567-817A-0EA70F050B7F}"/>
              </a:ext>
            </a:extLst>
          </p:cNvPr>
          <p:cNvSpPr txBox="1"/>
          <p:nvPr/>
        </p:nvSpPr>
        <p:spPr>
          <a:xfrm>
            <a:off x="20622553" y="29265990"/>
            <a:ext cx="4858485"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Diagrammatic Representation of encoder and decoder</a:t>
            </a:r>
            <a:endParaRPr lang="en-IN" sz="2800" dirty="0">
              <a:latin typeface="Times New Roman" panose="02020603050405020304" pitchFamily="18" charset="0"/>
              <a:cs typeface="Times New Roman" panose="02020603050405020304" pitchFamily="18" charset="0"/>
            </a:endParaRPr>
          </a:p>
        </p:txBody>
      </p:sp>
      <p:sp>
        <p:nvSpPr>
          <p:cNvPr id="34" name="Arrow: Right 33">
            <a:extLst>
              <a:ext uri="{FF2B5EF4-FFF2-40B4-BE49-F238E27FC236}">
                <a16:creationId xmlns:a16="http://schemas.microsoft.com/office/drawing/2014/main" id="{9DB13D8B-9DAC-43BB-8070-7FB800FEB02C}"/>
              </a:ext>
            </a:extLst>
          </p:cNvPr>
          <p:cNvSpPr/>
          <p:nvPr/>
        </p:nvSpPr>
        <p:spPr bwMode="auto">
          <a:xfrm>
            <a:off x="6366080" y="10809860"/>
            <a:ext cx="3173580" cy="1079236"/>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IN" sz="8600" b="0" i="0" u="none" strike="noStrike" cap="none" normalizeH="0" baseline="0">
              <a:ln>
                <a:noFill/>
              </a:ln>
              <a:solidFill>
                <a:schemeClr val="tx1"/>
              </a:solidFill>
              <a:effectLst/>
              <a:latin typeface="Arial" charset="0"/>
            </a:endParaRPr>
          </a:p>
        </p:txBody>
      </p:sp>
      <p:sp>
        <p:nvSpPr>
          <p:cNvPr id="39" name="TextBox 38">
            <a:extLst>
              <a:ext uri="{FF2B5EF4-FFF2-40B4-BE49-F238E27FC236}">
                <a16:creationId xmlns:a16="http://schemas.microsoft.com/office/drawing/2014/main" id="{05485FA9-EE88-409F-9E1F-3E9FD1E618D7}"/>
              </a:ext>
            </a:extLst>
          </p:cNvPr>
          <p:cNvSpPr txBox="1"/>
          <p:nvPr/>
        </p:nvSpPr>
        <p:spPr>
          <a:xfrm>
            <a:off x="4352424" y="26576375"/>
            <a:ext cx="6004060" cy="13849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Diagrammatic representation of Classical NLP and Deep-Learning Based NLP(Fig.1)</a:t>
            </a:r>
            <a:endParaRPr lang="en-IN" sz="2800" dirty="0">
              <a:latin typeface="Times New Roman" panose="02020603050405020304" pitchFamily="18" charset="0"/>
              <a:cs typeface="Times New Roman" panose="02020603050405020304" pitchFamily="18" charset="0"/>
            </a:endParaRPr>
          </a:p>
        </p:txBody>
      </p:sp>
      <p:sp>
        <p:nvSpPr>
          <p:cNvPr id="54" name="TextBox 53">
            <a:extLst>
              <a:ext uri="{FF2B5EF4-FFF2-40B4-BE49-F238E27FC236}">
                <a16:creationId xmlns:a16="http://schemas.microsoft.com/office/drawing/2014/main" id="{52DC53E6-C58A-4767-90FD-F07CBA10836D}"/>
              </a:ext>
            </a:extLst>
          </p:cNvPr>
          <p:cNvSpPr txBox="1"/>
          <p:nvPr/>
        </p:nvSpPr>
        <p:spPr>
          <a:xfrm>
            <a:off x="842592" y="31502832"/>
            <a:ext cx="13357763" cy="3539430"/>
          </a:xfrm>
          <a:prstGeom prst="rect">
            <a:avLst/>
          </a:prstGeom>
          <a:noFill/>
        </p:spPr>
        <p:txBody>
          <a:bodyPr wrap="square" rtlCol="0">
            <a:spAutoFit/>
          </a:bodyPr>
          <a:lstStyle/>
          <a:p>
            <a:pPr algn="l"/>
            <a:r>
              <a:rPr lang="en-US" sz="2800" dirty="0">
                <a:latin typeface="Times New Roman" panose="02020603050405020304" pitchFamily="18" charset="0"/>
                <a:cs typeface="Times New Roman" panose="02020603050405020304" pitchFamily="18" charset="0"/>
              </a:rPr>
              <a:t>Our contribution towards creating the model:</a:t>
            </a:r>
          </a:p>
          <a:p>
            <a:pPr marL="949330" lvl="1" indent="-514350" algn="l">
              <a:buFont typeface="+mj-lt"/>
              <a:buAutoNum type="arabicPeriod"/>
            </a:pPr>
            <a:r>
              <a:rPr lang="en-US" sz="2800" dirty="0">
                <a:latin typeface="Times New Roman" panose="02020603050405020304" pitchFamily="18" charset="0"/>
                <a:cs typeface="Times New Roman" panose="02020603050405020304" pitchFamily="18" charset="0"/>
              </a:rPr>
              <a:t>Char by char method is used for training our model.</a:t>
            </a:r>
          </a:p>
          <a:p>
            <a:pPr marL="949330" lvl="1" indent="-514350" algn="l">
              <a:buFont typeface="+mj-lt"/>
              <a:buAutoNum type="arabicPeriod"/>
            </a:pPr>
            <a:r>
              <a:rPr lang="en-US" sz="2800" dirty="0">
                <a:latin typeface="Times New Roman" panose="02020603050405020304" pitchFamily="18" charset="0"/>
                <a:cs typeface="Times New Roman" panose="02020603050405020304" pitchFamily="18" charset="0"/>
              </a:rPr>
              <a:t>The character structure is captured for each language.</a:t>
            </a:r>
          </a:p>
          <a:p>
            <a:pPr marL="949330" lvl="1" indent="-514350" algn="l">
              <a:buFont typeface="+mj-lt"/>
              <a:buAutoNum type="arabicPeriod"/>
            </a:pPr>
            <a:r>
              <a:rPr lang="en-US" sz="2800" dirty="0">
                <a:latin typeface="Times New Roman" panose="02020603050405020304" pitchFamily="18" charset="0"/>
                <a:cs typeface="Times New Roman" panose="02020603050405020304" pitchFamily="18" charset="0"/>
              </a:rPr>
              <a:t>Thus model understand the morphological difference between the English and the Hindi words.</a:t>
            </a:r>
          </a:p>
          <a:p>
            <a:pPr marL="949330" lvl="1" indent="-514350" algn="l">
              <a:buFont typeface="+mj-lt"/>
              <a:buAutoNum type="arabicPeriod"/>
            </a:pPr>
            <a:r>
              <a:rPr lang="en-US" sz="2800" dirty="0">
                <a:latin typeface="Times New Roman" panose="02020603050405020304" pitchFamily="18" charset="0"/>
                <a:cs typeface="Times New Roman" panose="02020603050405020304" pitchFamily="18" charset="0"/>
              </a:rPr>
              <a:t>Encoder and Decoder are used in our model where encoder encodes the source word and decoder outputs translation from encode vector(Ref.Fig.4).</a:t>
            </a:r>
          </a:p>
          <a:p>
            <a:pPr marL="949330" lvl="1" indent="-514350" algn="l">
              <a:buFont typeface="+mj-lt"/>
              <a:buAutoNum type="arabicPeriod"/>
            </a:pPr>
            <a:endParaRPr lang="en-IN" sz="2800" dirty="0">
              <a:latin typeface="Times New Roman" panose="02020603050405020304" pitchFamily="18" charset="0"/>
              <a:cs typeface="Times New Roman" panose="02020603050405020304" pitchFamily="18" charset="0"/>
            </a:endParaRPr>
          </a:p>
        </p:txBody>
      </p:sp>
      <p:pic>
        <p:nvPicPr>
          <p:cNvPr id="55" name="Picture 54">
            <a:extLst>
              <a:ext uri="{FF2B5EF4-FFF2-40B4-BE49-F238E27FC236}">
                <a16:creationId xmlns:a16="http://schemas.microsoft.com/office/drawing/2014/main" id="{2A84145B-5292-49C0-BF68-9BBA2114DA4F}"/>
              </a:ext>
            </a:extLst>
          </p:cNvPr>
          <p:cNvPicPr>
            <a:picLocks noChangeAspect="1"/>
          </p:cNvPicPr>
          <p:nvPr/>
        </p:nvPicPr>
        <p:blipFill rotWithShape="1">
          <a:blip r:embed="rId10"/>
          <a:srcRect t="-1" r="25018" b="-8200"/>
          <a:stretch/>
        </p:blipFill>
        <p:spPr>
          <a:xfrm>
            <a:off x="16600119" y="7421744"/>
            <a:ext cx="12441380" cy="3349477"/>
          </a:xfrm>
          <a:prstGeom prst="rect">
            <a:avLst/>
          </a:prstGeom>
        </p:spPr>
      </p:pic>
      <p:pic>
        <p:nvPicPr>
          <p:cNvPr id="58" name="Picture 57">
            <a:extLst>
              <a:ext uri="{FF2B5EF4-FFF2-40B4-BE49-F238E27FC236}">
                <a16:creationId xmlns:a16="http://schemas.microsoft.com/office/drawing/2014/main" id="{C10DBC90-3F78-4E8F-A294-7C66607FF49B}"/>
              </a:ext>
            </a:extLst>
          </p:cNvPr>
          <p:cNvPicPr>
            <a:picLocks noChangeAspect="1"/>
          </p:cNvPicPr>
          <p:nvPr/>
        </p:nvPicPr>
        <p:blipFill rotWithShape="1">
          <a:blip r:embed="rId11">
            <a:extLst>
              <a:ext uri="{28A0092B-C50C-407E-A947-70E740481C1C}">
                <a14:useLocalDpi xmlns:a14="http://schemas.microsoft.com/office/drawing/2010/main" val="0"/>
              </a:ext>
            </a:extLst>
          </a:blip>
          <a:srcRect r="241" b="12924"/>
          <a:stretch/>
        </p:blipFill>
        <p:spPr>
          <a:xfrm>
            <a:off x="953322" y="35374287"/>
            <a:ext cx="1102238" cy="1327047"/>
          </a:xfrm>
          <a:prstGeom prst="rect">
            <a:avLst/>
          </a:prstGeom>
        </p:spPr>
      </p:pic>
      <p:sp>
        <p:nvSpPr>
          <p:cNvPr id="60" name="Rectangle 59">
            <a:extLst>
              <a:ext uri="{FF2B5EF4-FFF2-40B4-BE49-F238E27FC236}">
                <a16:creationId xmlns:a16="http://schemas.microsoft.com/office/drawing/2014/main" id="{1F64DE3E-2E6B-44FF-92B3-D975C35C4720}"/>
              </a:ext>
            </a:extLst>
          </p:cNvPr>
          <p:cNvSpPr/>
          <p:nvPr/>
        </p:nvSpPr>
        <p:spPr bwMode="auto">
          <a:xfrm>
            <a:off x="2751714" y="35639491"/>
            <a:ext cx="1934401" cy="85104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IN" sz="8600" b="0" i="0" u="none" strike="noStrike" cap="none" normalizeH="0" baseline="0">
              <a:ln>
                <a:noFill/>
              </a:ln>
              <a:solidFill>
                <a:schemeClr val="tx1"/>
              </a:solidFill>
              <a:effectLst/>
              <a:latin typeface="Arial" charset="0"/>
            </a:endParaRPr>
          </a:p>
        </p:txBody>
      </p:sp>
      <p:sp>
        <p:nvSpPr>
          <p:cNvPr id="62" name="Flowchart: Decision 61">
            <a:extLst>
              <a:ext uri="{FF2B5EF4-FFF2-40B4-BE49-F238E27FC236}">
                <a16:creationId xmlns:a16="http://schemas.microsoft.com/office/drawing/2014/main" id="{3C19122E-4C32-4C5B-BE9B-D88119717ED1}"/>
              </a:ext>
            </a:extLst>
          </p:cNvPr>
          <p:cNvSpPr/>
          <p:nvPr/>
        </p:nvSpPr>
        <p:spPr bwMode="auto">
          <a:xfrm>
            <a:off x="5827124" y="35334250"/>
            <a:ext cx="1705323" cy="1461522"/>
          </a:xfrm>
          <a:prstGeom prst="flowChartDecision">
            <a:avLst/>
          </a:prstGeom>
          <a:solidFill>
            <a:schemeClr val="accent1">
              <a:lumMod val="9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IN" sz="8600" b="0" i="0" u="none" strike="noStrike" cap="none" normalizeH="0" baseline="0">
              <a:ln>
                <a:noFill/>
              </a:ln>
              <a:solidFill>
                <a:schemeClr val="tx1"/>
              </a:solidFill>
              <a:effectLst/>
              <a:latin typeface="Arial" charset="0"/>
            </a:endParaRPr>
          </a:p>
        </p:txBody>
      </p:sp>
      <p:sp>
        <p:nvSpPr>
          <p:cNvPr id="64" name="Rectangle 63">
            <a:extLst>
              <a:ext uri="{FF2B5EF4-FFF2-40B4-BE49-F238E27FC236}">
                <a16:creationId xmlns:a16="http://schemas.microsoft.com/office/drawing/2014/main" id="{600BD786-86A6-43C9-9980-39DCA44D2175}"/>
              </a:ext>
            </a:extLst>
          </p:cNvPr>
          <p:cNvSpPr/>
          <p:nvPr/>
        </p:nvSpPr>
        <p:spPr bwMode="auto">
          <a:xfrm>
            <a:off x="8606444" y="34745851"/>
            <a:ext cx="2545956" cy="489254"/>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IN" sz="8600" b="0" i="0" u="none" strike="noStrike" cap="none" normalizeH="0" baseline="0">
              <a:ln>
                <a:noFill/>
              </a:ln>
              <a:solidFill>
                <a:schemeClr val="tx1"/>
              </a:solidFill>
              <a:effectLst/>
              <a:latin typeface="Arial" charset="0"/>
            </a:endParaRPr>
          </a:p>
        </p:txBody>
      </p:sp>
      <p:sp>
        <p:nvSpPr>
          <p:cNvPr id="65" name="Rectangle 64">
            <a:extLst>
              <a:ext uri="{FF2B5EF4-FFF2-40B4-BE49-F238E27FC236}">
                <a16:creationId xmlns:a16="http://schemas.microsoft.com/office/drawing/2014/main" id="{E78ADA49-5E5B-4C6B-B7F8-8F5AA98E2719}"/>
              </a:ext>
            </a:extLst>
          </p:cNvPr>
          <p:cNvSpPr/>
          <p:nvPr/>
        </p:nvSpPr>
        <p:spPr bwMode="auto">
          <a:xfrm>
            <a:off x="8667750" y="36719014"/>
            <a:ext cx="2545956" cy="584582"/>
          </a:xfrm>
          <a:prstGeom prst="rect">
            <a:avLst/>
          </a:prstGeom>
          <a:solidFill>
            <a:srgbClr val="CC99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IN" sz="8600" b="0" i="0" u="none" strike="noStrike" cap="none" normalizeH="0" baseline="0" dirty="0">
              <a:ln>
                <a:noFill/>
              </a:ln>
              <a:solidFill>
                <a:schemeClr val="tx1"/>
              </a:solidFill>
              <a:effectLst/>
              <a:latin typeface="Arial" charset="0"/>
            </a:endParaRPr>
          </a:p>
        </p:txBody>
      </p:sp>
      <p:pic>
        <p:nvPicPr>
          <p:cNvPr id="80" name="Picture 79">
            <a:extLst>
              <a:ext uri="{FF2B5EF4-FFF2-40B4-BE49-F238E27FC236}">
                <a16:creationId xmlns:a16="http://schemas.microsoft.com/office/drawing/2014/main" id="{EA0FB101-78D4-4955-8364-8218FAEFE61C}"/>
              </a:ext>
            </a:extLst>
          </p:cNvPr>
          <p:cNvPicPr>
            <a:picLocks noChangeAspect="1"/>
          </p:cNvPicPr>
          <p:nvPr/>
        </p:nvPicPr>
        <p:blipFill rotWithShape="1">
          <a:blip r:embed="rId11">
            <a:extLst>
              <a:ext uri="{28A0092B-C50C-407E-A947-70E740481C1C}">
                <a14:useLocalDpi xmlns:a14="http://schemas.microsoft.com/office/drawing/2010/main" val="0"/>
              </a:ext>
            </a:extLst>
          </a:blip>
          <a:srcRect r="241" b="12924"/>
          <a:stretch/>
        </p:blipFill>
        <p:spPr>
          <a:xfrm>
            <a:off x="13044641" y="35187216"/>
            <a:ext cx="1102238" cy="1327047"/>
          </a:xfrm>
          <a:prstGeom prst="rect">
            <a:avLst/>
          </a:prstGeom>
        </p:spPr>
      </p:pic>
      <p:cxnSp>
        <p:nvCxnSpPr>
          <p:cNvPr id="67" name="Straight Arrow Connector 66">
            <a:extLst>
              <a:ext uri="{FF2B5EF4-FFF2-40B4-BE49-F238E27FC236}">
                <a16:creationId xmlns:a16="http://schemas.microsoft.com/office/drawing/2014/main" id="{EF1C5585-5415-45E3-9F97-0CCEC2DD34F9}"/>
              </a:ext>
            </a:extLst>
          </p:cNvPr>
          <p:cNvCxnSpPr>
            <a:stCxn id="58" idx="3"/>
            <a:endCxn id="60" idx="1"/>
          </p:cNvCxnSpPr>
          <p:nvPr/>
        </p:nvCxnSpPr>
        <p:spPr bwMode="auto">
          <a:xfrm>
            <a:off x="2055560" y="36037811"/>
            <a:ext cx="696154" cy="27200"/>
          </a:xfrm>
          <a:prstGeom prst="straightConnector1">
            <a:avLst/>
          </a:prstGeom>
          <a:solidFill>
            <a:schemeClr val="bg1"/>
          </a:solidFill>
          <a:ln w="9525" cap="flat" cmpd="sng" algn="ctr">
            <a:solidFill>
              <a:srgbClr val="00B050"/>
            </a:solidFill>
            <a:prstDash val="solid"/>
            <a:round/>
            <a:headEnd type="none" w="med" len="med"/>
            <a:tailEnd type="triangle"/>
          </a:ln>
          <a:effectLst/>
        </p:spPr>
      </p:cxnSp>
      <p:cxnSp>
        <p:nvCxnSpPr>
          <p:cNvPr id="69" name="Straight Arrow Connector 68">
            <a:extLst>
              <a:ext uri="{FF2B5EF4-FFF2-40B4-BE49-F238E27FC236}">
                <a16:creationId xmlns:a16="http://schemas.microsoft.com/office/drawing/2014/main" id="{1F0DC809-A6ED-458C-89EE-BCF1D87CAB5D}"/>
              </a:ext>
            </a:extLst>
          </p:cNvPr>
          <p:cNvCxnSpPr>
            <a:stCxn id="60" idx="3"/>
          </p:cNvCxnSpPr>
          <p:nvPr/>
        </p:nvCxnSpPr>
        <p:spPr bwMode="auto">
          <a:xfrm>
            <a:off x="4686115" y="36065011"/>
            <a:ext cx="1083419" cy="0"/>
          </a:xfrm>
          <a:prstGeom prst="straightConnector1">
            <a:avLst/>
          </a:prstGeom>
          <a:solidFill>
            <a:schemeClr val="bg1"/>
          </a:solidFill>
          <a:ln w="9525" cap="flat" cmpd="sng" algn="ctr">
            <a:solidFill>
              <a:srgbClr val="00B050"/>
            </a:solidFill>
            <a:prstDash val="solid"/>
            <a:round/>
            <a:headEnd type="none" w="med" len="med"/>
            <a:tailEnd type="triangle"/>
          </a:ln>
          <a:effectLst/>
        </p:spPr>
      </p:cxnSp>
      <p:cxnSp>
        <p:nvCxnSpPr>
          <p:cNvPr id="74" name="Connector: Elbow 73">
            <a:extLst>
              <a:ext uri="{FF2B5EF4-FFF2-40B4-BE49-F238E27FC236}">
                <a16:creationId xmlns:a16="http://schemas.microsoft.com/office/drawing/2014/main" id="{9982D653-6732-404B-9B8C-4FD3137E4FF2}"/>
              </a:ext>
            </a:extLst>
          </p:cNvPr>
          <p:cNvCxnSpPr>
            <a:cxnSpLocks/>
            <a:stCxn id="62" idx="0"/>
          </p:cNvCxnSpPr>
          <p:nvPr/>
        </p:nvCxnSpPr>
        <p:spPr bwMode="auto">
          <a:xfrm rot="5400000" flipH="1" flipV="1">
            <a:off x="7422388" y="34215196"/>
            <a:ext cx="376452" cy="1861656"/>
          </a:xfrm>
          <a:prstGeom prst="bentConnector2">
            <a:avLst/>
          </a:prstGeom>
          <a:solidFill>
            <a:schemeClr val="bg1"/>
          </a:solidFill>
          <a:ln w="9525" cap="flat" cmpd="sng" algn="ctr">
            <a:solidFill>
              <a:srgbClr val="00B050"/>
            </a:solidFill>
            <a:prstDash val="solid"/>
            <a:round/>
            <a:headEnd type="none" w="med" len="med"/>
            <a:tailEnd type="triangle"/>
          </a:ln>
          <a:effectLst/>
        </p:spPr>
      </p:cxnSp>
      <p:cxnSp>
        <p:nvCxnSpPr>
          <p:cNvPr id="77" name="Connector: Elbow 76">
            <a:extLst>
              <a:ext uri="{FF2B5EF4-FFF2-40B4-BE49-F238E27FC236}">
                <a16:creationId xmlns:a16="http://schemas.microsoft.com/office/drawing/2014/main" id="{795DBAEE-CF23-44FA-BD8C-1DC912CF8879}"/>
              </a:ext>
            </a:extLst>
          </p:cNvPr>
          <p:cNvCxnSpPr>
            <a:stCxn id="62" idx="2"/>
          </p:cNvCxnSpPr>
          <p:nvPr/>
        </p:nvCxnSpPr>
        <p:spPr bwMode="auto">
          <a:xfrm rot="16200000" flipH="1">
            <a:off x="7570520" y="35905038"/>
            <a:ext cx="166666" cy="1948134"/>
          </a:xfrm>
          <a:prstGeom prst="bentConnector2">
            <a:avLst/>
          </a:prstGeom>
          <a:solidFill>
            <a:schemeClr val="bg1"/>
          </a:solidFill>
          <a:ln w="9525" cap="flat" cmpd="sng" algn="ctr">
            <a:solidFill>
              <a:srgbClr val="00B050"/>
            </a:solidFill>
            <a:prstDash val="solid"/>
            <a:round/>
            <a:headEnd type="none" w="med" len="med"/>
            <a:tailEnd type="triangle"/>
          </a:ln>
          <a:effectLst/>
        </p:spPr>
      </p:cxnSp>
      <p:cxnSp>
        <p:nvCxnSpPr>
          <p:cNvPr id="79" name="Connector: Elbow 78">
            <a:extLst>
              <a:ext uri="{FF2B5EF4-FFF2-40B4-BE49-F238E27FC236}">
                <a16:creationId xmlns:a16="http://schemas.microsoft.com/office/drawing/2014/main" id="{0F2ED432-49FA-4288-A177-9D5A4A17A80B}"/>
              </a:ext>
            </a:extLst>
          </p:cNvPr>
          <p:cNvCxnSpPr>
            <a:cxnSpLocks/>
            <a:stCxn id="64" idx="3"/>
          </p:cNvCxnSpPr>
          <p:nvPr/>
        </p:nvCxnSpPr>
        <p:spPr bwMode="auto">
          <a:xfrm>
            <a:off x="11152400" y="34990478"/>
            <a:ext cx="1678705" cy="846717"/>
          </a:xfrm>
          <a:prstGeom prst="bentConnector3">
            <a:avLst>
              <a:gd name="adj1" fmla="val 25034"/>
            </a:avLst>
          </a:prstGeom>
          <a:solidFill>
            <a:schemeClr val="bg1"/>
          </a:solidFill>
          <a:ln w="9525" cap="flat" cmpd="sng" algn="ctr">
            <a:solidFill>
              <a:srgbClr val="00B050"/>
            </a:solidFill>
            <a:prstDash val="solid"/>
            <a:round/>
            <a:headEnd type="none" w="med" len="med"/>
            <a:tailEnd type="triangle"/>
          </a:ln>
          <a:effectLst/>
        </p:spPr>
      </p:cxnSp>
      <p:cxnSp>
        <p:nvCxnSpPr>
          <p:cNvPr id="94" name="Connector: Elbow 93">
            <a:extLst>
              <a:ext uri="{FF2B5EF4-FFF2-40B4-BE49-F238E27FC236}">
                <a16:creationId xmlns:a16="http://schemas.microsoft.com/office/drawing/2014/main" id="{387CECE5-1FE0-4790-A029-9C0FDF73B387}"/>
              </a:ext>
            </a:extLst>
          </p:cNvPr>
          <p:cNvCxnSpPr>
            <a:cxnSpLocks/>
          </p:cNvCxnSpPr>
          <p:nvPr/>
        </p:nvCxnSpPr>
        <p:spPr bwMode="auto">
          <a:xfrm flipV="1">
            <a:off x="11253536" y="36132250"/>
            <a:ext cx="1577569" cy="933888"/>
          </a:xfrm>
          <a:prstGeom prst="bentConnector3">
            <a:avLst>
              <a:gd name="adj1" fmla="val 21019"/>
            </a:avLst>
          </a:prstGeom>
          <a:solidFill>
            <a:schemeClr val="bg1"/>
          </a:solidFill>
          <a:ln w="9525" cap="flat" cmpd="sng" algn="ctr">
            <a:solidFill>
              <a:srgbClr val="00B050"/>
            </a:solidFill>
            <a:prstDash val="solid"/>
            <a:round/>
            <a:headEnd type="none" w="med" len="med"/>
            <a:tailEnd type="triangle"/>
          </a:ln>
          <a:effectLst/>
        </p:spPr>
      </p:cxnSp>
      <p:pic>
        <p:nvPicPr>
          <p:cNvPr id="89" name="Picture 88">
            <a:extLst>
              <a:ext uri="{FF2B5EF4-FFF2-40B4-BE49-F238E27FC236}">
                <a16:creationId xmlns:a16="http://schemas.microsoft.com/office/drawing/2014/main" id="{A85B75C7-AF8B-447B-A7BD-0373DA746FDC}"/>
              </a:ext>
            </a:extLst>
          </p:cNvPr>
          <p:cNvPicPr>
            <a:picLocks noChangeAspect="1"/>
          </p:cNvPicPr>
          <p:nvPr/>
        </p:nvPicPr>
        <p:blipFill rotWithShape="1">
          <a:blip r:embed="rId12"/>
          <a:srcRect r="19471" b="4574"/>
          <a:stretch/>
        </p:blipFill>
        <p:spPr>
          <a:xfrm>
            <a:off x="16600119" y="14161360"/>
            <a:ext cx="12441380" cy="3108543"/>
          </a:xfrm>
          <a:prstGeom prst="rect">
            <a:avLst/>
          </a:prstGeom>
        </p:spPr>
      </p:pic>
      <p:sp>
        <p:nvSpPr>
          <p:cNvPr id="90" name="TextBox 89">
            <a:extLst>
              <a:ext uri="{FF2B5EF4-FFF2-40B4-BE49-F238E27FC236}">
                <a16:creationId xmlns:a16="http://schemas.microsoft.com/office/drawing/2014/main" id="{C8E53C60-1F6A-4E93-91E1-28C0686DC497}"/>
              </a:ext>
            </a:extLst>
          </p:cNvPr>
          <p:cNvSpPr txBox="1"/>
          <p:nvPr/>
        </p:nvSpPr>
        <p:spPr>
          <a:xfrm>
            <a:off x="20591418" y="10542622"/>
            <a:ext cx="6345281" cy="523220"/>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Fig.2 </a:t>
            </a:r>
            <a:r>
              <a:rPr lang="en-US" sz="2800" dirty="0">
                <a:latin typeface="Times New Roman" panose="02020603050405020304" pitchFamily="18" charset="0"/>
                <a:cs typeface="Times New Roman" panose="02020603050405020304" pitchFamily="18" charset="0"/>
              </a:rPr>
              <a:t>Output Language Identification model</a:t>
            </a:r>
            <a:endParaRPr lang="en-IN" sz="1800" dirty="0">
              <a:latin typeface="Times New Roman" panose="02020603050405020304" pitchFamily="18" charset="0"/>
              <a:cs typeface="Times New Roman" panose="02020603050405020304" pitchFamily="18" charset="0"/>
            </a:endParaRPr>
          </a:p>
        </p:txBody>
      </p:sp>
      <p:sp>
        <p:nvSpPr>
          <p:cNvPr id="109" name="TextBox 108">
            <a:extLst>
              <a:ext uri="{FF2B5EF4-FFF2-40B4-BE49-F238E27FC236}">
                <a16:creationId xmlns:a16="http://schemas.microsoft.com/office/drawing/2014/main" id="{3923BCF1-D07F-4647-9EA1-E4A729B54F8D}"/>
              </a:ext>
            </a:extLst>
          </p:cNvPr>
          <p:cNvSpPr txBox="1"/>
          <p:nvPr/>
        </p:nvSpPr>
        <p:spPr>
          <a:xfrm>
            <a:off x="20773688" y="17342643"/>
            <a:ext cx="5594357" cy="523220"/>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Fig.3 </a:t>
            </a:r>
            <a:r>
              <a:rPr lang="en-US" sz="2800" dirty="0">
                <a:latin typeface="Times New Roman" panose="02020603050405020304" pitchFamily="18" charset="0"/>
                <a:cs typeface="Times New Roman" panose="02020603050405020304" pitchFamily="18" charset="0"/>
              </a:rPr>
              <a:t>Output of Translation model</a:t>
            </a:r>
            <a:endParaRPr lang="en-IN" sz="1800" dirty="0">
              <a:latin typeface="Times New Roman" panose="02020603050405020304" pitchFamily="18" charset="0"/>
              <a:cs typeface="Times New Roman" panose="02020603050405020304" pitchFamily="18" charset="0"/>
            </a:endParaRPr>
          </a:p>
        </p:txBody>
      </p:sp>
      <p:sp>
        <p:nvSpPr>
          <p:cNvPr id="115" name="TextBox 114">
            <a:extLst>
              <a:ext uri="{FF2B5EF4-FFF2-40B4-BE49-F238E27FC236}">
                <a16:creationId xmlns:a16="http://schemas.microsoft.com/office/drawing/2014/main" id="{3B16A630-2F7E-4B4F-A0CD-EBE370C8AFB0}"/>
              </a:ext>
            </a:extLst>
          </p:cNvPr>
          <p:cNvSpPr txBox="1"/>
          <p:nvPr/>
        </p:nvSpPr>
        <p:spPr>
          <a:xfrm>
            <a:off x="18998919" y="29378833"/>
            <a:ext cx="2278106"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Fig.4</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efault Design">
  <a:themeElements>
    <a:clrScheme name="Custom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1245</TotalTime>
  <Words>688</Words>
  <Application>Microsoft Office PowerPoint</Application>
  <PresentationFormat>Custom</PresentationFormat>
  <Paragraphs>51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Vertical Poster</dc:title>
  <dc:creator>Ethan Shulda;www.postersession.com</dc:creator>
  <cp:keywords>www.postersession.com</cp:keywords>
  <dc:description>©MegaPrint Inc. 2009-2015</dc:description>
  <cp:lastModifiedBy>Shiva Ganesh</cp:lastModifiedBy>
  <cp:revision>124</cp:revision>
  <dcterms:created xsi:type="dcterms:W3CDTF">2008-12-04T00:20:37Z</dcterms:created>
  <dcterms:modified xsi:type="dcterms:W3CDTF">2019-01-16T08:18:08Z</dcterms:modified>
  <cp:category>Research Poster</cp:category>
</cp:coreProperties>
</file>