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E92AF-E9ED-4BFF-B6A8-F4D60B49F0AE}" v="293" dt="2023-09-27T14:34:58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B77C63-AB4A-4BA3-AF46-58E550124C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E14023-BB20-4D3E-8772-477B7F51EFFD}">
      <dgm:prSet/>
      <dgm:spPr/>
      <dgm:t>
        <a:bodyPr/>
        <a:lstStyle/>
        <a:p>
          <a:r>
            <a:rPr lang="ru-RU"/>
            <a:t>Структура вопросника - логична и последовательная</a:t>
          </a:r>
          <a:endParaRPr lang="en-US"/>
        </a:p>
      </dgm:t>
    </dgm:pt>
    <dgm:pt modelId="{A69D4E53-AB41-4BE1-A10A-130D940D06D3}" type="parTrans" cxnId="{031F7EC6-BD3F-4CA6-8489-A6FF285A3F4D}">
      <dgm:prSet/>
      <dgm:spPr/>
      <dgm:t>
        <a:bodyPr/>
        <a:lstStyle/>
        <a:p>
          <a:endParaRPr lang="en-US"/>
        </a:p>
      </dgm:t>
    </dgm:pt>
    <dgm:pt modelId="{03306932-2C54-48B1-872B-D9910C95CD56}" type="sibTrans" cxnId="{031F7EC6-BD3F-4CA6-8489-A6FF285A3F4D}">
      <dgm:prSet/>
      <dgm:spPr/>
      <dgm:t>
        <a:bodyPr/>
        <a:lstStyle/>
        <a:p>
          <a:endParaRPr lang="en-US"/>
        </a:p>
      </dgm:t>
    </dgm:pt>
    <dgm:pt modelId="{379F9FFE-6DD3-453C-B1F7-68CE839BE381}">
      <dgm:prSet/>
      <dgm:spPr/>
      <dgm:t>
        <a:bodyPr/>
        <a:lstStyle/>
        <a:p>
          <a:r>
            <a:rPr lang="ru-RU"/>
            <a:t>Форматы вопросов для сбора информации</a:t>
          </a:r>
          <a:endParaRPr lang="en-US"/>
        </a:p>
      </dgm:t>
    </dgm:pt>
    <dgm:pt modelId="{48C46954-C9BB-4D81-8C72-FC69EF7ACFD0}" type="parTrans" cxnId="{8D4F0B9D-7E84-47F8-8FBF-B14FD94D8762}">
      <dgm:prSet/>
      <dgm:spPr/>
      <dgm:t>
        <a:bodyPr/>
        <a:lstStyle/>
        <a:p>
          <a:endParaRPr lang="en-US"/>
        </a:p>
      </dgm:t>
    </dgm:pt>
    <dgm:pt modelId="{8BD90438-D6B3-4E62-BC31-3BC55C6B32A9}" type="sibTrans" cxnId="{8D4F0B9D-7E84-47F8-8FBF-B14FD94D8762}">
      <dgm:prSet/>
      <dgm:spPr/>
      <dgm:t>
        <a:bodyPr/>
        <a:lstStyle/>
        <a:p>
          <a:endParaRPr lang="en-US"/>
        </a:p>
      </dgm:t>
    </dgm:pt>
    <dgm:pt modelId="{FE0D4136-8490-45BB-8B53-7B5638E552EA}">
      <dgm:prSet/>
      <dgm:spPr/>
      <dgm:t>
        <a:bodyPr/>
        <a:lstStyle/>
        <a:p>
          <a:r>
            <a:rPr lang="ru-RU"/>
            <a:t>Вопросы - ясные, точные, не содержат двусмысленностей</a:t>
          </a:r>
          <a:endParaRPr lang="en-US"/>
        </a:p>
      </dgm:t>
    </dgm:pt>
    <dgm:pt modelId="{9363CEDF-B95C-4A76-B260-4CE3DA0EC32F}" type="parTrans" cxnId="{702147F7-D620-43CE-B1C9-22AAE652FD61}">
      <dgm:prSet/>
      <dgm:spPr/>
      <dgm:t>
        <a:bodyPr/>
        <a:lstStyle/>
        <a:p>
          <a:endParaRPr lang="en-US"/>
        </a:p>
      </dgm:t>
    </dgm:pt>
    <dgm:pt modelId="{DD201246-CD9B-45E1-978B-8D82B031765D}" type="sibTrans" cxnId="{702147F7-D620-43CE-B1C9-22AAE652FD61}">
      <dgm:prSet/>
      <dgm:spPr/>
      <dgm:t>
        <a:bodyPr/>
        <a:lstStyle/>
        <a:p>
          <a:endParaRPr lang="en-US"/>
        </a:p>
      </dgm:t>
    </dgm:pt>
    <dgm:pt modelId="{979CC2BD-BB20-4C69-9198-F60459FAC3F3}">
      <dgm:prSet/>
      <dgm:spPr/>
      <dgm:t>
        <a:bodyPr/>
        <a:lstStyle/>
        <a:p>
          <a:r>
            <a:rPr lang="ru-RU"/>
            <a:t>Результат - качественные и достоверные ответы от респондентов.</a:t>
          </a:r>
          <a:endParaRPr lang="en-US"/>
        </a:p>
      </dgm:t>
    </dgm:pt>
    <dgm:pt modelId="{BEF1B914-0E70-4AD2-B8A6-79939D09C81C}" type="parTrans" cxnId="{05CE4B15-0F1B-40D6-B9CD-31D2CAA48E95}">
      <dgm:prSet/>
      <dgm:spPr/>
      <dgm:t>
        <a:bodyPr/>
        <a:lstStyle/>
        <a:p>
          <a:endParaRPr lang="en-US"/>
        </a:p>
      </dgm:t>
    </dgm:pt>
    <dgm:pt modelId="{D51F2324-E93A-432A-ADA7-35DAE5881600}" type="sibTrans" cxnId="{05CE4B15-0F1B-40D6-B9CD-31D2CAA48E95}">
      <dgm:prSet/>
      <dgm:spPr/>
      <dgm:t>
        <a:bodyPr/>
        <a:lstStyle/>
        <a:p>
          <a:endParaRPr lang="en-US"/>
        </a:p>
      </dgm:t>
    </dgm:pt>
    <dgm:pt modelId="{69A4D456-9FF2-4C94-AF68-D6EA25BA02F0}" type="pres">
      <dgm:prSet presAssocID="{5EB77C63-AB4A-4BA3-AF46-58E550124C64}" presName="root" presStyleCnt="0">
        <dgm:presLayoutVars>
          <dgm:dir/>
          <dgm:resizeHandles val="exact"/>
        </dgm:presLayoutVars>
      </dgm:prSet>
      <dgm:spPr/>
    </dgm:pt>
    <dgm:pt modelId="{6C990D8B-0E93-4659-A702-7BE87F5BD5F9}" type="pres">
      <dgm:prSet presAssocID="{67E14023-BB20-4D3E-8772-477B7F51EFFD}" presName="compNode" presStyleCnt="0"/>
      <dgm:spPr/>
    </dgm:pt>
    <dgm:pt modelId="{1EEA9874-A3A6-43C4-9514-365483A813FB}" type="pres">
      <dgm:prSet presAssocID="{67E14023-BB20-4D3E-8772-477B7F51EFFD}" presName="bgRect" presStyleLbl="bgShp" presStyleIdx="0" presStyleCnt="4"/>
      <dgm:spPr/>
    </dgm:pt>
    <dgm:pt modelId="{295FC306-6B3B-4268-B55C-F47E78C0C6FF}" type="pres">
      <dgm:prSet presAssocID="{67E14023-BB20-4D3E-8772-477B7F51EF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82EAA7D9-E4D7-4366-BFD8-B39BAF92F572}" type="pres">
      <dgm:prSet presAssocID="{67E14023-BB20-4D3E-8772-477B7F51EFFD}" presName="spaceRect" presStyleCnt="0"/>
      <dgm:spPr/>
    </dgm:pt>
    <dgm:pt modelId="{8BB2A69F-C91C-489E-8DCB-3F5C4307E103}" type="pres">
      <dgm:prSet presAssocID="{67E14023-BB20-4D3E-8772-477B7F51EFFD}" presName="parTx" presStyleLbl="revTx" presStyleIdx="0" presStyleCnt="4">
        <dgm:presLayoutVars>
          <dgm:chMax val="0"/>
          <dgm:chPref val="0"/>
        </dgm:presLayoutVars>
      </dgm:prSet>
      <dgm:spPr/>
    </dgm:pt>
    <dgm:pt modelId="{60378E5C-58B8-4828-A8F3-071A3526C5AE}" type="pres">
      <dgm:prSet presAssocID="{03306932-2C54-48B1-872B-D9910C95CD56}" presName="sibTrans" presStyleCnt="0"/>
      <dgm:spPr/>
    </dgm:pt>
    <dgm:pt modelId="{EFC32D60-6E4F-4646-A904-D8715F974770}" type="pres">
      <dgm:prSet presAssocID="{379F9FFE-6DD3-453C-B1F7-68CE839BE381}" presName="compNode" presStyleCnt="0"/>
      <dgm:spPr/>
    </dgm:pt>
    <dgm:pt modelId="{E4E9D685-5BB2-4CD6-9DBE-013E80F42B33}" type="pres">
      <dgm:prSet presAssocID="{379F9FFE-6DD3-453C-B1F7-68CE839BE381}" presName="bgRect" presStyleLbl="bgShp" presStyleIdx="1" presStyleCnt="4"/>
      <dgm:spPr/>
    </dgm:pt>
    <dgm:pt modelId="{24F39687-7C6B-4EEA-87B0-3CCECEA5823C}" type="pres">
      <dgm:prSet presAssocID="{379F9FFE-6DD3-453C-B1F7-68CE839BE3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Следы"/>
        </a:ext>
      </dgm:extLst>
    </dgm:pt>
    <dgm:pt modelId="{46B9AA9E-D2A2-40AF-986C-BB3A63A4BAAE}" type="pres">
      <dgm:prSet presAssocID="{379F9FFE-6DD3-453C-B1F7-68CE839BE381}" presName="spaceRect" presStyleCnt="0"/>
      <dgm:spPr/>
    </dgm:pt>
    <dgm:pt modelId="{EEB158B8-A59C-47E9-9B6E-C58F74AB57E6}" type="pres">
      <dgm:prSet presAssocID="{379F9FFE-6DD3-453C-B1F7-68CE839BE381}" presName="parTx" presStyleLbl="revTx" presStyleIdx="1" presStyleCnt="4">
        <dgm:presLayoutVars>
          <dgm:chMax val="0"/>
          <dgm:chPref val="0"/>
        </dgm:presLayoutVars>
      </dgm:prSet>
      <dgm:spPr/>
    </dgm:pt>
    <dgm:pt modelId="{1C914E16-6E2C-4806-A5B0-29DD63534E77}" type="pres">
      <dgm:prSet presAssocID="{8BD90438-D6B3-4E62-BC31-3BC55C6B32A9}" presName="sibTrans" presStyleCnt="0"/>
      <dgm:spPr/>
    </dgm:pt>
    <dgm:pt modelId="{720A15A5-6F41-499A-B956-D6EAEE93FF30}" type="pres">
      <dgm:prSet presAssocID="{FE0D4136-8490-45BB-8B53-7B5638E552EA}" presName="compNode" presStyleCnt="0"/>
      <dgm:spPr/>
    </dgm:pt>
    <dgm:pt modelId="{197DE1CB-08EA-46AC-A9A8-4F063B67848E}" type="pres">
      <dgm:prSet presAssocID="{FE0D4136-8490-45BB-8B53-7B5638E552EA}" presName="bgRect" presStyleLbl="bgShp" presStyleIdx="2" presStyleCnt="4"/>
      <dgm:spPr/>
    </dgm:pt>
    <dgm:pt modelId="{2F8DD9F5-B86B-4D2A-9551-2F7DF02BD962}" type="pres">
      <dgm:prSet presAssocID="{FE0D4136-8490-45BB-8B53-7B5638E552E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09821AB-135A-45B8-9C27-257404AC8A19}" type="pres">
      <dgm:prSet presAssocID="{FE0D4136-8490-45BB-8B53-7B5638E552EA}" presName="spaceRect" presStyleCnt="0"/>
      <dgm:spPr/>
    </dgm:pt>
    <dgm:pt modelId="{F61E0CF9-DAC3-4590-B4D8-5169DD95BDE4}" type="pres">
      <dgm:prSet presAssocID="{FE0D4136-8490-45BB-8B53-7B5638E552EA}" presName="parTx" presStyleLbl="revTx" presStyleIdx="2" presStyleCnt="4">
        <dgm:presLayoutVars>
          <dgm:chMax val="0"/>
          <dgm:chPref val="0"/>
        </dgm:presLayoutVars>
      </dgm:prSet>
      <dgm:spPr/>
    </dgm:pt>
    <dgm:pt modelId="{15C98D18-3A0A-415B-B30D-8D1FEF943099}" type="pres">
      <dgm:prSet presAssocID="{DD201246-CD9B-45E1-978B-8D82B031765D}" presName="sibTrans" presStyleCnt="0"/>
      <dgm:spPr/>
    </dgm:pt>
    <dgm:pt modelId="{20BF4CB8-F1F2-4BD5-B804-836983AB622A}" type="pres">
      <dgm:prSet presAssocID="{979CC2BD-BB20-4C69-9198-F60459FAC3F3}" presName="compNode" presStyleCnt="0"/>
      <dgm:spPr/>
    </dgm:pt>
    <dgm:pt modelId="{EAF06E05-A4D0-4EFE-BAA8-53C2B83ED02C}" type="pres">
      <dgm:prSet presAssocID="{979CC2BD-BB20-4C69-9198-F60459FAC3F3}" presName="bgRect" presStyleLbl="bgShp" presStyleIdx="3" presStyleCnt="4"/>
      <dgm:spPr/>
    </dgm:pt>
    <dgm:pt modelId="{A7238B95-BA8E-40CE-A1E9-A48E31E9DE17}" type="pres">
      <dgm:prSet presAssocID="{979CC2BD-BB20-4C69-9198-F60459FAC3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719FE47-44F5-4782-8ED4-84179BA7315D}" type="pres">
      <dgm:prSet presAssocID="{979CC2BD-BB20-4C69-9198-F60459FAC3F3}" presName="spaceRect" presStyleCnt="0"/>
      <dgm:spPr/>
    </dgm:pt>
    <dgm:pt modelId="{CC083A11-8B1A-43C4-87EF-A0F7CB80A936}" type="pres">
      <dgm:prSet presAssocID="{979CC2BD-BB20-4C69-9198-F60459FAC3F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5CE4B15-0F1B-40D6-B9CD-31D2CAA48E95}" srcId="{5EB77C63-AB4A-4BA3-AF46-58E550124C64}" destId="{979CC2BD-BB20-4C69-9198-F60459FAC3F3}" srcOrd="3" destOrd="0" parTransId="{BEF1B914-0E70-4AD2-B8A6-79939D09C81C}" sibTransId="{D51F2324-E93A-432A-ADA7-35DAE5881600}"/>
    <dgm:cxn modelId="{966C9723-6910-4BBC-8BD1-B2A8464EF48B}" type="presOf" srcId="{5EB77C63-AB4A-4BA3-AF46-58E550124C64}" destId="{69A4D456-9FF2-4C94-AF68-D6EA25BA02F0}" srcOrd="0" destOrd="0" presId="urn:microsoft.com/office/officeart/2018/2/layout/IconVerticalSolidList"/>
    <dgm:cxn modelId="{BD84E650-4083-4C24-A52E-6AAD40651E6B}" type="presOf" srcId="{979CC2BD-BB20-4C69-9198-F60459FAC3F3}" destId="{CC083A11-8B1A-43C4-87EF-A0F7CB80A936}" srcOrd="0" destOrd="0" presId="urn:microsoft.com/office/officeart/2018/2/layout/IconVerticalSolidList"/>
    <dgm:cxn modelId="{6793D98D-9AC7-49D1-BCFB-E3644531C694}" type="presOf" srcId="{FE0D4136-8490-45BB-8B53-7B5638E552EA}" destId="{F61E0CF9-DAC3-4590-B4D8-5169DD95BDE4}" srcOrd="0" destOrd="0" presId="urn:microsoft.com/office/officeart/2018/2/layout/IconVerticalSolidList"/>
    <dgm:cxn modelId="{07B85399-B7EB-4515-BDA7-7755173571B1}" type="presOf" srcId="{67E14023-BB20-4D3E-8772-477B7F51EFFD}" destId="{8BB2A69F-C91C-489E-8DCB-3F5C4307E103}" srcOrd="0" destOrd="0" presId="urn:microsoft.com/office/officeart/2018/2/layout/IconVerticalSolidList"/>
    <dgm:cxn modelId="{8D4F0B9D-7E84-47F8-8FBF-B14FD94D8762}" srcId="{5EB77C63-AB4A-4BA3-AF46-58E550124C64}" destId="{379F9FFE-6DD3-453C-B1F7-68CE839BE381}" srcOrd="1" destOrd="0" parTransId="{48C46954-C9BB-4D81-8C72-FC69EF7ACFD0}" sibTransId="{8BD90438-D6B3-4E62-BC31-3BC55C6B32A9}"/>
    <dgm:cxn modelId="{031F7EC6-BD3F-4CA6-8489-A6FF285A3F4D}" srcId="{5EB77C63-AB4A-4BA3-AF46-58E550124C64}" destId="{67E14023-BB20-4D3E-8772-477B7F51EFFD}" srcOrd="0" destOrd="0" parTransId="{A69D4E53-AB41-4BE1-A10A-130D940D06D3}" sibTransId="{03306932-2C54-48B1-872B-D9910C95CD56}"/>
    <dgm:cxn modelId="{E705FAE5-E624-4FFD-8E2D-5C4B2DA3DA64}" type="presOf" srcId="{379F9FFE-6DD3-453C-B1F7-68CE839BE381}" destId="{EEB158B8-A59C-47E9-9B6E-C58F74AB57E6}" srcOrd="0" destOrd="0" presId="urn:microsoft.com/office/officeart/2018/2/layout/IconVerticalSolidList"/>
    <dgm:cxn modelId="{702147F7-D620-43CE-B1C9-22AAE652FD61}" srcId="{5EB77C63-AB4A-4BA3-AF46-58E550124C64}" destId="{FE0D4136-8490-45BB-8B53-7B5638E552EA}" srcOrd="2" destOrd="0" parTransId="{9363CEDF-B95C-4A76-B260-4CE3DA0EC32F}" sibTransId="{DD201246-CD9B-45E1-978B-8D82B031765D}"/>
    <dgm:cxn modelId="{AEC5D564-75DA-4FEF-B99D-A16426ECAE36}" type="presParOf" srcId="{69A4D456-9FF2-4C94-AF68-D6EA25BA02F0}" destId="{6C990D8B-0E93-4659-A702-7BE87F5BD5F9}" srcOrd="0" destOrd="0" presId="urn:microsoft.com/office/officeart/2018/2/layout/IconVerticalSolidList"/>
    <dgm:cxn modelId="{D833D8D0-EB4A-4EB2-ABE5-E052112058C4}" type="presParOf" srcId="{6C990D8B-0E93-4659-A702-7BE87F5BD5F9}" destId="{1EEA9874-A3A6-43C4-9514-365483A813FB}" srcOrd="0" destOrd="0" presId="urn:microsoft.com/office/officeart/2018/2/layout/IconVerticalSolidList"/>
    <dgm:cxn modelId="{BDBFE0D7-F677-464B-9ED4-2D638D86DD51}" type="presParOf" srcId="{6C990D8B-0E93-4659-A702-7BE87F5BD5F9}" destId="{295FC306-6B3B-4268-B55C-F47E78C0C6FF}" srcOrd="1" destOrd="0" presId="urn:microsoft.com/office/officeart/2018/2/layout/IconVerticalSolidList"/>
    <dgm:cxn modelId="{C9C40207-0AEB-4AC4-A9FA-D90CE2D210D1}" type="presParOf" srcId="{6C990D8B-0E93-4659-A702-7BE87F5BD5F9}" destId="{82EAA7D9-E4D7-4366-BFD8-B39BAF92F572}" srcOrd="2" destOrd="0" presId="urn:microsoft.com/office/officeart/2018/2/layout/IconVerticalSolidList"/>
    <dgm:cxn modelId="{2150EB10-E136-4FC1-A7E6-1F90D790B6EB}" type="presParOf" srcId="{6C990D8B-0E93-4659-A702-7BE87F5BD5F9}" destId="{8BB2A69F-C91C-489E-8DCB-3F5C4307E103}" srcOrd="3" destOrd="0" presId="urn:microsoft.com/office/officeart/2018/2/layout/IconVerticalSolidList"/>
    <dgm:cxn modelId="{BDCCE251-E83C-4723-AA42-921C903E7A81}" type="presParOf" srcId="{69A4D456-9FF2-4C94-AF68-D6EA25BA02F0}" destId="{60378E5C-58B8-4828-A8F3-071A3526C5AE}" srcOrd="1" destOrd="0" presId="urn:microsoft.com/office/officeart/2018/2/layout/IconVerticalSolidList"/>
    <dgm:cxn modelId="{3866FA4A-594B-40C6-A955-537B0E79EA35}" type="presParOf" srcId="{69A4D456-9FF2-4C94-AF68-D6EA25BA02F0}" destId="{EFC32D60-6E4F-4646-A904-D8715F974770}" srcOrd="2" destOrd="0" presId="urn:microsoft.com/office/officeart/2018/2/layout/IconVerticalSolidList"/>
    <dgm:cxn modelId="{334F2601-B448-4109-92A4-6C38C91766E1}" type="presParOf" srcId="{EFC32D60-6E4F-4646-A904-D8715F974770}" destId="{E4E9D685-5BB2-4CD6-9DBE-013E80F42B33}" srcOrd="0" destOrd="0" presId="urn:microsoft.com/office/officeart/2018/2/layout/IconVerticalSolidList"/>
    <dgm:cxn modelId="{C795E355-AA15-493D-8B88-11FF3D2D56E7}" type="presParOf" srcId="{EFC32D60-6E4F-4646-A904-D8715F974770}" destId="{24F39687-7C6B-4EEA-87B0-3CCECEA5823C}" srcOrd="1" destOrd="0" presId="urn:microsoft.com/office/officeart/2018/2/layout/IconVerticalSolidList"/>
    <dgm:cxn modelId="{9DC6930D-7AF8-4EBB-BA7E-46319BDE5DEB}" type="presParOf" srcId="{EFC32D60-6E4F-4646-A904-D8715F974770}" destId="{46B9AA9E-D2A2-40AF-986C-BB3A63A4BAAE}" srcOrd="2" destOrd="0" presId="urn:microsoft.com/office/officeart/2018/2/layout/IconVerticalSolidList"/>
    <dgm:cxn modelId="{0B1B339E-133B-43A4-8E04-6BA3BCA6DA46}" type="presParOf" srcId="{EFC32D60-6E4F-4646-A904-D8715F974770}" destId="{EEB158B8-A59C-47E9-9B6E-C58F74AB57E6}" srcOrd="3" destOrd="0" presId="urn:microsoft.com/office/officeart/2018/2/layout/IconVerticalSolidList"/>
    <dgm:cxn modelId="{641CC373-CA76-46D6-868B-75DF618B9F54}" type="presParOf" srcId="{69A4D456-9FF2-4C94-AF68-D6EA25BA02F0}" destId="{1C914E16-6E2C-4806-A5B0-29DD63534E77}" srcOrd="3" destOrd="0" presId="urn:microsoft.com/office/officeart/2018/2/layout/IconVerticalSolidList"/>
    <dgm:cxn modelId="{A69E486A-0F5D-4A3A-A6A0-69E2181FF6BE}" type="presParOf" srcId="{69A4D456-9FF2-4C94-AF68-D6EA25BA02F0}" destId="{720A15A5-6F41-499A-B956-D6EAEE93FF30}" srcOrd="4" destOrd="0" presId="urn:microsoft.com/office/officeart/2018/2/layout/IconVerticalSolidList"/>
    <dgm:cxn modelId="{FE4B1593-8006-4C16-9C17-946438BB13CC}" type="presParOf" srcId="{720A15A5-6F41-499A-B956-D6EAEE93FF30}" destId="{197DE1CB-08EA-46AC-A9A8-4F063B67848E}" srcOrd="0" destOrd="0" presId="urn:microsoft.com/office/officeart/2018/2/layout/IconVerticalSolidList"/>
    <dgm:cxn modelId="{B193FF7D-4DDE-43A1-8B3A-70F280738CA3}" type="presParOf" srcId="{720A15A5-6F41-499A-B956-D6EAEE93FF30}" destId="{2F8DD9F5-B86B-4D2A-9551-2F7DF02BD962}" srcOrd="1" destOrd="0" presId="urn:microsoft.com/office/officeart/2018/2/layout/IconVerticalSolidList"/>
    <dgm:cxn modelId="{8849F448-F0E1-4FFD-BB33-27B16E230368}" type="presParOf" srcId="{720A15A5-6F41-499A-B956-D6EAEE93FF30}" destId="{809821AB-135A-45B8-9C27-257404AC8A19}" srcOrd="2" destOrd="0" presId="urn:microsoft.com/office/officeart/2018/2/layout/IconVerticalSolidList"/>
    <dgm:cxn modelId="{A88636B7-AC65-4C00-A3F1-8586179FFAE7}" type="presParOf" srcId="{720A15A5-6F41-499A-B956-D6EAEE93FF30}" destId="{F61E0CF9-DAC3-4590-B4D8-5169DD95BDE4}" srcOrd="3" destOrd="0" presId="urn:microsoft.com/office/officeart/2018/2/layout/IconVerticalSolidList"/>
    <dgm:cxn modelId="{855D3E70-46C3-40AA-ACB5-F0CB6B797ECE}" type="presParOf" srcId="{69A4D456-9FF2-4C94-AF68-D6EA25BA02F0}" destId="{15C98D18-3A0A-415B-B30D-8D1FEF943099}" srcOrd="5" destOrd="0" presId="urn:microsoft.com/office/officeart/2018/2/layout/IconVerticalSolidList"/>
    <dgm:cxn modelId="{14922A03-EA75-467D-B514-ED48A1EACCA8}" type="presParOf" srcId="{69A4D456-9FF2-4C94-AF68-D6EA25BA02F0}" destId="{20BF4CB8-F1F2-4BD5-B804-836983AB622A}" srcOrd="6" destOrd="0" presId="urn:microsoft.com/office/officeart/2018/2/layout/IconVerticalSolidList"/>
    <dgm:cxn modelId="{3E49505F-49DF-4559-BC3A-AEA5C22B865E}" type="presParOf" srcId="{20BF4CB8-F1F2-4BD5-B804-836983AB622A}" destId="{EAF06E05-A4D0-4EFE-BAA8-53C2B83ED02C}" srcOrd="0" destOrd="0" presId="urn:microsoft.com/office/officeart/2018/2/layout/IconVerticalSolidList"/>
    <dgm:cxn modelId="{52078E7F-8E87-4616-BBD4-0F8629F7BF5B}" type="presParOf" srcId="{20BF4CB8-F1F2-4BD5-B804-836983AB622A}" destId="{A7238B95-BA8E-40CE-A1E9-A48E31E9DE17}" srcOrd="1" destOrd="0" presId="urn:microsoft.com/office/officeart/2018/2/layout/IconVerticalSolidList"/>
    <dgm:cxn modelId="{8D043946-F714-414C-A8A9-CF6CF4F83039}" type="presParOf" srcId="{20BF4CB8-F1F2-4BD5-B804-836983AB622A}" destId="{6719FE47-44F5-4782-8ED4-84179BA7315D}" srcOrd="2" destOrd="0" presId="urn:microsoft.com/office/officeart/2018/2/layout/IconVerticalSolidList"/>
    <dgm:cxn modelId="{8685AE38-B856-48FA-B6C4-BA1D2207BC1D}" type="presParOf" srcId="{20BF4CB8-F1F2-4BD5-B804-836983AB622A}" destId="{CC083A11-8B1A-43C4-87EF-A0F7CB80A9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AF8688-C972-43CB-89EF-7A2A1514C33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C0574A4-0FCF-422D-81C1-27B11ECBBCB3}">
      <dgm:prSet/>
      <dgm:spPr/>
      <dgm:t>
        <a:bodyPr/>
        <a:lstStyle/>
        <a:p>
          <a:r>
            <a:rPr lang="ru-RU"/>
            <a:t>Преимущества использования вопросников и анкет включают быстроту сбора информации, анонимность респондентов, возможность получения качественных данных и т.д.</a:t>
          </a:r>
          <a:endParaRPr lang="en-US"/>
        </a:p>
      </dgm:t>
    </dgm:pt>
    <dgm:pt modelId="{0ED6FA3F-213B-477D-A28F-594D1D82BF7B}" type="parTrans" cxnId="{81C4AF93-5BBC-481B-A63C-71389C88EE2A}">
      <dgm:prSet/>
      <dgm:spPr/>
      <dgm:t>
        <a:bodyPr/>
        <a:lstStyle/>
        <a:p>
          <a:endParaRPr lang="en-US"/>
        </a:p>
      </dgm:t>
    </dgm:pt>
    <dgm:pt modelId="{45E2FA99-A1A7-4C92-881A-1539350AF97B}" type="sibTrans" cxnId="{81C4AF93-5BBC-481B-A63C-71389C88EE2A}">
      <dgm:prSet/>
      <dgm:spPr/>
      <dgm:t>
        <a:bodyPr/>
        <a:lstStyle/>
        <a:p>
          <a:endParaRPr lang="en-US"/>
        </a:p>
      </dgm:t>
    </dgm:pt>
    <dgm:pt modelId="{703B9E04-915F-45E0-AB44-A70DAC772259}">
      <dgm:prSet/>
      <dgm:spPr/>
      <dgm:t>
        <a:bodyPr/>
        <a:lstStyle/>
        <a:p>
          <a:r>
            <a:rPr lang="ru-RU"/>
            <a:t>Однако есть и ограничения, такие как возможность получения поверхностных ответов, неполнота данных и возможные искажения.</a:t>
          </a:r>
          <a:endParaRPr lang="en-US"/>
        </a:p>
      </dgm:t>
    </dgm:pt>
    <dgm:pt modelId="{27060135-4E2C-4102-84DE-EFC5996C0C31}" type="parTrans" cxnId="{576B814B-197A-405C-8BEC-EA4BF7C3BA68}">
      <dgm:prSet/>
      <dgm:spPr/>
      <dgm:t>
        <a:bodyPr/>
        <a:lstStyle/>
        <a:p>
          <a:endParaRPr lang="en-US"/>
        </a:p>
      </dgm:t>
    </dgm:pt>
    <dgm:pt modelId="{2C38FE7D-60C7-4BBA-997C-FC44B7D35277}" type="sibTrans" cxnId="{576B814B-197A-405C-8BEC-EA4BF7C3BA68}">
      <dgm:prSet/>
      <dgm:spPr/>
      <dgm:t>
        <a:bodyPr/>
        <a:lstStyle/>
        <a:p>
          <a:endParaRPr lang="en-US"/>
        </a:p>
      </dgm:t>
    </dgm:pt>
    <dgm:pt modelId="{F421F102-F2E4-4FDB-8E44-E32055756E8E}">
      <dgm:prSet/>
      <dgm:spPr/>
      <dgm:t>
        <a:bodyPr/>
        <a:lstStyle/>
        <a:p>
          <a:r>
            <a:rPr lang="ru-RU"/>
            <a:t>Важно учитывать как преимущества, так и ограничения при проведении и анализе результатов опросов и анкет.</a:t>
          </a:r>
          <a:endParaRPr lang="en-US"/>
        </a:p>
      </dgm:t>
    </dgm:pt>
    <dgm:pt modelId="{4B553B5C-90C7-4D44-8B3D-72779445F17B}" type="parTrans" cxnId="{F6AFDE0C-13F8-4359-AD79-37159F7200D6}">
      <dgm:prSet/>
      <dgm:spPr/>
      <dgm:t>
        <a:bodyPr/>
        <a:lstStyle/>
        <a:p>
          <a:endParaRPr lang="en-US"/>
        </a:p>
      </dgm:t>
    </dgm:pt>
    <dgm:pt modelId="{F3DB3D2C-1E90-4278-AA2C-EC06B812A682}" type="sibTrans" cxnId="{F6AFDE0C-13F8-4359-AD79-37159F7200D6}">
      <dgm:prSet/>
      <dgm:spPr/>
      <dgm:t>
        <a:bodyPr/>
        <a:lstStyle/>
        <a:p>
          <a:endParaRPr lang="en-US"/>
        </a:p>
      </dgm:t>
    </dgm:pt>
    <dgm:pt modelId="{24C4F72A-9034-4D8E-806F-8451D9DA5F98}" type="pres">
      <dgm:prSet presAssocID="{F8AF8688-C972-43CB-89EF-7A2A1514C330}" presName="root" presStyleCnt="0">
        <dgm:presLayoutVars>
          <dgm:dir/>
          <dgm:resizeHandles val="exact"/>
        </dgm:presLayoutVars>
      </dgm:prSet>
      <dgm:spPr/>
    </dgm:pt>
    <dgm:pt modelId="{D491C975-2BB9-49E2-A6E2-9A34382E2797}" type="pres">
      <dgm:prSet presAssocID="{2C0574A4-0FCF-422D-81C1-27B11ECBBCB3}" presName="compNode" presStyleCnt="0"/>
      <dgm:spPr/>
    </dgm:pt>
    <dgm:pt modelId="{687202EF-B3B3-43C3-81D6-ABBA0FE9BAA1}" type="pres">
      <dgm:prSet presAssocID="{2C0574A4-0FCF-422D-81C1-27B11ECBBC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онтрольный список"/>
        </a:ext>
      </dgm:extLst>
    </dgm:pt>
    <dgm:pt modelId="{0D0E8CF8-8417-476B-A8A3-570C2D5FCDF6}" type="pres">
      <dgm:prSet presAssocID="{2C0574A4-0FCF-422D-81C1-27B11ECBBCB3}" presName="spaceRect" presStyleCnt="0"/>
      <dgm:spPr/>
    </dgm:pt>
    <dgm:pt modelId="{517766D7-28E9-433C-88FE-7A7B9900738A}" type="pres">
      <dgm:prSet presAssocID="{2C0574A4-0FCF-422D-81C1-27B11ECBBCB3}" presName="textRect" presStyleLbl="revTx" presStyleIdx="0" presStyleCnt="3">
        <dgm:presLayoutVars>
          <dgm:chMax val="1"/>
          <dgm:chPref val="1"/>
        </dgm:presLayoutVars>
      </dgm:prSet>
      <dgm:spPr/>
    </dgm:pt>
    <dgm:pt modelId="{421CD1E7-2601-4AA2-A923-9C7E1EE9551D}" type="pres">
      <dgm:prSet presAssocID="{45E2FA99-A1A7-4C92-881A-1539350AF97B}" presName="sibTrans" presStyleCnt="0"/>
      <dgm:spPr/>
    </dgm:pt>
    <dgm:pt modelId="{284D4803-575A-4C65-8341-A1CAAA3E872B}" type="pres">
      <dgm:prSet presAssocID="{703B9E04-915F-45E0-AB44-A70DAC772259}" presName="compNode" presStyleCnt="0"/>
      <dgm:spPr/>
    </dgm:pt>
    <dgm:pt modelId="{B856BE48-7101-4E4F-A8E7-D9F695C9B06A}" type="pres">
      <dgm:prSet presAssocID="{703B9E04-915F-45E0-AB44-A70DAC7722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редупреждение"/>
        </a:ext>
      </dgm:extLst>
    </dgm:pt>
    <dgm:pt modelId="{C60D97AC-7FB0-49CB-8EF0-F742E3CD99BE}" type="pres">
      <dgm:prSet presAssocID="{703B9E04-915F-45E0-AB44-A70DAC772259}" presName="spaceRect" presStyleCnt="0"/>
      <dgm:spPr/>
    </dgm:pt>
    <dgm:pt modelId="{6513311E-C2DA-4B97-8F79-B5010449202D}" type="pres">
      <dgm:prSet presAssocID="{703B9E04-915F-45E0-AB44-A70DAC772259}" presName="textRect" presStyleLbl="revTx" presStyleIdx="1" presStyleCnt="3">
        <dgm:presLayoutVars>
          <dgm:chMax val="1"/>
          <dgm:chPref val="1"/>
        </dgm:presLayoutVars>
      </dgm:prSet>
      <dgm:spPr/>
    </dgm:pt>
    <dgm:pt modelId="{85C44CBE-6C3B-492C-8C7C-2FF2F3E06FF8}" type="pres">
      <dgm:prSet presAssocID="{2C38FE7D-60C7-4BBA-997C-FC44B7D35277}" presName="sibTrans" presStyleCnt="0"/>
      <dgm:spPr/>
    </dgm:pt>
    <dgm:pt modelId="{C68929A4-47CC-483A-BAFD-E8585D8C5EC0}" type="pres">
      <dgm:prSet presAssocID="{F421F102-F2E4-4FDB-8E44-E32055756E8E}" presName="compNode" presStyleCnt="0"/>
      <dgm:spPr/>
    </dgm:pt>
    <dgm:pt modelId="{4F98C0D7-DFB4-4CFF-862D-DBBE346D2B93}" type="pres">
      <dgm:prSet presAssocID="{F421F102-F2E4-4FDB-8E44-E32055756E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D0E0DE80-D3E4-479A-B0C7-34ECF957DEF9}" type="pres">
      <dgm:prSet presAssocID="{F421F102-F2E4-4FDB-8E44-E32055756E8E}" presName="spaceRect" presStyleCnt="0"/>
      <dgm:spPr/>
    </dgm:pt>
    <dgm:pt modelId="{8A2027A8-861A-4F81-A464-A1B23FEE80A2}" type="pres">
      <dgm:prSet presAssocID="{F421F102-F2E4-4FDB-8E44-E32055756E8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D08908-1069-442D-A39B-871A38D085ED}" type="presOf" srcId="{703B9E04-915F-45E0-AB44-A70DAC772259}" destId="{6513311E-C2DA-4B97-8F79-B5010449202D}" srcOrd="0" destOrd="0" presId="urn:microsoft.com/office/officeart/2018/2/layout/IconLabelList"/>
    <dgm:cxn modelId="{44611509-EED5-4661-8B2D-4EC946810B5A}" type="presOf" srcId="{F8AF8688-C972-43CB-89EF-7A2A1514C330}" destId="{24C4F72A-9034-4D8E-806F-8451D9DA5F98}" srcOrd="0" destOrd="0" presId="urn:microsoft.com/office/officeart/2018/2/layout/IconLabelList"/>
    <dgm:cxn modelId="{F6AFDE0C-13F8-4359-AD79-37159F7200D6}" srcId="{F8AF8688-C972-43CB-89EF-7A2A1514C330}" destId="{F421F102-F2E4-4FDB-8E44-E32055756E8E}" srcOrd="2" destOrd="0" parTransId="{4B553B5C-90C7-4D44-8B3D-72779445F17B}" sibTransId="{F3DB3D2C-1E90-4278-AA2C-EC06B812A682}"/>
    <dgm:cxn modelId="{576B814B-197A-405C-8BEC-EA4BF7C3BA68}" srcId="{F8AF8688-C972-43CB-89EF-7A2A1514C330}" destId="{703B9E04-915F-45E0-AB44-A70DAC772259}" srcOrd="1" destOrd="0" parTransId="{27060135-4E2C-4102-84DE-EFC5996C0C31}" sibTransId="{2C38FE7D-60C7-4BBA-997C-FC44B7D35277}"/>
    <dgm:cxn modelId="{AF0F366C-E2F0-448C-B519-055B627515C1}" type="presOf" srcId="{2C0574A4-0FCF-422D-81C1-27B11ECBBCB3}" destId="{517766D7-28E9-433C-88FE-7A7B9900738A}" srcOrd="0" destOrd="0" presId="urn:microsoft.com/office/officeart/2018/2/layout/IconLabelList"/>
    <dgm:cxn modelId="{81C4AF93-5BBC-481B-A63C-71389C88EE2A}" srcId="{F8AF8688-C972-43CB-89EF-7A2A1514C330}" destId="{2C0574A4-0FCF-422D-81C1-27B11ECBBCB3}" srcOrd="0" destOrd="0" parTransId="{0ED6FA3F-213B-477D-A28F-594D1D82BF7B}" sibTransId="{45E2FA99-A1A7-4C92-881A-1539350AF97B}"/>
    <dgm:cxn modelId="{F6F75BFC-4F6F-42A6-A239-F0806EB58D21}" type="presOf" srcId="{F421F102-F2E4-4FDB-8E44-E32055756E8E}" destId="{8A2027A8-861A-4F81-A464-A1B23FEE80A2}" srcOrd="0" destOrd="0" presId="urn:microsoft.com/office/officeart/2018/2/layout/IconLabelList"/>
    <dgm:cxn modelId="{7FD27812-9E94-4E65-BED5-A411FF524682}" type="presParOf" srcId="{24C4F72A-9034-4D8E-806F-8451D9DA5F98}" destId="{D491C975-2BB9-49E2-A6E2-9A34382E2797}" srcOrd="0" destOrd="0" presId="urn:microsoft.com/office/officeart/2018/2/layout/IconLabelList"/>
    <dgm:cxn modelId="{2EB43712-DB63-4E00-8EE8-0FF160A3FDCF}" type="presParOf" srcId="{D491C975-2BB9-49E2-A6E2-9A34382E2797}" destId="{687202EF-B3B3-43C3-81D6-ABBA0FE9BAA1}" srcOrd="0" destOrd="0" presId="urn:microsoft.com/office/officeart/2018/2/layout/IconLabelList"/>
    <dgm:cxn modelId="{FD56490A-080E-4F2C-8223-EB65EFC62B2F}" type="presParOf" srcId="{D491C975-2BB9-49E2-A6E2-9A34382E2797}" destId="{0D0E8CF8-8417-476B-A8A3-570C2D5FCDF6}" srcOrd="1" destOrd="0" presId="urn:microsoft.com/office/officeart/2018/2/layout/IconLabelList"/>
    <dgm:cxn modelId="{C6984128-91A1-4115-AB34-C2D932639255}" type="presParOf" srcId="{D491C975-2BB9-49E2-A6E2-9A34382E2797}" destId="{517766D7-28E9-433C-88FE-7A7B9900738A}" srcOrd="2" destOrd="0" presId="urn:microsoft.com/office/officeart/2018/2/layout/IconLabelList"/>
    <dgm:cxn modelId="{ECDCF365-1AD8-4C34-9501-230B63F00A5F}" type="presParOf" srcId="{24C4F72A-9034-4D8E-806F-8451D9DA5F98}" destId="{421CD1E7-2601-4AA2-A923-9C7E1EE9551D}" srcOrd="1" destOrd="0" presId="urn:microsoft.com/office/officeart/2018/2/layout/IconLabelList"/>
    <dgm:cxn modelId="{661273D3-7D1D-43C5-8251-7433E9424D7F}" type="presParOf" srcId="{24C4F72A-9034-4D8E-806F-8451D9DA5F98}" destId="{284D4803-575A-4C65-8341-A1CAAA3E872B}" srcOrd="2" destOrd="0" presId="urn:microsoft.com/office/officeart/2018/2/layout/IconLabelList"/>
    <dgm:cxn modelId="{A152518B-1A39-4A0D-B78E-9DC28F4B685C}" type="presParOf" srcId="{284D4803-575A-4C65-8341-A1CAAA3E872B}" destId="{B856BE48-7101-4E4F-A8E7-D9F695C9B06A}" srcOrd="0" destOrd="0" presId="urn:microsoft.com/office/officeart/2018/2/layout/IconLabelList"/>
    <dgm:cxn modelId="{F6469EAB-359F-4A05-9B50-6ED0736EB866}" type="presParOf" srcId="{284D4803-575A-4C65-8341-A1CAAA3E872B}" destId="{C60D97AC-7FB0-49CB-8EF0-F742E3CD99BE}" srcOrd="1" destOrd="0" presId="urn:microsoft.com/office/officeart/2018/2/layout/IconLabelList"/>
    <dgm:cxn modelId="{4E5D2B20-6EBD-4144-B276-1A46B45BE87C}" type="presParOf" srcId="{284D4803-575A-4C65-8341-A1CAAA3E872B}" destId="{6513311E-C2DA-4B97-8F79-B5010449202D}" srcOrd="2" destOrd="0" presId="urn:microsoft.com/office/officeart/2018/2/layout/IconLabelList"/>
    <dgm:cxn modelId="{88DD41D7-0D39-4827-BAB3-238089E112A2}" type="presParOf" srcId="{24C4F72A-9034-4D8E-806F-8451D9DA5F98}" destId="{85C44CBE-6C3B-492C-8C7C-2FF2F3E06FF8}" srcOrd="3" destOrd="0" presId="urn:microsoft.com/office/officeart/2018/2/layout/IconLabelList"/>
    <dgm:cxn modelId="{6E665F5D-4FC2-4A73-9E91-F2371898DB95}" type="presParOf" srcId="{24C4F72A-9034-4D8E-806F-8451D9DA5F98}" destId="{C68929A4-47CC-483A-BAFD-E8585D8C5EC0}" srcOrd="4" destOrd="0" presId="urn:microsoft.com/office/officeart/2018/2/layout/IconLabelList"/>
    <dgm:cxn modelId="{E3ADCEEE-C7FC-4F9A-BF2F-0B5857226E8A}" type="presParOf" srcId="{C68929A4-47CC-483A-BAFD-E8585D8C5EC0}" destId="{4F98C0D7-DFB4-4CFF-862D-DBBE346D2B93}" srcOrd="0" destOrd="0" presId="urn:microsoft.com/office/officeart/2018/2/layout/IconLabelList"/>
    <dgm:cxn modelId="{C45E5CD6-AC02-4697-B602-65B8BEC93FD5}" type="presParOf" srcId="{C68929A4-47CC-483A-BAFD-E8585D8C5EC0}" destId="{D0E0DE80-D3E4-479A-B0C7-34ECF957DEF9}" srcOrd="1" destOrd="0" presId="urn:microsoft.com/office/officeart/2018/2/layout/IconLabelList"/>
    <dgm:cxn modelId="{9D6575F5-5000-46EA-841F-97EDCD9DB4E3}" type="presParOf" srcId="{C68929A4-47CC-483A-BAFD-E8585D8C5EC0}" destId="{8A2027A8-861A-4F81-A464-A1B23FEE80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A9874-A3A6-43C4-9514-365483A813FB}">
      <dsp:nvSpPr>
        <dsp:cNvPr id="0" name=""/>
        <dsp:cNvSpPr/>
      </dsp:nvSpPr>
      <dsp:spPr>
        <a:xfrm>
          <a:off x="0" y="2233"/>
          <a:ext cx="6802272" cy="11319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FC306-6B3B-4268-B55C-F47E78C0C6FF}">
      <dsp:nvSpPr>
        <dsp:cNvPr id="0" name=""/>
        <dsp:cNvSpPr/>
      </dsp:nvSpPr>
      <dsp:spPr>
        <a:xfrm>
          <a:off x="342422" y="256928"/>
          <a:ext cx="622587" cy="622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2A69F-C91C-489E-8DCB-3F5C4307E103}">
      <dsp:nvSpPr>
        <dsp:cNvPr id="0" name=""/>
        <dsp:cNvSpPr/>
      </dsp:nvSpPr>
      <dsp:spPr>
        <a:xfrm>
          <a:off x="1307432" y="2233"/>
          <a:ext cx="5494839" cy="113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01" tIns="119801" rIns="119801" bIns="1198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Структура вопросника - логична и последовательная</a:t>
          </a:r>
          <a:endParaRPr lang="en-US" sz="2200" kern="1200"/>
        </a:p>
      </dsp:txBody>
      <dsp:txXfrm>
        <a:off x="1307432" y="2233"/>
        <a:ext cx="5494839" cy="1131976"/>
      </dsp:txXfrm>
    </dsp:sp>
    <dsp:sp modelId="{E4E9D685-5BB2-4CD6-9DBE-013E80F42B33}">
      <dsp:nvSpPr>
        <dsp:cNvPr id="0" name=""/>
        <dsp:cNvSpPr/>
      </dsp:nvSpPr>
      <dsp:spPr>
        <a:xfrm>
          <a:off x="0" y="1417204"/>
          <a:ext cx="6802272" cy="11319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39687-7C6B-4EEA-87B0-3CCECEA5823C}">
      <dsp:nvSpPr>
        <dsp:cNvPr id="0" name=""/>
        <dsp:cNvSpPr/>
      </dsp:nvSpPr>
      <dsp:spPr>
        <a:xfrm>
          <a:off x="342422" y="1671898"/>
          <a:ext cx="622587" cy="622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158B8-A59C-47E9-9B6E-C58F74AB57E6}">
      <dsp:nvSpPr>
        <dsp:cNvPr id="0" name=""/>
        <dsp:cNvSpPr/>
      </dsp:nvSpPr>
      <dsp:spPr>
        <a:xfrm>
          <a:off x="1307432" y="1417204"/>
          <a:ext cx="5494839" cy="113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01" tIns="119801" rIns="119801" bIns="1198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Форматы вопросов для сбора информации</a:t>
          </a:r>
          <a:endParaRPr lang="en-US" sz="2200" kern="1200"/>
        </a:p>
      </dsp:txBody>
      <dsp:txXfrm>
        <a:off x="1307432" y="1417204"/>
        <a:ext cx="5494839" cy="1131976"/>
      </dsp:txXfrm>
    </dsp:sp>
    <dsp:sp modelId="{197DE1CB-08EA-46AC-A9A8-4F063B67848E}">
      <dsp:nvSpPr>
        <dsp:cNvPr id="0" name=""/>
        <dsp:cNvSpPr/>
      </dsp:nvSpPr>
      <dsp:spPr>
        <a:xfrm>
          <a:off x="0" y="2832174"/>
          <a:ext cx="6802272" cy="11319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DD9F5-B86B-4D2A-9551-2F7DF02BD962}">
      <dsp:nvSpPr>
        <dsp:cNvPr id="0" name=""/>
        <dsp:cNvSpPr/>
      </dsp:nvSpPr>
      <dsp:spPr>
        <a:xfrm>
          <a:off x="342422" y="3086869"/>
          <a:ext cx="622587" cy="622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E0CF9-DAC3-4590-B4D8-5169DD95BDE4}">
      <dsp:nvSpPr>
        <dsp:cNvPr id="0" name=""/>
        <dsp:cNvSpPr/>
      </dsp:nvSpPr>
      <dsp:spPr>
        <a:xfrm>
          <a:off x="1307432" y="2832174"/>
          <a:ext cx="5494839" cy="113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01" tIns="119801" rIns="119801" bIns="1198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Вопросы - ясные, точные, не содержат двусмысленностей</a:t>
          </a:r>
          <a:endParaRPr lang="en-US" sz="2200" kern="1200"/>
        </a:p>
      </dsp:txBody>
      <dsp:txXfrm>
        <a:off x="1307432" y="2832174"/>
        <a:ext cx="5494839" cy="1131976"/>
      </dsp:txXfrm>
    </dsp:sp>
    <dsp:sp modelId="{EAF06E05-A4D0-4EFE-BAA8-53C2B83ED02C}">
      <dsp:nvSpPr>
        <dsp:cNvPr id="0" name=""/>
        <dsp:cNvSpPr/>
      </dsp:nvSpPr>
      <dsp:spPr>
        <a:xfrm>
          <a:off x="0" y="4247145"/>
          <a:ext cx="6802272" cy="11319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38B95-BA8E-40CE-A1E9-A48E31E9DE17}">
      <dsp:nvSpPr>
        <dsp:cNvPr id="0" name=""/>
        <dsp:cNvSpPr/>
      </dsp:nvSpPr>
      <dsp:spPr>
        <a:xfrm>
          <a:off x="342422" y="4501839"/>
          <a:ext cx="622587" cy="6225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83A11-8B1A-43C4-87EF-A0F7CB80A936}">
      <dsp:nvSpPr>
        <dsp:cNvPr id="0" name=""/>
        <dsp:cNvSpPr/>
      </dsp:nvSpPr>
      <dsp:spPr>
        <a:xfrm>
          <a:off x="1307432" y="4247145"/>
          <a:ext cx="5494839" cy="113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01" tIns="119801" rIns="119801" bIns="1198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Результат - качественные и достоверные ответы от респондентов.</a:t>
          </a:r>
          <a:endParaRPr lang="en-US" sz="2200" kern="1200"/>
        </a:p>
      </dsp:txBody>
      <dsp:txXfrm>
        <a:off x="1307432" y="4247145"/>
        <a:ext cx="5494839" cy="1131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202EF-B3B3-43C3-81D6-ABBA0FE9BAA1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766D7-28E9-433C-88FE-7A7B9900738A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Преимущества использования вопросников и анкет включают быстроту сбора информации, анонимность респондентов, возможность получения качественных данных и т.д.</a:t>
          </a:r>
          <a:endParaRPr lang="en-US" sz="1200" kern="1200"/>
        </a:p>
      </dsp:txBody>
      <dsp:txXfrm>
        <a:off x="59990" y="2654049"/>
        <a:ext cx="3226223" cy="720000"/>
      </dsp:txXfrm>
    </dsp:sp>
    <dsp:sp modelId="{B856BE48-7101-4E4F-A8E7-D9F695C9B06A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3311E-C2DA-4B97-8F79-B5010449202D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Однако есть и ограничения, такие как возможность получения поверхностных ответов, неполнота данных и возможные искажения.</a:t>
          </a:r>
          <a:endParaRPr lang="en-US" sz="1200" kern="1200"/>
        </a:p>
      </dsp:txBody>
      <dsp:txXfrm>
        <a:off x="3850802" y="2654049"/>
        <a:ext cx="3226223" cy="720000"/>
      </dsp:txXfrm>
    </dsp:sp>
    <dsp:sp modelId="{4F98C0D7-DFB4-4CFF-862D-DBBE346D2B93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027A8-861A-4F81-A464-A1B23FEE80A2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Важно учитывать как преимущества, так и ограничения при проведении и анализе результатов опросов и анкет.</a:t>
          </a:r>
          <a:endParaRPr lang="en-US" sz="1200" kern="120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rgbClr val="1F1F1F"/>
                </a:solidFill>
                <a:latin typeface="Times New Roman"/>
                <a:ea typeface="+mj-lt"/>
                <a:cs typeface="+mj-lt"/>
              </a:rPr>
              <a:t>Вопросники и анкеты как методы сбора информации о бизнес-процессах</a:t>
            </a:r>
            <a:endParaRPr lang="ru-RU" sz="5400" dirty="0">
              <a:latin typeface="Times New Roman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20129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algn="r"/>
            <a:r>
              <a:rPr lang="ru-RU" dirty="0">
                <a:ea typeface="Calibri"/>
                <a:cs typeface="Calibri"/>
              </a:rPr>
              <a:t>Презентацию выполнил:</a:t>
            </a:r>
          </a:p>
          <a:p>
            <a:pPr lvl="1" algn="r"/>
            <a:r>
              <a:rPr lang="ru-RU" dirty="0">
                <a:ea typeface="Calibri"/>
                <a:cs typeface="Calibri"/>
              </a:rPr>
              <a:t>студент группы ИКБО-20-21</a:t>
            </a:r>
          </a:p>
          <a:p>
            <a:pPr lvl="1" algn="r"/>
            <a:r>
              <a:rPr lang="ru-RU" dirty="0">
                <a:ea typeface="Calibri"/>
                <a:cs typeface="Calibri"/>
              </a:rPr>
              <a:t>Сидоров С.Д.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C1304-A2A8-0C5F-123A-BB9FAAA37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>
                <a:ea typeface="+mj-lt"/>
                <a:cs typeface="+mj-lt"/>
              </a:rPr>
              <a:t>Лучшие практики</a:t>
            </a:r>
            <a:endParaRPr lang="ru-RU" sz="54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2CEC60-0D90-CB94-0F74-0AA8E1BF5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500" dirty="0">
                <a:ea typeface="+mn-lt"/>
                <a:cs typeface="+mn-lt"/>
              </a:rPr>
              <a:t>Четкое определение целей и вопросов опроса</a:t>
            </a:r>
          </a:p>
          <a:p>
            <a:r>
              <a:rPr lang="ru-RU" sz="1500" dirty="0">
                <a:ea typeface="+mn-lt"/>
                <a:cs typeface="+mn-lt"/>
              </a:rPr>
              <a:t>Подбор репрезентативной выборки</a:t>
            </a:r>
          </a:p>
          <a:p>
            <a:r>
              <a:rPr lang="ru-RU" sz="1500" dirty="0">
                <a:ea typeface="+mn-lt"/>
                <a:cs typeface="+mn-lt"/>
              </a:rPr>
              <a:t>Обеспечение анонимности и конфиденциальности</a:t>
            </a:r>
          </a:p>
          <a:p>
            <a:r>
              <a:rPr lang="ru-RU" sz="1500" dirty="0">
                <a:ea typeface="+mn-lt"/>
                <a:cs typeface="+mn-lt"/>
              </a:rPr>
              <a:t>Интерпретацию полученных результатов.</a:t>
            </a:r>
            <a:endParaRPr lang="ru-RU" sz="1500" dirty="0">
              <a:ea typeface="Calibri"/>
              <a:cs typeface="Calibri"/>
            </a:endParaRPr>
          </a:p>
          <a:p>
            <a:endParaRPr lang="ru-RU" sz="1500">
              <a:ea typeface="Calibri"/>
              <a:cs typeface="Calibri"/>
            </a:endParaRPr>
          </a:p>
        </p:txBody>
      </p:sp>
      <p:pic>
        <p:nvPicPr>
          <p:cNvPr id="15" name="Picture 4" descr="Белые лампы, среди которых одна желтая">
            <a:extLst>
              <a:ext uri="{FF2B5EF4-FFF2-40B4-BE49-F238E27FC236}">
                <a16:creationId xmlns:a16="http://schemas.microsoft.com/office/drawing/2014/main" id="{D8D06C53-1CD4-B128-3957-0ACFF206C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28" r="6617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783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2F886-3E8F-8442-0215-78AF5D756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ea typeface="Calibri Light"/>
                <a:cs typeface="Calibri Light"/>
              </a:rPr>
              <a:t>Спасибо за внимание</a:t>
            </a:r>
            <a:endParaRPr lang="ru-RU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688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0DF26-5568-7194-C079-EB8D021D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ru-RU" sz="2800">
                <a:ea typeface="+mj-lt"/>
                <a:cs typeface="+mj-lt"/>
              </a:rPr>
              <a:t>Введение в вопросники и анкеты: определение и роль в сборе информации о бизнес-процессах.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E07A5-4790-4368-6B12-16863C91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>
                <a:ea typeface="+mn-lt"/>
                <a:cs typeface="+mn-lt"/>
              </a:rPr>
              <a:t>Вопросник - это средство сбора данных, состоящее из набора вопросов, предназначенных для получения информации от определенной группы людей. </a:t>
            </a:r>
          </a:p>
          <a:p>
            <a:r>
              <a:rPr lang="ru-RU" sz="2000" dirty="0">
                <a:ea typeface="+mn-lt"/>
                <a:cs typeface="+mn-lt"/>
              </a:rPr>
              <a:t>Анкета - это письменная форма вопросника, которая может быть заполнена самостоятельно. </a:t>
            </a:r>
          </a:p>
          <a:p>
            <a:r>
              <a:rPr lang="ru-RU" sz="2000" dirty="0">
                <a:ea typeface="+mn-lt"/>
                <a:cs typeface="+mn-lt"/>
              </a:rPr>
              <a:t>Эффективны в исследовании бизнес-процессов, анализе удовлетворенности клиентов и других областях.</a:t>
            </a:r>
            <a:endParaRPr lang="ru-RU" sz="2000">
              <a:ea typeface="Calibri"/>
              <a:cs typeface="Calibri"/>
            </a:endParaRPr>
          </a:p>
        </p:txBody>
      </p:sp>
      <p:pic>
        <p:nvPicPr>
          <p:cNvPr id="5" name="Picture 4" descr="Один в толпе">
            <a:extLst>
              <a:ext uri="{FF2B5EF4-FFF2-40B4-BE49-F238E27FC236}">
                <a16:creationId xmlns:a16="http://schemas.microsoft.com/office/drawing/2014/main" id="{16F1838D-65F6-D4EE-6E49-E4FBE6BAC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7" r="17241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96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73570-F191-D12B-2854-1EED1B6D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3400" dirty="0">
                <a:ea typeface="+mj-lt"/>
                <a:cs typeface="+mj-lt"/>
              </a:rPr>
              <a:t>Основные типы вопросников и анкет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6133C1-B383-340A-801E-961FFC3AC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700" b="1" dirty="0">
                <a:ea typeface="+mn-lt"/>
                <a:cs typeface="+mn-lt"/>
              </a:rPr>
              <a:t>Закрытые вопросы</a:t>
            </a:r>
            <a:r>
              <a:rPr lang="ru-RU" sz="1700" dirty="0">
                <a:ea typeface="+mn-lt"/>
                <a:cs typeface="+mn-lt"/>
              </a:rPr>
              <a:t>. В них предоставлены ограниченные варианты ответов для выбора, например, да/нет или шкалы от 1 до 5.</a:t>
            </a:r>
          </a:p>
          <a:p>
            <a:r>
              <a:rPr lang="ru-RU" sz="1700" b="1" dirty="0">
                <a:ea typeface="+mn-lt"/>
                <a:cs typeface="+mn-lt"/>
              </a:rPr>
              <a:t>Открытые вопросы</a:t>
            </a:r>
            <a:r>
              <a:rPr lang="ru-RU" sz="1700" dirty="0">
                <a:ea typeface="+mn-lt"/>
                <a:cs typeface="+mn-lt"/>
              </a:rPr>
              <a:t>. Они требуют полных и свободных ответов от респондентов, которые могут выразить свое мнение или идеи.</a:t>
            </a:r>
          </a:p>
          <a:p>
            <a:r>
              <a:rPr lang="ru-RU" sz="1700" b="1" dirty="0">
                <a:ea typeface="+mn-lt"/>
                <a:cs typeface="+mn-lt"/>
              </a:rPr>
              <a:t>Вопросы с множественным выбором</a:t>
            </a:r>
            <a:r>
              <a:rPr lang="ru-RU" sz="1700" dirty="0">
                <a:ea typeface="+mn-lt"/>
                <a:cs typeface="+mn-lt"/>
              </a:rPr>
              <a:t>. Здесь респондент может выбрать несколько вариантов ответа из предоставленного списка.</a:t>
            </a:r>
            <a:endParaRPr lang="ru-RU" sz="1700" dirty="0">
              <a:ea typeface="Calibri"/>
              <a:cs typeface="Calibri"/>
            </a:endParaRPr>
          </a:p>
        </p:txBody>
      </p:sp>
      <p:pic>
        <p:nvPicPr>
          <p:cNvPr id="5" name="Picture 4" descr="Много вопросительных знаков на черном фоне">
            <a:extLst>
              <a:ext uri="{FF2B5EF4-FFF2-40B4-BE49-F238E27FC236}">
                <a16:creationId xmlns:a16="http://schemas.microsoft.com/office/drawing/2014/main" id="{B0F60B9B-514D-1B55-8798-59135537E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24" r="7" b="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2033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474154-0048-4A0B-86E0-67A4CDD24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FA71D-C7C7-AB6D-0F45-90EED6A4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948519"/>
            <a:ext cx="4216201" cy="4976179"/>
          </a:xfrm>
        </p:spPr>
        <p:txBody>
          <a:bodyPr>
            <a:normAutofit/>
          </a:bodyPr>
          <a:lstStyle/>
          <a:p>
            <a:r>
              <a:rPr lang="ru-RU" sz="3700" dirty="0">
                <a:latin typeface="Times New Roman"/>
                <a:ea typeface="+mj-lt"/>
                <a:cs typeface="+mj-lt"/>
              </a:rPr>
              <a:t>Проектирование вопросников и анкет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C7BFBF-27DA-4968-849A-7F4F78A2C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737DCD-FB81-475E-8C23-6B73350AF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BD9F9260-3602-244D-E4CB-0B7E3B7F56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995049"/>
              </p:ext>
            </p:extLst>
          </p:nvPr>
        </p:nvGraphicFramePr>
        <p:xfrm>
          <a:off x="4674359" y="753026"/>
          <a:ext cx="6802272" cy="5381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20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3AB1D-1C9A-E9F5-ACB7-2ECE0A31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>
                <a:ea typeface="+mj-lt"/>
                <a:cs typeface="+mj-lt"/>
              </a:rPr>
              <a:t> Выбор аудитории</a:t>
            </a:r>
            <a:endParaRPr lang="ru-RU" sz="5400">
              <a:ea typeface="Calibri Light"/>
              <a:cs typeface="Calibri Light"/>
            </a:endParaRP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4DF2C-DB8E-4621-7892-6EB2E872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200">
                <a:ea typeface="+mn-lt"/>
                <a:cs typeface="+mn-lt"/>
              </a:rPr>
              <a:t>Определение целевой аудитории - важный шаг при проведении опросов и анкетирования. </a:t>
            </a:r>
          </a:p>
          <a:p>
            <a:r>
              <a:rPr lang="ru-RU" sz="2200">
                <a:ea typeface="+mn-lt"/>
                <a:cs typeface="+mn-lt"/>
              </a:rPr>
              <a:t>Репрезентативная выборка  - достоверные результаты.</a:t>
            </a:r>
          </a:p>
          <a:p>
            <a:r>
              <a:rPr lang="ru-RU" sz="2200">
                <a:ea typeface="+mn-lt"/>
                <a:cs typeface="+mn-lt"/>
              </a:rPr>
              <a:t> Достигается путем случайного или стратифицированного выбора участников.</a:t>
            </a:r>
            <a:endParaRPr lang="ru-RU" sz="2200">
              <a:ea typeface="Calibri"/>
              <a:cs typeface="Calibri"/>
            </a:endParaRPr>
          </a:p>
        </p:txBody>
      </p:sp>
      <p:pic>
        <p:nvPicPr>
          <p:cNvPr id="15" name="Picture 4" descr="Реарвиев строк людей, которые смотрят фильм в кинотеатре">
            <a:extLst>
              <a:ext uri="{FF2B5EF4-FFF2-40B4-BE49-F238E27FC236}">
                <a16:creationId xmlns:a16="http://schemas.microsoft.com/office/drawing/2014/main" id="{E0C8FBB2-029A-0B0C-4D40-3031371C0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8" r="2406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7495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B4319-66FA-D03F-DA46-1CF1F2F5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ru-RU" sz="4000">
                <a:ea typeface="+mj-lt"/>
                <a:cs typeface="+mj-lt"/>
              </a:rPr>
              <a:t>Методы сбора данных</a:t>
            </a:r>
            <a:endParaRPr lang="ru-RU" sz="4000"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DA5945-2211-7295-53DC-FE79E4AA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600">
                <a:ea typeface="+mn-lt"/>
                <a:cs typeface="+mn-lt"/>
              </a:rPr>
              <a:t> Онлайн-опросы - популярный и удобный метод, который позволяет собирать данные через интернет.</a:t>
            </a:r>
          </a:p>
          <a:p>
            <a:r>
              <a:rPr lang="ru-RU" sz="1600">
                <a:ea typeface="+mn-lt"/>
                <a:cs typeface="+mn-lt"/>
              </a:rPr>
              <a:t> Анкетирование лично может быть полезным при исследованиях в местах с большим скоплением людей.</a:t>
            </a:r>
          </a:p>
          <a:p>
            <a:r>
              <a:rPr lang="ru-RU" sz="1600">
                <a:ea typeface="+mn-lt"/>
                <a:cs typeface="+mn-lt"/>
              </a:rPr>
              <a:t>Телефонные интервью могут быть эффективными для достижения определенных целевых групп.</a:t>
            </a:r>
          </a:p>
          <a:p>
            <a:r>
              <a:rPr lang="ru-RU" sz="1600">
                <a:ea typeface="+mn-lt"/>
                <a:cs typeface="+mn-lt"/>
              </a:rPr>
              <a:t> Почтовая рассылка, электронная почта или фокус-группы.</a:t>
            </a:r>
            <a:endParaRPr lang="ru-RU" sz="1600">
              <a:ea typeface="Calibri"/>
              <a:cs typeface="Calibri"/>
            </a:endParaRPr>
          </a:p>
        </p:txBody>
      </p:sp>
      <p:pic>
        <p:nvPicPr>
          <p:cNvPr id="5" name="Picture 4" descr="Документ с графиком и ручкой">
            <a:extLst>
              <a:ext uri="{FF2B5EF4-FFF2-40B4-BE49-F238E27FC236}">
                <a16:creationId xmlns:a16="http://schemas.microsoft.com/office/drawing/2014/main" id="{BBEC6A3A-272B-A787-7364-19C5F27E8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27" r="8075" b="-3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677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7EAE8-6F2B-03C0-AAF4-16B6E718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ru-RU" sz="4000">
                <a:ea typeface="+mj-lt"/>
                <a:cs typeface="+mj-lt"/>
              </a:rPr>
              <a:t>Анализ результатов</a:t>
            </a:r>
            <a:endParaRPr lang="ru-RU" sz="4000"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D0442F-E5FA-6A9F-F38A-429B4AD92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700" dirty="0">
                <a:ea typeface="+mn-lt"/>
                <a:cs typeface="+mn-lt"/>
              </a:rPr>
              <a:t>Процесс обработки данных, полученных из вопросников и анкет, является ключевым для извлечения ценной информации.</a:t>
            </a:r>
            <a:endParaRPr lang="ru-RU" sz="1700" dirty="0">
              <a:ea typeface="Calibri" panose="020F0502020204030204"/>
              <a:cs typeface="Calibri" panose="020F0502020204030204"/>
            </a:endParaRPr>
          </a:p>
          <a:p>
            <a:r>
              <a:rPr lang="ru-RU" sz="1700" dirty="0">
                <a:ea typeface="+mn-lt"/>
                <a:cs typeface="+mn-lt"/>
              </a:rPr>
              <a:t>Для выявления тенденций, корреляций и других важных показателей применяются методы статистического анализа.</a:t>
            </a:r>
            <a:endParaRPr lang="ru-RU" sz="1700" dirty="0"/>
          </a:p>
          <a:p>
            <a:r>
              <a:rPr lang="ru-RU" sz="1700" dirty="0">
                <a:ea typeface="+mn-lt"/>
                <a:cs typeface="+mn-lt"/>
              </a:rPr>
              <a:t>Примеры графического представления данных включают диаграммы, графики и другие визуальные формы, которые помогают наглядно визуализировать результаты и сделать их более понятными для аудитории. </a:t>
            </a:r>
            <a:endParaRPr lang="ru-RU" sz="1700"/>
          </a:p>
          <a:p>
            <a:endParaRPr lang="ru-RU" sz="1700">
              <a:ea typeface="Calibri"/>
              <a:cs typeface="Calibri"/>
            </a:endParaRPr>
          </a:p>
        </p:txBody>
      </p:sp>
      <p:pic>
        <p:nvPicPr>
          <p:cNvPr id="5" name="Picture 4" descr="Диаграмма">
            <a:extLst>
              <a:ext uri="{FF2B5EF4-FFF2-40B4-BE49-F238E27FC236}">
                <a16:creationId xmlns:a16="http://schemas.microsoft.com/office/drawing/2014/main" id="{F3EACAA0-18C6-F5CF-63CE-E7E343395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6" r="23448" b="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9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A972F-59AC-500A-8FDB-8496322C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ru-RU" sz="4000">
                <a:solidFill>
                  <a:srgbClr val="FFFFFF"/>
                </a:solidFill>
                <a:ea typeface="+mj-lt"/>
                <a:cs typeface="+mj-lt"/>
              </a:rPr>
              <a:t>Преимущества и ограничения</a:t>
            </a:r>
            <a:endParaRPr lang="ru-RU" sz="400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graphicFrame>
        <p:nvGraphicFramePr>
          <p:cNvPr id="21" name="Объект 2">
            <a:extLst>
              <a:ext uri="{FF2B5EF4-FFF2-40B4-BE49-F238E27FC236}">
                <a16:creationId xmlns:a16="http://schemas.microsoft.com/office/drawing/2014/main" id="{6E686A0F-1EBB-FFBE-7666-D80A88AF8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89476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91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15069-CC4A-D1D8-4B96-A357D7FC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4200" dirty="0">
                <a:ea typeface="+mj-lt"/>
                <a:cs typeface="+mj-lt"/>
              </a:rPr>
              <a:t>Техники визуализации данных</a:t>
            </a:r>
            <a:endParaRPr lang="ru-RU" sz="42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192A9-CC7D-0B76-39DA-4F6D792D1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700">
                <a:ea typeface="+mn-lt"/>
                <a:cs typeface="+mn-lt"/>
              </a:rPr>
              <a:t>Графики, таблицы и диаграммы являются эффективными методами визуализации данных из вопросников и анкет.</a:t>
            </a:r>
            <a:endParaRPr lang="ru-RU" sz="1700">
              <a:ea typeface="Calibri" panose="020F0502020204030204"/>
              <a:cs typeface="Calibri" panose="020F0502020204030204"/>
            </a:endParaRPr>
          </a:p>
          <a:p>
            <a:r>
              <a:rPr lang="ru-RU" sz="1700">
                <a:ea typeface="+mn-lt"/>
                <a:cs typeface="+mn-lt"/>
              </a:rPr>
              <a:t>Они помогают наглядно представить информацию и сделать ее более понятной и доступной для аудитории.</a:t>
            </a:r>
            <a:endParaRPr lang="ru-RU" sz="1700">
              <a:ea typeface="Calibri"/>
              <a:cs typeface="Calibri"/>
            </a:endParaRPr>
          </a:p>
          <a:p>
            <a:r>
              <a:rPr lang="ru-RU" sz="1700">
                <a:ea typeface="+mn-lt"/>
                <a:cs typeface="+mn-lt"/>
              </a:rPr>
              <a:t>Примеры разных видов графиков, таких как столбчатые диаграммы, круговые диаграммы и линейные графики, могут быть использованы в зависимости от типа данных и целей анализа. </a:t>
            </a:r>
            <a:endParaRPr lang="ru-RU" sz="1700">
              <a:ea typeface="Calibri"/>
              <a:cs typeface="Calibri"/>
            </a:endParaRPr>
          </a:p>
          <a:p>
            <a:endParaRPr lang="ru-RU" sz="1700">
              <a:ea typeface="Calibri"/>
              <a:cs typeface="Calibri"/>
            </a:endParaRPr>
          </a:p>
        </p:txBody>
      </p:sp>
      <p:pic>
        <p:nvPicPr>
          <p:cNvPr id="5" name="Picture 4" descr="Увеличительное стекло, показывающее снижение производительности">
            <a:extLst>
              <a:ext uri="{FF2B5EF4-FFF2-40B4-BE49-F238E27FC236}">
                <a16:creationId xmlns:a16="http://schemas.microsoft.com/office/drawing/2014/main" id="{6EA9E29C-A626-D5C3-AF05-319AB518F1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43" r="14603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68506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Вопросники и анкеты как методы сбора информации о бизнес-процессах</vt:lpstr>
      <vt:lpstr>Введение в вопросники и анкеты: определение и роль в сборе информации о бизнес-процессах.</vt:lpstr>
      <vt:lpstr>Основные типы вопросников и анкет</vt:lpstr>
      <vt:lpstr>Проектирование вопросников и анкет</vt:lpstr>
      <vt:lpstr> Выбор аудитории</vt:lpstr>
      <vt:lpstr>Методы сбора данных</vt:lpstr>
      <vt:lpstr>Анализ результатов</vt:lpstr>
      <vt:lpstr>Преимущества и ограничения</vt:lpstr>
      <vt:lpstr>Техники визуализации данных</vt:lpstr>
      <vt:lpstr>Лучшие практики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110</cp:revision>
  <dcterms:created xsi:type="dcterms:W3CDTF">2023-09-27T13:57:23Z</dcterms:created>
  <dcterms:modified xsi:type="dcterms:W3CDTF">2023-09-27T14:37:06Z</dcterms:modified>
</cp:coreProperties>
</file>