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7130" y="2158458"/>
            <a:ext cx="8397223" cy="1797821"/>
          </a:xfrm>
        </p:spPr>
        <p:txBody>
          <a:bodyPr/>
          <a:lstStyle/>
          <a:p>
            <a:r>
              <a:rPr lang="ru-RU" sz="3200" dirty="0"/>
              <a:t>Тестирование и верификация программного обеспечения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Тестирование черным ящиком</a:t>
            </a:r>
            <a:endParaRPr lang="ru-RU" sz="3200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939" y="593521"/>
            <a:ext cx="11267629" cy="815829"/>
          </a:xfrm>
        </p:spPr>
        <p:txBody>
          <a:bodyPr/>
          <a:lstStyle/>
          <a:p>
            <a:pPr algn="ctr"/>
            <a:r>
              <a:rPr lang="ru-RU" u="sng" dirty="0"/>
              <a:t>Техническое задание (ТЗ)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1940" y="1499786"/>
            <a:ext cx="11267630" cy="5131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Назначение:</a:t>
            </a:r>
            <a:r>
              <a:rPr lang="ru-RU" sz="1600" dirty="0"/>
              <a:t> </a:t>
            </a:r>
            <a:r>
              <a:rPr lang="ru-RU" sz="1600" kern="0" spc="0" dirty="0">
                <a:effectLst/>
                <a:ea typeface="Times New Roman" panose="02020603050405020304" pitchFamily="18" charset="0"/>
              </a:rPr>
              <a:t>клиентская часть интернет ресурса «Школа </a:t>
            </a:r>
            <a:r>
              <a:rPr lang="ru-RU" sz="1600" kern="0" spc="0" dirty="0" err="1">
                <a:effectLst/>
                <a:ea typeface="Times New Roman" panose="02020603050405020304" pitchFamily="18" charset="0"/>
              </a:rPr>
              <a:t>Дезигне</a:t>
            </a:r>
            <a:r>
              <a:rPr lang="ru-RU" sz="1600" kern="0" spc="0" dirty="0">
                <a:effectLst/>
                <a:ea typeface="Times New Roman" panose="02020603050405020304" pitchFamily="18" charset="0"/>
              </a:rPr>
              <a:t>» предназначена для удобного потребления информации учениками образовательной программы</a:t>
            </a:r>
            <a:r>
              <a:rPr lang="ru-RU" sz="1600" dirty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Общее описание</a:t>
            </a:r>
            <a:endParaRPr lang="ru-RU" sz="1600" b="1" dirty="0"/>
          </a:p>
          <a:p>
            <a:r>
              <a:rPr lang="ru-RU" sz="1600" dirty="0"/>
              <a:t>Взаимодействие продукта: разработанный продукт не должен взаимодействовать с внешними сервисами и интернет-ресурсами.</a:t>
            </a:r>
            <a:endParaRPr lang="ru-RU" sz="1600" dirty="0"/>
          </a:p>
          <a:p>
            <a:r>
              <a:rPr lang="ru-RU" sz="1600" dirty="0"/>
              <a:t>Функции продукта: </a:t>
            </a:r>
            <a:r>
              <a:rPr lang="ru-RU" sz="1600" kern="0" spc="0" dirty="0">
                <a:effectLst/>
                <a:ea typeface="Times New Roman" panose="02020603050405020304" pitchFamily="18" charset="0"/>
              </a:rPr>
              <a:t>обеспечивать понятный и удобный способ потребления информации студентами образовательного учреждения. Также предоставлять шаблоны для дальнейшего добавления функционала взаимодействия с базами данных для пополнения баланса пользователя, получения данных об уроках и обеспечения сохранения данных пользователя</a:t>
            </a:r>
            <a:r>
              <a:rPr lang="ru-RU" sz="1600" dirty="0"/>
              <a:t>.</a:t>
            </a:r>
            <a:endParaRPr lang="ru-RU" sz="1600" dirty="0"/>
          </a:p>
          <a:p>
            <a:r>
              <a:rPr lang="ru-RU" sz="1600" dirty="0"/>
              <a:t>Характеристики пользователя: пользователь не должен обладать специфическими техническими знаниями. Для взаимодействия с интернет ресурсом требуется только базовые навыки работы с компьютером.</a:t>
            </a:r>
            <a:endParaRPr lang="ru-RU" sz="1600" dirty="0"/>
          </a:p>
          <a:p>
            <a:r>
              <a:rPr lang="ru-RU" sz="1600" dirty="0"/>
              <a:t>Ограничения: поддержка браузером технологий HTML5, CSS3 и JS</a:t>
            </a:r>
            <a:r>
              <a:rPr lang="ru-RU" sz="1600" kern="0" spc="0" dirty="0">
                <a:effectLst/>
                <a:ea typeface="Times New Roman" panose="02020603050405020304" pitchFamily="18" charset="0"/>
              </a:rPr>
              <a:t>, а также размер экрана не менее 1920х1080</a:t>
            </a:r>
            <a:r>
              <a:rPr lang="ru-RU" sz="1600" dirty="0"/>
              <a:t>.</a:t>
            </a:r>
            <a:endParaRPr lang="ru-RU" sz="1600" dirty="0"/>
          </a:p>
          <a:p>
            <a:r>
              <a:rPr lang="ru-RU" sz="1600" dirty="0"/>
              <a:t>Допущения и зависимости: отсутствуют.</a:t>
            </a:r>
            <a:endParaRPr lang="ru-RU" sz="1600" dirty="0"/>
          </a:p>
          <a:p>
            <a:endParaRPr lang="ru-RU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384" y="685800"/>
            <a:ext cx="11267630" cy="731939"/>
          </a:xfrm>
        </p:spPr>
        <p:txBody>
          <a:bodyPr/>
          <a:lstStyle/>
          <a:p>
            <a:pPr algn="ctr"/>
            <a:r>
              <a:rPr lang="ru-RU" u="sng" dirty="0"/>
              <a:t>Техническое задание (ТЗ)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384" y="1521029"/>
            <a:ext cx="11267630" cy="513174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Детальные требования</a:t>
            </a:r>
            <a:endParaRPr lang="ru-RU" sz="14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effectLst/>
                <a:ea typeface="Times New Roman" panose="02020603050405020304" pitchFamily="18" charset="0"/>
              </a:rPr>
              <a:t>Страница авторизации: страница авторизации должна содержать в себе две формы с полями ввода «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username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», «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password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» для осуществления входа и регистрации пользователя, кнопки для отправки данных форм. Также после выполнения авторизации, при успешном результате, должна появляться форма добавления баланса, содержащая в себе поле ввода «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balance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» и кнопку для отправки данных сохранения баланса. Также пользователь должен иметь возможность сменить пароль на данной странице.</a:t>
            </a:r>
            <a:endParaRPr lang="ru-RU" sz="14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effectLst/>
                <a:ea typeface="Times New Roman" panose="02020603050405020304" pitchFamily="18" charset="0"/>
              </a:rPr>
              <a:t>Главная страница: главная страница обязана содержать кнопки для удобного перехода на страницы уроков, строку поиска для моментального перехода на урок с введенным номером, а также кнопки для перехода на «Главная страница», «Страница авторизации».</a:t>
            </a:r>
            <a:endParaRPr lang="ru-RU" sz="14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effectLst/>
                <a:ea typeface="Times New Roman" panose="02020603050405020304" pitchFamily="18" charset="0"/>
              </a:rPr>
              <a:t>Требования к наполнению главной страницы:  главная страница обязана содержать блок с названием организации «Школа </a:t>
            </a:r>
            <a:r>
              <a:rPr lang="ru-RU" sz="1400" dirty="0" err="1">
                <a:effectLst/>
                <a:ea typeface="Times New Roman" panose="02020603050405020304" pitchFamily="18" charset="0"/>
              </a:rPr>
              <a:t>Дезигне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», блок навигации.</a:t>
            </a:r>
            <a:endParaRPr lang="ru-RU" sz="14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Требования к наполнению </a:t>
            </a:r>
            <a:r>
              <a:rPr lang="ru-RU" sz="1400" kern="0" dirty="0">
                <a:ea typeface="Times New Roman" panose="02020603050405020304" pitchFamily="18" charset="0"/>
              </a:rPr>
              <a:t>ш</a:t>
            </a:r>
            <a:r>
              <a:rPr lang="ru-RU" sz="1400" kern="0" spc="0" dirty="0">
                <a:effectLst/>
                <a:ea typeface="Times New Roman" panose="02020603050405020304" pitchFamily="18" charset="0"/>
              </a:rPr>
              <a:t>аблона страницы уроков: страница уроков обязана содержать номер урока и его содержание, а также блок навигации.</a:t>
            </a:r>
            <a:endParaRPr lang="ru-RU" sz="1400" kern="0" spc="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kern="0" dirty="0">
                <a:ea typeface="Times New Roman" panose="02020603050405020304" pitchFamily="18" charset="0"/>
              </a:rPr>
              <a:t>Требования к наполнению с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траницы авторизации: страница авторизации обязана содержать блок авторизации, блок информации о пользователе, блок изменения информации о пользователе и блок навигации.</a:t>
            </a:r>
            <a:endParaRPr lang="ru-RU" sz="14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kern="0" spc="0" dirty="0">
                <a:effectLst/>
                <a:ea typeface="Times New Roman" panose="02020603050405020304" pitchFamily="18" charset="0"/>
              </a:rPr>
              <a:t>Требования к производительности: разработанная клиентская часть должна комфортно функционировать на всех машинах с компонентами датой выпуска не ниже 2004 года,  работающих на операционных системах </a:t>
            </a:r>
            <a:r>
              <a:rPr lang="en-US" sz="1400" kern="0" spc="0" dirty="0">
                <a:effectLst/>
                <a:ea typeface="Times New Roman" panose="02020603050405020304" pitchFamily="18" charset="0"/>
              </a:rPr>
              <a:t>Windows</a:t>
            </a:r>
            <a:r>
              <a:rPr lang="ru-RU" sz="1400" kern="0" spc="0" dirty="0">
                <a:effectLst/>
                <a:ea typeface="Times New Roman" panose="02020603050405020304" pitchFamily="18" charset="0"/>
              </a:rPr>
              <a:t> версией не ниже седьмой.</a:t>
            </a:r>
            <a:endParaRPr lang="ru-RU" sz="1400" kern="0" spc="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kern="0" spc="0" dirty="0">
                <a:effectLst/>
                <a:ea typeface="Times New Roman" panose="02020603050405020304" pitchFamily="18" charset="0"/>
              </a:rPr>
              <a:t>Нефункциональные требования: для обеспечения безопасности исполнитель обязан хранить пользовательскую информацию с учетом ГОСТ 28147-89, также доступ к локально хранимым данным не должен предоставляться пользователям извне.</a:t>
            </a:r>
            <a:endParaRPr lang="ru-RU" sz="14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9457" y="685800"/>
            <a:ext cx="11283911" cy="698383"/>
          </a:xfrm>
        </p:spPr>
        <p:txBody>
          <a:bodyPr/>
          <a:lstStyle/>
          <a:p>
            <a:pPr algn="ctr"/>
            <a:r>
              <a:rPr lang="ru-RU" u="sng" dirty="0"/>
              <a:t>Документация </a:t>
            </a:r>
            <a:endParaRPr lang="ru-RU" u="sng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4361" y="1676032"/>
            <a:ext cx="3447012" cy="3505936"/>
          </a:xfrm>
        </p:spPr>
      </p:pic>
      <p:sp>
        <p:nvSpPr>
          <p:cNvPr id="6" name="TextBox 5"/>
          <p:cNvSpPr txBox="1"/>
          <p:nvPr/>
        </p:nvSpPr>
        <p:spPr>
          <a:xfrm>
            <a:off x="779458" y="5181968"/>
            <a:ext cx="3376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Пункт 1.1 из документации – Главная страница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836496" y="5181968"/>
            <a:ext cx="4840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Пункт 1.3 из документации – Страница урока</a:t>
            </a:r>
            <a:endParaRPr lang="ru-RU" sz="1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317" y="1673148"/>
            <a:ext cx="3137781" cy="35088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70858" y="5181966"/>
            <a:ext cx="4840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Пункт 3.1 из документации – Блок регистрации</a:t>
            </a:r>
            <a:endParaRPr lang="ru-RU" sz="10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t="2047"/>
          <a:stretch>
            <a:fillRect/>
          </a:stretch>
        </p:blipFill>
        <p:spPr>
          <a:xfrm>
            <a:off x="744361" y="1673146"/>
            <a:ext cx="3547476" cy="350593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318" y="1647299"/>
            <a:ext cx="3137780" cy="353178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442" y="1673146"/>
            <a:ext cx="3605269" cy="3505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54" y="685800"/>
            <a:ext cx="11274804" cy="126044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Анализ ТЗ и документации проекта «Книжный магазин (</a:t>
            </a:r>
            <a:r>
              <a:rPr lang="en-US" u="sng" dirty="0"/>
              <a:t>Bookshop</a:t>
            </a:r>
            <a:r>
              <a:rPr lang="ru-RU" u="sng" dirty="0"/>
              <a:t>)» 1 команды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7318" y="2093052"/>
            <a:ext cx="11027328" cy="4079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тщательного анализа технического задания и документации проекта «Книжный магазин(</a:t>
            </a:r>
            <a:r>
              <a:rPr lang="en-US" dirty="0"/>
              <a:t>Bookshop</a:t>
            </a:r>
            <a:r>
              <a:rPr lang="ru-RU" dirty="0"/>
              <a:t>)», а также тестирования черным ящиком данного программного продукта на основании полученных знаний были сделаны следующие выводы: </a:t>
            </a:r>
            <a:endParaRPr lang="ru-RU" dirty="0"/>
          </a:p>
          <a:p>
            <a:r>
              <a:rPr lang="ru-RU" dirty="0">
                <a:ea typeface="Times New Roman" panose="02020603050405020304" pitchFamily="18" charset="0"/>
              </a:rPr>
              <a:t>Н</a:t>
            </a:r>
            <a:r>
              <a:rPr lang="ru-RU" dirty="0">
                <a:effectLst/>
                <a:ea typeface="Times New Roman" panose="02020603050405020304" pitchFamily="18" charset="0"/>
              </a:rPr>
              <a:t>е было замечено описание ожидаемого функционала на странице каталог, а также не был подробно описан функционал взаимодействия пользователя с веб-интерфейсом, при анализе документации был поднят вопрос об описании процесса сборки и запуска продукта на локальной машине, т.к. инструкции внутри документации предоставлено не было.</a:t>
            </a:r>
            <a:endParaRPr lang="ru-RU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396" y="206800"/>
            <a:ext cx="11274805" cy="67321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Тестирование программного продукта</a:t>
            </a:r>
            <a:endParaRPr lang="ru-RU" u="sng" dirty="0"/>
          </a:p>
        </p:txBody>
      </p:sp>
      <p:graphicFrame>
        <p:nvGraphicFramePr>
          <p:cNvPr id="4" name="Таблица 4"/>
          <p:cNvGraphicFramePr>
            <a:graphicFrameLocks noGrp="1"/>
          </p:cNvGraphicFramePr>
          <p:nvPr>
            <p:ph idx="1"/>
          </p:nvPr>
        </p:nvGraphicFramePr>
        <p:xfrm>
          <a:off x="763397" y="928611"/>
          <a:ext cx="11182525" cy="52965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025"/>
                <a:gridCol w="2801923"/>
                <a:gridCol w="6417577"/>
              </a:tblGrid>
              <a:tr h="304571">
                <a:tc>
                  <a:txBody>
                    <a:bodyPr/>
                    <a:lstStyle/>
                    <a:p>
                      <a:r>
                        <a:rPr lang="ru-RU" sz="1400" dirty="0"/>
                        <a:t>Входные значения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Ожидаемый результат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Полученные значения </a:t>
                      </a:r>
                      <a:endParaRPr lang="ru-RU" sz="1400" dirty="0"/>
                    </a:p>
                  </a:txBody>
                  <a:tcPr/>
                </a:tc>
              </a:tr>
              <a:tr h="595389">
                <a:tc>
                  <a:txBody>
                    <a:bodyPr/>
                    <a:lstStyle/>
                    <a:p>
                      <a:r>
                        <a:rPr lang="ru-RU" sz="1400" dirty="0"/>
                        <a:t>Нажатие на кнопку «Нет в наличии»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Отсутствуют изменения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/>
                        <a:t>Пользователь переведен на несуществующую страницу</a:t>
                      </a:r>
                      <a:endParaRPr lang="ru-RU" sz="1400" dirty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629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/>
                        <a:t>Нажатие кнопки «Сбросить фильтров»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Сброс всех выбранных фильтров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Фильтры остались без изменения</a:t>
                      </a:r>
                      <a:endParaRPr lang="ru-RU" sz="1400" dirty="0"/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635886">
                <a:tc>
                  <a:txBody>
                    <a:bodyPr/>
                    <a:lstStyle/>
                    <a:p>
                      <a:r>
                        <a:rPr lang="ru-RU" sz="1400" dirty="0"/>
                        <a:t>Выбор способа сортировки «По цене»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Сортировка книг по цене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Способ сортировки не изменился</a:t>
                      </a:r>
                      <a:endParaRPr lang="ru-RU" sz="1400" dirty="0"/>
                    </a:p>
                  </a:txBody>
                  <a:tcPr/>
                </a:tc>
              </a:tr>
              <a:tr h="750813">
                <a:tc>
                  <a:txBody>
                    <a:bodyPr/>
                    <a:lstStyle/>
                    <a:p>
                      <a:r>
                        <a:rPr lang="ru-RU" sz="1400" dirty="0"/>
                        <a:t>Ввод данных в поля редактирования профиля, нажатие на кнопку «Обновить»</a:t>
                      </a:r>
                      <a:br>
                        <a:rPr lang="ru-RU" sz="1400" dirty="0"/>
                      </a:b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Обновление всех введенных пользовательских данных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Данные поля «Имя» не обновились</a:t>
                      </a:r>
                      <a:endParaRPr lang="ru-RU" sz="1400" dirty="0"/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935372">
                <a:tc>
                  <a:txBody>
                    <a:bodyPr/>
                    <a:lstStyle/>
                    <a:p>
                      <a:r>
                        <a:rPr lang="ru-RU" sz="1400" dirty="0"/>
                        <a:t>Нажатие на кнопку «Удалить» на странице «</a:t>
                      </a:r>
                      <a:r>
                        <a:rPr lang="en-US" sz="1400" dirty="0"/>
                        <a:t>moder</a:t>
                      </a:r>
                      <a:r>
                        <a:rPr lang="ru-RU" sz="1400" dirty="0"/>
                        <a:t>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Удаление отзыва у книги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Отзыв не удален</a:t>
                      </a:r>
                      <a:endParaRPr lang="ru-RU" sz="1400" dirty="0"/>
                    </a:p>
                  </a:txBody>
                  <a:tcPr/>
                </a:tc>
              </a:tr>
              <a:tr h="935372">
                <a:tc>
                  <a:txBody>
                    <a:bodyPr/>
                    <a:lstStyle/>
                    <a:p>
                      <a:r>
                        <a:rPr lang="ru-RU" sz="1400" dirty="0"/>
                        <a:t>Нажатие на кнопку «Добавить в закладки»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Появление книги на странице закладок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Страница закладок </a:t>
                      </a:r>
                      <a:r>
                        <a:rPr lang="ru-RU" sz="1400"/>
                        <a:t>не функционирует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397" y="685801"/>
            <a:ext cx="11333527" cy="751054"/>
          </a:xfrm>
        </p:spPr>
        <p:txBody>
          <a:bodyPr>
            <a:normAutofit/>
          </a:bodyPr>
          <a:lstStyle/>
          <a:p>
            <a:pPr algn="ctr"/>
            <a:r>
              <a:rPr lang="ru-RU" u="sng" dirty="0"/>
              <a:t>Скрытые баги(фичи) проекта 2 команды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7318" y="1593908"/>
            <a:ext cx="9601200" cy="457829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b="0" i="0" dirty="0">
                <a:solidFill>
                  <a:schemeClr val="tx1"/>
                </a:solidFill>
                <a:effectLst/>
              </a:rPr>
              <a:t> текст</a:t>
            </a:r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b="0" i="0" dirty="0">
                <a:solidFill>
                  <a:schemeClr val="tx1"/>
                </a:solidFill>
                <a:effectLst/>
              </a:rPr>
              <a:t>вом поле ввода номер урока можно вводить текст и будет ошибка</a:t>
            </a:r>
            <a:endParaRPr lang="ru-RU" b="0" i="0" dirty="0">
              <a:solidFill>
                <a:schemeClr val="tx1"/>
              </a:solidFill>
              <a:effectLst/>
            </a:endParaRPr>
          </a:p>
          <a:p>
            <a:r>
              <a:rPr lang="ru-RU" dirty="0">
                <a:solidFill>
                  <a:schemeClr val="tx1"/>
                </a:solidFill>
              </a:rPr>
              <a:t>В текстовом поле ввода м</a:t>
            </a:r>
            <a:r>
              <a:rPr lang="ru-RU" b="0" i="0" dirty="0">
                <a:solidFill>
                  <a:schemeClr val="tx1"/>
                </a:solidFill>
                <a:effectLst/>
              </a:rPr>
              <a:t>ожно ввести не существующий номер урока</a:t>
            </a:r>
            <a:endParaRPr lang="ru-RU" b="0" i="0" dirty="0">
              <a:solidFill>
                <a:schemeClr val="tx1"/>
              </a:solidFill>
              <a:effectLst/>
            </a:endParaRPr>
          </a:p>
          <a:p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b="0" i="0" dirty="0">
                <a:solidFill>
                  <a:schemeClr val="tx1"/>
                </a:solidFill>
                <a:effectLst/>
              </a:rPr>
              <a:t> поле баланса при вводе цифры она прибавляется как строка</a:t>
            </a:r>
            <a:endParaRPr lang="ru-RU" b="0" i="0" dirty="0">
              <a:solidFill>
                <a:schemeClr val="tx1"/>
              </a:solidFill>
              <a:effectLst/>
            </a:endParaRPr>
          </a:p>
          <a:p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b="0" i="0" dirty="0">
                <a:solidFill>
                  <a:schemeClr val="tx1"/>
                </a:solidFill>
                <a:effectLst/>
              </a:rPr>
              <a:t> поле баланса можно ввести текст и он также просто прибавиться как текст</a:t>
            </a:r>
            <a:endParaRPr lang="ru-RU" b="0" i="0" dirty="0">
              <a:solidFill>
                <a:schemeClr val="tx1"/>
              </a:solidFill>
              <a:effectLst/>
            </a:endParaRPr>
          </a:p>
          <a:p>
            <a:r>
              <a:rPr lang="ru-RU" b="0" i="0" dirty="0">
                <a:solidFill>
                  <a:schemeClr val="tx1"/>
                </a:solidFill>
                <a:effectLst/>
              </a:rPr>
              <a:t>Пароль может быть пустым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pPr algn="ctr"/>
            <a:r>
              <a:rPr lang="ru-RU" u="sng" dirty="0"/>
              <a:t>1 КОМАНДА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368" y="1976903"/>
            <a:ext cx="43077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Участники:</a:t>
            </a:r>
            <a:endParaRPr lang="ru-RU" sz="2800" dirty="0"/>
          </a:p>
          <a:p>
            <a:r>
              <a:rPr lang="ru-RU" sz="2800" dirty="0" err="1"/>
              <a:t>Мокин</a:t>
            </a:r>
            <a:r>
              <a:rPr lang="ru-RU" sz="2800" dirty="0"/>
              <a:t> Антон</a:t>
            </a:r>
            <a:endParaRPr lang="ru-RU" sz="2800" dirty="0"/>
          </a:p>
          <a:p>
            <a:r>
              <a:rPr lang="ru-RU" sz="2800" dirty="0"/>
              <a:t>Сафина Алсу</a:t>
            </a:r>
            <a:endParaRPr lang="ru-RU" sz="2800" dirty="0"/>
          </a:p>
          <a:p>
            <a:r>
              <a:rPr lang="ru-RU" sz="2800" dirty="0" err="1"/>
              <a:t>Галиханова</a:t>
            </a:r>
            <a:r>
              <a:rPr lang="ru-RU" sz="2800" dirty="0"/>
              <a:t> Эмилия</a:t>
            </a:r>
            <a:endParaRPr lang="ru-RU" sz="2800" dirty="0"/>
          </a:p>
          <a:p>
            <a:r>
              <a:rPr lang="ru-RU" sz="2800" dirty="0" err="1"/>
              <a:t>Алинбеков</a:t>
            </a:r>
            <a:r>
              <a:rPr lang="ru-RU" sz="2800" dirty="0"/>
              <a:t> Айдар</a:t>
            </a:r>
            <a:endParaRPr lang="ru-RU" sz="2800" dirty="0"/>
          </a:p>
          <a:p>
            <a:r>
              <a:rPr lang="ru-RU" sz="2800" dirty="0"/>
              <a:t>Шаповалов Кирилл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57887" y="1976903"/>
            <a:ext cx="52053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Проект:</a:t>
            </a:r>
            <a:endParaRPr lang="ru-RU" sz="2800" dirty="0"/>
          </a:p>
          <a:p>
            <a:r>
              <a:rPr lang="ru-RU" dirty="0"/>
              <a:t>Веб-приложения «Книжный магазин (</a:t>
            </a:r>
            <a:r>
              <a:rPr lang="en-US" dirty="0"/>
              <a:t>Bookshop)»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4818" y="2777122"/>
            <a:ext cx="4011468" cy="28156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939" y="593521"/>
            <a:ext cx="11267629" cy="815829"/>
          </a:xfrm>
        </p:spPr>
        <p:txBody>
          <a:bodyPr/>
          <a:lstStyle/>
          <a:p>
            <a:pPr algn="ctr"/>
            <a:r>
              <a:rPr lang="ru-RU" u="sng" dirty="0"/>
              <a:t>Техническое задание (ТЗ)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1940" y="1499786"/>
            <a:ext cx="11267630" cy="5131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Назначение:</a:t>
            </a:r>
            <a:r>
              <a:rPr lang="ru-RU" sz="1600" dirty="0"/>
              <a:t> веб-приложение «Книжный магазин» предназначено для наиболее удобного просмотра ассортимента и оформления заказа, контроля его доставки.</a:t>
            </a: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Общее описание</a:t>
            </a:r>
            <a:endParaRPr lang="ru-RU" sz="1600" b="1" dirty="0"/>
          </a:p>
          <a:p>
            <a:r>
              <a:rPr lang="ru-RU" sz="1600" dirty="0"/>
              <a:t>Взаимодействие продукта: разработанный продукт не должен взаимодействовать с внешними сервисами и интернет-ресурсами.</a:t>
            </a:r>
            <a:endParaRPr lang="ru-RU" sz="1600" dirty="0"/>
          </a:p>
          <a:p>
            <a:r>
              <a:rPr lang="ru-RU" sz="1600" dirty="0"/>
              <a:t>Функции продукта: удобный поиск и покупка книг, взаимодействие с заказами, достаточное информационное наполнение страницы каждой книги, разделение пользователей на несколько ролей, каждая из них обладает соответствующим функционалом.</a:t>
            </a:r>
            <a:endParaRPr lang="ru-RU" sz="1600" dirty="0"/>
          </a:p>
          <a:p>
            <a:r>
              <a:rPr lang="ru-RU" sz="1600" dirty="0"/>
              <a:t>Характеристики пользователя: пользователь не должен обладать специфическими техническими знаниями. Для взаимодействия с интернет ресурсом требуется только базовые навыки работы с компьютером.</a:t>
            </a:r>
            <a:endParaRPr lang="ru-RU" sz="1600" dirty="0"/>
          </a:p>
          <a:p>
            <a:r>
              <a:rPr lang="ru-RU" sz="1600" dirty="0"/>
              <a:t>Ограничения: поддержка браузером технологий HTML5, CSS3 и JS, веб-интерфейс адаптирован только для ПК, ноутбуков и планшетов.</a:t>
            </a:r>
            <a:endParaRPr lang="ru-RU" sz="1600" dirty="0"/>
          </a:p>
          <a:p>
            <a:r>
              <a:rPr lang="ru-RU" sz="1600" dirty="0"/>
              <a:t>Допущения и зависимости: отсутствуют.</a:t>
            </a:r>
            <a:endParaRPr lang="ru-RU" sz="1600" dirty="0"/>
          </a:p>
          <a:p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384" y="685800"/>
            <a:ext cx="11267630" cy="731939"/>
          </a:xfrm>
        </p:spPr>
        <p:txBody>
          <a:bodyPr/>
          <a:lstStyle/>
          <a:p>
            <a:pPr algn="ctr"/>
            <a:r>
              <a:rPr lang="ru-RU" u="sng" dirty="0"/>
              <a:t>Техническое задание (ТЗ)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384" y="1521029"/>
            <a:ext cx="11267630" cy="513174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Детальные требования</a:t>
            </a:r>
            <a:endParaRPr lang="ru-RU" sz="14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Требования к веб-интерфейсу: На всех страницах должна быть шапка сайта с навигацией по веб-приложению. Страницы авторизации: форма для авторизации с полями «Логин» и «Пароль».</a:t>
            </a:r>
            <a:endParaRPr lang="ru-R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Страницы регистрации: форма для регистрации с полями «Логин», «Пароль», «Почта», «Имя», «Дата рождения».</a:t>
            </a:r>
            <a:endParaRPr lang="ru-R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Главная страница: топ-3 товаров по рейтингу и по продажам.</a:t>
            </a:r>
            <a:endParaRPr lang="ru-R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Страница товара: достаточное описание товара, технические характеристики и отдел отзывов, кнопки добавления в корзину и закладки.</a:t>
            </a:r>
            <a:endParaRPr lang="ru-R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Страница корзины: список товаров и оформление заказа.</a:t>
            </a:r>
            <a:endParaRPr lang="ru-R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Страница закладок: список товаров.</a:t>
            </a:r>
            <a:endParaRPr lang="ru-R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Страница профиля: интерфейс для редактирования личных данных пользователя.</a:t>
            </a:r>
            <a:endParaRPr lang="ru-R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Страница модератора: интерфейс для модерации отзывов</a:t>
            </a:r>
            <a:endParaRPr lang="ru-R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Страница администратора: интерфейс для редактирования профилей пользователей, добавления и редактирования товаров.</a:t>
            </a:r>
            <a:endParaRPr lang="ru-R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Функциональные требования: Требования к производительности: разработанное веб-приложение должно комфортно и корректно функционировать на всех машинах с браузерами на движках Chrome и Microsoft Edge.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Требования к функционалу, который доступен пользователям. </a:t>
            </a:r>
            <a:endParaRPr lang="ru-RU" sz="14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Для обычных пользователей: просмотр товара; просмотр и редактирование личного кабинета; просмотр истории заказов и текущих заказов; корзина; возможность оставлять и удалять отзывы и оценку товарам; возможность добавлять избранные товары в закладки </a:t>
            </a:r>
            <a:endParaRPr lang="ru-R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Для администраторов: добавление и изменение товаров; модерация отзывов; просмотр и изменение информации об пользователе.</a:t>
            </a:r>
            <a:endParaRPr lang="ru-R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Для модератора: модерация отзывов; блокировка возможности оставлять отзывы для пользователя.</a:t>
            </a:r>
            <a:endParaRPr lang="ru-R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9457" y="685800"/>
            <a:ext cx="11283911" cy="698383"/>
          </a:xfrm>
        </p:spPr>
        <p:txBody>
          <a:bodyPr/>
          <a:lstStyle/>
          <a:p>
            <a:pPr algn="ctr"/>
            <a:r>
              <a:rPr lang="ru-RU" u="sng" dirty="0"/>
              <a:t>Документация </a:t>
            </a:r>
            <a:endParaRPr lang="ru-RU" u="sng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4361" y="1676032"/>
            <a:ext cx="3447012" cy="3505936"/>
          </a:xfrm>
        </p:spPr>
      </p:pic>
      <p:sp>
        <p:nvSpPr>
          <p:cNvPr id="6" name="TextBox 5"/>
          <p:cNvSpPr txBox="1"/>
          <p:nvPr/>
        </p:nvSpPr>
        <p:spPr>
          <a:xfrm>
            <a:off x="779458" y="5181968"/>
            <a:ext cx="3376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Пункт 1.1 из документации – Авторизация и регистрация</a:t>
            </a:r>
            <a:endParaRPr lang="ru-RU" sz="1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339" y="1673147"/>
            <a:ext cx="3447012" cy="35088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36496" y="5181968"/>
            <a:ext cx="4840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Пункт 1.2 из документации – Корзина и закладки</a:t>
            </a:r>
            <a:endParaRPr lang="ru-RU" sz="1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317" y="1673148"/>
            <a:ext cx="3137781" cy="35088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70858" y="5181966"/>
            <a:ext cx="4840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Пункт 1.4 из документации – Каталог товаров</a:t>
            </a:r>
            <a:endParaRPr lang="ru-RU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54" y="685800"/>
            <a:ext cx="11274804" cy="126044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Анализ ТЗ и документации проекта «Школа Дезигне» 2 команды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7318" y="2093052"/>
            <a:ext cx="11027328" cy="4079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После тщательного анализа технического задания и документации проекта «Школа Дезигне», а также тестирования черным ящиком данного программного продукта на основании полученных знаний были сделаны следующие выводы: </a:t>
            </a:r>
            <a:endParaRPr lang="ru-RU" dirty="0"/>
          </a:p>
          <a:p>
            <a:r>
              <a:rPr lang="ru-RU" dirty="0"/>
              <a:t>Техническое задание сделано согласно стандарту (пример которого находится в СДО), содержит в себе все необходимые пункты, которые в свою очередь имеют емкое и понятное описание. В проекте все, описанное в ТЗ, было реализовано.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Единственное, что было описано в ТЗ, но не реализовано до конца – блок изменения информации о пользователе из пункта 3.2. Требование к наполнению страниц. Есть возможность изменение не всей информации (никнейм и пароль), а только смена старого пароля на новый.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Документация сделана кратко, но в то же время понятно даже для самого рядового пользователя. Трудностей в работе с ПП после прочтения данного документа не возникло.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4679" y="4563368"/>
            <a:ext cx="6382641" cy="952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396" y="206800"/>
            <a:ext cx="11274805" cy="67321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Тестирование программного продукта</a:t>
            </a:r>
            <a:endParaRPr lang="ru-RU" u="sng" dirty="0"/>
          </a:p>
        </p:txBody>
      </p:sp>
      <p:graphicFrame>
        <p:nvGraphicFramePr>
          <p:cNvPr id="4" name="Таблица 4"/>
          <p:cNvGraphicFramePr>
            <a:graphicFrameLocks noGrp="1"/>
          </p:cNvGraphicFramePr>
          <p:nvPr>
            <p:ph idx="1"/>
          </p:nvPr>
        </p:nvGraphicFramePr>
        <p:xfrm>
          <a:off x="763397" y="928611"/>
          <a:ext cx="11182525" cy="58345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025"/>
                <a:gridCol w="2801923"/>
                <a:gridCol w="6417577"/>
              </a:tblGrid>
              <a:tr h="304571">
                <a:tc>
                  <a:txBody>
                    <a:bodyPr/>
                    <a:lstStyle/>
                    <a:p>
                      <a:r>
                        <a:rPr lang="ru-RU" sz="1400" dirty="0"/>
                        <a:t>Входные значения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Ожидаемый результат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Полученные значения </a:t>
                      </a:r>
                      <a:endParaRPr lang="ru-RU" sz="1400" dirty="0"/>
                    </a:p>
                  </a:txBody>
                  <a:tcPr/>
                </a:tc>
              </a:tr>
              <a:tr h="880655">
                <a:tc>
                  <a:txBody>
                    <a:bodyPr/>
                    <a:lstStyle/>
                    <a:p>
                      <a:r>
                        <a:rPr lang="ru-RU" sz="1400" dirty="0"/>
                        <a:t>Ввод номера урока в поле поиска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вводе номера  желаемого урока пользователя перенаправляют на страницу урока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/>
                        <a:t>Пользователя перенаправляют на страницу желаемого урока, однако при вводе некорректного номера сайт выдает ошибку</a:t>
                      </a:r>
                      <a:endParaRPr lang="ru-RU" sz="1400" dirty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1183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/>
                        <a:t>Присутствует валидация вводимого номера урока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вводе некорректного значения сайт выводит предупреждение/уведомление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Валидация вводимого значения отсутствует. В случае некорректного ввода(номер несуществующего урока или отличного от цифры значения) сайт выдает ошибку</a:t>
                      </a:r>
                      <a:endParaRPr lang="ru-RU" sz="1400" dirty="0"/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1593318">
                <a:tc>
                  <a:txBody>
                    <a:bodyPr/>
                    <a:lstStyle/>
                    <a:p>
                      <a:r>
                        <a:rPr lang="ru-RU" sz="1400" dirty="0"/>
                        <a:t>После ввода номера урока в поле поиска можно выбрать урок из представленных ниже уроков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Пользователя, несмотря на то, что он ввел значение в поле поиска,  при выборе урока из перечисленных ниже уроков перенаправит на страницу выбранного им урока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Пользователя после ввода какого-либо значения в строку поиска перенаправляет на страницу не выбранного им урока из перечисленных ниже, а на урок, номер которого был введен. Также после ввода какого-либо значения в строку, если нажать на любое место на странице, пользователя перенаправляет на страницу урока. В Документации было прописано, что для перехода на страницу урока пользователю нужно нажать </a:t>
                      </a:r>
                      <a:r>
                        <a:rPr lang="en-US" sz="1400" dirty="0"/>
                        <a:t>Enter</a:t>
                      </a:r>
                      <a:endParaRPr lang="ru-RU" sz="1400" dirty="0"/>
                    </a:p>
                  </a:txBody>
                  <a:tcPr/>
                </a:tc>
              </a:tr>
              <a:tr h="1807803">
                <a:tc>
                  <a:txBody>
                    <a:bodyPr/>
                    <a:lstStyle/>
                    <a:p>
                      <a:r>
                        <a:rPr lang="ru-RU" sz="1400" dirty="0"/>
                        <a:t>Увеличение баланса при помощи строки ввода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Баланс пользователя увеличивается на вводимое им значение, также присутствует валидация этого значения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Вместо сложения баланса пользователя и вводимого значения происходит сложение строк. Валидация значения отсутствует, то есть пользователь вместо числа может ввести слово</a:t>
                      </a:r>
                      <a:endParaRPr lang="ru-RU" sz="1400" dirty="0"/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"/>
          <a:srcRect t="-1" r="56733" b="46982"/>
          <a:stretch>
            <a:fillRect/>
          </a:stretch>
        </p:blipFill>
        <p:spPr>
          <a:xfrm>
            <a:off x="6992224" y="2754024"/>
            <a:ext cx="2491530" cy="52214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09" y="5493733"/>
            <a:ext cx="1956179" cy="11197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397" y="685801"/>
            <a:ext cx="11333527" cy="751054"/>
          </a:xfrm>
        </p:spPr>
        <p:txBody>
          <a:bodyPr>
            <a:normAutofit/>
          </a:bodyPr>
          <a:lstStyle/>
          <a:p>
            <a:pPr algn="ctr"/>
            <a:r>
              <a:rPr lang="ru-RU" u="sng" dirty="0"/>
              <a:t>Скрытые баги(фичи) проекта 1 команды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7318" y="1593908"/>
            <a:ext cx="9601200" cy="457829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 работает кнопка «В закладки» на странице конкретной книги</a:t>
            </a:r>
            <a:endParaRPr lang="ru-RU" dirty="0"/>
          </a:p>
          <a:p>
            <a:r>
              <a:rPr lang="ru-RU" dirty="0"/>
              <a:t>Не работает кнопка «Сбросить фильтры» на странице Каталог</a:t>
            </a:r>
            <a:endParaRPr lang="ru-RU" dirty="0"/>
          </a:p>
          <a:p>
            <a:r>
              <a:rPr lang="ru-RU" dirty="0"/>
              <a:t>Не работает кнопка «Сортировка по цене» на странице Каталог</a:t>
            </a:r>
            <a:endParaRPr lang="ru-RU" dirty="0"/>
          </a:p>
          <a:p>
            <a:r>
              <a:rPr lang="ru-RU" dirty="0"/>
              <a:t>Кнопка «Нет в наличии» на странице Главная ведет на несуществующую страницу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 нажатии на крестик для удаления написанного пользователем отзыва удаления отзыва не происходит</a:t>
            </a:r>
            <a:endParaRPr lang="ru-RU" dirty="0"/>
          </a:p>
          <a:p>
            <a:r>
              <a:rPr lang="ru-RU" dirty="0"/>
              <a:t>Нельзя поменять имя в профиле пользователя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7" t="5755" r="19270" b="33947"/>
          <a:stretch>
            <a:fillRect/>
          </a:stretch>
        </p:blipFill>
        <p:spPr bwMode="auto">
          <a:xfrm>
            <a:off x="3967992" y="3179427"/>
            <a:ext cx="3610973" cy="16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pPr algn="ctr"/>
            <a:r>
              <a:rPr lang="en-US" u="sng" dirty="0"/>
              <a:t>2</a:t>
            </a:r>
            <a:r>
              <a:rPr lang="ru-RU" u="sng" dirty="0"/>
              <a:t> КОМАНДА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368" y="1976903"/>
            <a:ext cx="43077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Участники:</a:t>
            </a:r>
            <a:endParaRPr lang="ru-RU" sz="2800" dirty="0"/>
          </a:p>
          <a:p>
            <a:r>
              <a:rPr lang="ru-RU" sz="2800" dirty="0"/>
              <a:t>Фомичев Роман</a:t>
            </a:r>
            <a:endParaRPr lang="ru-RU" sz="2800" dirty="0"/>
          </a:p>
          <a:p>
            <a:r>
              <a:rPr lang="ru-RU" sz="2800" dirty="0"/>
              <a:t>Сидоров Стас</a:t>
            </a:r>
            <a:endParaRPr lang="ru-RU" sz="2800" dirty="0"/>
          </a:p>
          <a:p>
            <a:r>
              <a:rPr lang="ru-RU" sz="2800" dirty="0" err="1"/>
              <a:t>Опришко</a:t>
            </a:r>
            <a:r>
              <a:rPr lang="ru-RU" sz="2800" dirty="0"/>
              <a:t> Владислав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57887" y="1976903"/>
            <a:ext cx="52053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Проект:</a:t>
            </a:r>
            <a:endParaRPr lang="ru-RU" sz="2800" dirty="0"/>
          </a:p>
          <a:p>
            <a:r>
              <a:rPr lang="ru-RU" dirty="0"/>
              <a:t>Веб-приложения «Школа </a:t>
            </a:r>
            <a:r>
              <a:rPr lang="ru-RU" dirty="0" err="1"/>
              <a:t>Дезигне</a:t>
            </a:r>
            <a:r>
              <a:rPr lang="en-US" dirty="0"/>
              <a:t>»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653" y="2990309"/>
            <a:ext cx="5205330" cy="25158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0</TotalTime>
  <Words>10258</Words>
  <Application>WPS Presentation</Application>
  <PresentationFormat>Широкоэкранный</PresentationFormat>
  <Paragraphs>226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Franklin Gothic Book</vt:lpstr>
      <vt:lpstr>Times New Roman</vt:lpstr>
      <vt:lpstr>Microsoft YaHei</vt:lpstr>
      <vt:lpstr>Arial Unicode MS</vt:lpstr>
      <vt:lpstr>Calibri</vt:lpstr>
      <vt:lpstr>Уголки</vt:lpstr>
      <vt:lpstr>Тестирование и верификация программного обеспечения  Тестирование черным ящиком</vt:lpstr>
      <vt:lpstr>1 КОМАНДА</vt:lpstr>
      <vt:lpstr>Техническое задание (ТЗ)</vt:lpstr>
      <vt:lpstr>Техническое задание (ТЗ)</vt:lpstr>
      <vt:lpstr>Документация </vt:lpstr>
      <vt:lpstr>Анализ ТЗ и документации проекта «Школа Дезигне» 2 команды</vt:lpstr>
      <vt:lpstr>Тестирование программного продукта</vt:lpstr>
      <vt:lpstr>Скрытые баги(фичи) проекта 1 команды</vt:lpstr>
      <vt:lpstr>2 КОМАНДА</vt:lpstr>
      <vt:lpstr>Техническое задание (ТЗ)</vt:lpstr>
      <vt:lpstr>Техническое задание (ТЗ)</vt:lpstr>
      <vt:lpstr>Документация </vt:lpstr>
      <vt:lpstr>Анализ ТЗ и документации проекта «Книжный магазин (Bookshop)» 1 команды</vt:lpstr>
      <vt:lpstr>Тестирование программного продукта</vt:lpstr>
      <vt:lpstr>Скрытые баги(фичи) проекта 2 команды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и верификация программного обеспечения  Тестирование черным ящиком</dc:title>
  <dc:creator>Miwwo</dc:creator>
  <cp:lastModifiedBy>Mr. Shiz</cp:lastModifiedBy>
  <cp:revision>22</cp:revision>
  <dcterms:created xsi:type="dcterms:W3CDTF">2023-09-12T17:36:00Z</dcterms:created>
  <dcterms:modified xsi:type="dcterms:W3CDTF">2023-09-13T09:48:32Z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2732AC56E33A41E3A72A6EBE088F0D2D_13</vt:lpwstr>
  </property>
  <property fmtid="{D5CDD505-2E9C-101B-9397-08002B2CF9AE}" pid="3" name="KSOProductBuildVer">
    <vt:lpwstr>1049-12.2.0.13208</vt:lpwstr>
  </property>
</Properties>
</file>