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459DC-2A99-6761-7074-F6DAEDDD0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7130" y="2158458"/>
            <a:ext cx="8397223" cy="1797821"/>
          </a:xfrm>
        </p:spPr>
        <p:txBody>
          <a:bodyPr/>
          <a:lstStyle/>
          <a:p>
            <a:r>
              <a:rPr lang="ru-RU" sz="3200" dirty="0"/>
              <a:t>Тестирование и верификация программного обеспечения</a:t>
            </a:r>
            <a:br>
              <a:rPr lang="ru-RU" sz="3200" dirty="0"/>
            </a:br>
            <a:br>
              <a:rPr lang="ru-RU" sz="3200" dirty="0"/>
            </a:br>
            <a:r>
              <a:rPr lang="ru-RU" sz="3200" dirty="0"/>
              <a:t>Тестирование черным ящиком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ECB5F1A8-B9E7-FA2A-2DEE-A3F58A4D8E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58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EF90D0-7C52-B5D4-CF65-0762E19D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939" y="593521"/>
            <a:ext cx="11267629" cy="815829"/>
          </a:xfrm>
        </p:spPr>
        <p:txBody>
          <a:bodyPr/>
          <a:lstStyle/>
          <a:p>
            <a:pPr algn="ctr"/>
            <a:r>
              <a:rPr lang="ru-RU" u="sng" dirty="0"/>
              <a:t>Техническое задание (ТЗ)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FB065F-7B2F-7AD1-BABB-974A6DA07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940" y="1499786"/>
            <a:ext cx="11267630" cy="51317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Назначение:</a:t>
            </a:r>
            <a:r>
              <a:rPr lang="ru-RU" sz="1600" dirty="0"/>
              <a:t> </a:t>
            </a:r>
            <a:r>
              <a:rPr lang="ru-RU" sz="1600" kern="0" spc="0" dirty="0">
                <a:effectLst/>
                <a:ea typeface="Times New Roman" panose="02020603050405020304" pitchFamily="18" charset="0"/>
              </a:rPr>
              <a:t>клиентская часть интернет ресурса «Школа </a:t>
            </a:r>
            <a:r>
              <a:rPr lang="ru-RU" sz="1600" kern="0" spc="0" dirty="0" err="1">
                <a:effectLst/>
                <a:ea typeface="Times New Roman" panose="02020603050405020304" pitchFamily="18" charset="0"/>
              </a:rPr>
              <a:t>Дезигне</a:t>
            </a:r>
            <a:r>
              <a:rPr lang="ru-RU" sz="1600" kern="0" spc="0" dirty="0">
                <a:effectLst/>
                <a:ea typeface="Times New Roman" panose="02020603050405020304" pitchFamily="18" charset="0"/>
              </a:rPr>
              <a:t>» предназначена для удобного потребления информации учениками образовательной программы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r>
              <a:rPr lang="ru-RU" sz="1600" b="1" dirty="0"/>
              <a:t>Общее описание</a:t>
            </a:r>
          </a:p>
          <a:p>
            <a:r>
              <a:rPr lang="ru-RU" sz="1600" dirty="0"/>
              <a:t>Взаимодействие продукта: разработанный продукт не должен взаимодействовать с внешними сервисами и интернет-ресурсами.</a:t>
            </a:r>
          </a:p>
          <a:p>
            <a:r>
              <a:rPr lang="ru-RU" sz="1600" dirty="0"/>
              <a:t>Функции продукта: </a:t>
            </a:r>
            <a:r>
              <a:rPr lang="ru-RU" sz="1600" kern="0" spc="0" dirty="0">
                <a:effectLst/>
                <a:ea typeface="Times New Roman" panose="02020603050405020304" pitchFamily="18" charset="0"/>
              </a:rPr>
              <a:t>обеспечивать понятный и удобный способ потребления информации студентами образовательного учреждения. Также предоставлять шаблоны для дальнейшего добавления функционала взаимодействия с базами данных для пополнения баланса пользователя, получения данных об уроках и обеспечения сохранения данных пользователя</a:t>
            </a:r>
            <a:r>
              <a:rPr lang="ru-RU" sz="1600" dirty="0"/>
              <a:t>.</a:t>
            </a:r>
          </a:p>
          <a:p>
            <a:r>
              <a:rPr lang="ru-RU" sz="1600" dirty="0"/>
              <a:t>Характеристики пользователя: пользователь не должен обладать специфическими техническими знаниями. Для взаимодействия с интернет ресурсом требуется только базовые навыки работы с компьютером.</a:t>
            </a:r>
          </a:p>
          <a:p>
            <a:r>
              <a:rPr lang="ru-RU" sz="1600" dirty="0"/>
              <a:t>Ограничения: поддержка браузером технологий HTML5, CSS3 и JS</a:t>
            </a:r>
            <a:r>
              <a:rPr lang="ru-RU" sz="1600" kern="0" spc="0" dirty="0">
                <a:effectLst/>
                <a:ea typeface="Times New Roman" panose="02020603050405020304" pitchFamily="18" charset="0"/>
              </a:rPr>
              <a:t>, а также размер экрана не менее 1920х1080</a:t>
            </a:r>
            <a:r>
              <a:rPr lang="ru-RU" sz="1600" dirty="0"/>
              <a:t>.</a:t>
            </a:r>
          </a:p>
          <a:p>
            <a:r>
              <a:rPr lang="ru-RU" sz="1600" dirty="0"/>
              <a:t>Допущения и зависимости: отсутствуют.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861850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EF90D0-7C52-B5D4-CF65-0762E19D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384" y="685800"/>
            <a:ext cx="11267630" cy="731939"/>
          </a:xfrm>
        </p:spPr>
        <p:txBody>
          <a:bodyPr/>
          <a:lstStyle/>
          <a:p>
            <a:pPr algn="ctr"/>
            <a:r>
              <a:rPr lang="ru-RU" u="sng" dirty="0"/>
              <a:t>Техническое задание (ТЗ)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FB065F-7B2F-7AD1-BABB-974A6DA07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384" y="1521029"/>
            <a:ext cx="11267630" cy="5131749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/>
              <a:t>Детальные требования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effectLst/>
                <a:ea typeface="Times New Roman" panose="02020603050405020304" pitchFamily="18" charset="0"/>
              </a:rPr>
              <a:t>Страница авторизации: страница авторизации должна содержать в себе две формы с полями ввода «</a:t>
            </a:r>
            <a:r>
              <a:rPr lang="en-US" sz="1400" dirty="0">
                <a:effectLst/>
                <a:ea typeface="Times New Roman" panose="02020603050405020304" pitchFamily="18" charset="0"/>
              </a:rPr>
              <a:t>username</a:t>
            </a:r>
            <a:r>
              <a:rPr lang="ru-RU" sz="1400" dirty="0">
                <a:effectLst/>
                <a:ea typeface="Times New Roman" panose="02020603050405020304" pitchFamily="18" charset="0"/>
              </a:rPr>
              <a:t>», «</a:t>
            </a:r>
            <a:r>
              <a:rPr lang="en-US" sz="1400" dirty="0">
                <a:effectLst/>
                <a:ea typeface="Times New Roman" panose="02020603050405020304" pitchFamily="18" charset="0"/>
              </a:rPr>
              <a:t>password</a:t>
            </a:r>
            <a:r>
              <a:rPr lang="ru-RU" sz="1400" dirty="0">
                <a:effectLst/>
                <a:ea typeface="Times New Roman" panose="02020603050405020304" pitchFamily="18" charset="0"/>
              </a:rPr>
              <a:t>» для осуществления входа и регистрации пользователя, кнопки для отправки данных форм. Также после выполнения авторизации, при успешном результате, должна появляться форма добавления баланса, содержащая в себе поле ввода «</a:t>
            </a:r>
            <a:r>
              <a:rPr lang="en-US" sz="1400" dirty="0">
                <a:effectLst/>
                <a:ea typeface="Times New Roman" panose="02020603050405020304" pitchFamily="18" charset="0"/>
              </a:rPr>
              <a:t>balance</a:t>
            </a:r>
            <a:r>
              <a:rPr lang="ru-RU" sz="1400" dirty="0">
                <a:effectLst/>
                <a:ea typeface="Times New Roman" panose="02020603050405020304" pitchFamily="18" charset="0"/>
              </a:rPr>
              <a:t>» и кнопку для отправки данных сохранения баланса. Также пользователь должен иметь возможность сменить пароль на данной странице.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effectLst/>
                <a:ea typeface="Times New Roman" panose="02020603050405020304" pitchFamily="18" charset="0"/>
              </a:rPr>
              <a:t>Главная страница: главная страница обязана содержать кнопки для удобного перехода на страницы уроков, строку поиска для моментального перехода на урок с введенным номером, а также кнопки для перехода на «Главная страница», «Страница авторизации».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effectLst/>
                <a:ea typeface="Times New Roman" panose="02020603050405020304" pitchFamily="18" charset="0"/>
              </a:rPr>
              <a:t>Требования к наполнению главной страницы:  главная страница обязана содержать блок с названием организации «Школа </a:t>
            </a:r>
            <a:r>
              <a:rPr lang="ru-RU" sz="1400" dirty="0" err="1">
                <a:effectLst/>
                <a:ea typeface="Times New Roman" panose="02020603050405020304" pitchFamily="18" charset="0"/>
              </a:rPr>
              <a:t>Дезигне</a:t>
            </a:r>
            <a:r>
              <a:rPr lang="ru-RU" sz="1400" dirty="0">
                <a:effectLst/>
                <a:ea typeface="Times New Roman" panose="02020603050405020304" pitchFamily="18" charset="0"/>
              </a:rPr>
              <a:t>», блок навигации.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ea typeface="Times New Roman" panose="02020603050405020304" pitchFamily="18" charset="0"/>
              </a:rPr>
              <a:t>Требования к наполнению </a:t>
            </a:r>
            <a:r>
              <a:rPr lang="ru-RU" sz="1400" kern="0" dirty="0">
                <a:ea typeface="Times New Roman" panose="02020603050405020304" pitchFamily="18" charset="0"/>
              </a:rPr>
              <a:t>ш</a:t>
            </a:r>
            <a:r>
              <a:rPr lang="ru-RU" sz="1400" kern="0" spc="0" dirty="0">
                <a:effectLst/>
                <a:ea typeface="Times New Roman" panose="02020603050405020304" pitchFamily="18" charset="0"/>
              </a:rPr>
              <a:t>аблона страницы уроков: страница уроков обязана содержать номер урока и его содержание, а также блок навигации.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kern="0" dirty="0">
                <a:ea typeface="Times New Roman" panose="02020603050405020304" pitchFamily="18" charset="0"/>
              </a:rPr>
              <a:t>Требования к наполнению с</a:t>
            </a:r>
            <a:r>
              <a:rPr lang="ru-RU" sz="1400" dirty="0">
                <a:effectLst/>
                <a:ea typeface="Times New Roman" panose="02020603050405020304" pitchFamily="18" charset="0"/>
              </a:rPr>
              <a:t>траницы авторизации: страница авторизации обязана содержать блок авторизации, блок информации о пользователе, блок изменения информации о пользователе и блок навигации.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kern="0" spc="0" dirty="0">
                <a:effectLst/>
                <a:ea typeface="Times New Roman" panose="02020603050405020304" pitchFamily="18" charset="0"/>
              </a:rPr>
              <a:t>Требования к производительности: разработанная клиентская часть должна комфортно функционировать на всех машинах с компонентами датой выпуска не ниже 2004 года,  работающих на операционных системах </a:t>
            </a:r>
            <a:r>
              <a:rPr lang="en-US" sz="1400" kern="0" spc="0" dirty="0">
                <a:effectLst/>
                <a:ea typeface="Times New Roman" panose="02020603050405020304" pitchFamily="18" charset="0"/>
              </a:rPr>
              <a:t>Windows</a:t>
            </a:r>
            <a:r>
              <a:rPr lang="ru-RU" sz="1400" kern="0" spc="0" dirty="0">
                <a:effectLst/>
                <a:ea typeface="Times New Roman" panose="02020603050405020304" pitchFamily="18" charset="0"/>
              </a:rPr>
              <a:t> версией не ниже седьмой.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kern="0" spc="0" dirty="0">
                <a:effectLst/>
                <a:ea typeface="Times New Roman" panose="02020603050405020304" pitchFamily="18" charset="0"/>
              </a:rPr>
              <a:t>Нефункциональные требования: для обеспечения безопасности исполнитель обязан хранить пользовательскую информацию с учетом ГОСТ 28147-89, также доступ к локально хранимым данным не должен предоставляться пользователям извне.</a:t>
            </a:r>
            <a:endParaRPr lang="ru-RU" sz="1400" dirty="0">
              <a:effectLst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ru-RU" sz="1400" dirty="0">
              <a:effectLst/>
              <a:ea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253011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EF90D0-7C52-B5D4-CF65-0762E19D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57" y="685800"/>
            <a:ext cx="11283911" cy="698383"/>
          </a:xfrm>
        </p:spPr>
        <p:txBody>
          <a:bodyPr/>
          <a:lstStyle/>
          <a:p>
            <a:pPr algn="ctr"/>
            <a:r>
              <a:rPr lang="ru-RU" u="sng" dirty="0"/>
              <a:t>Документация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DFAC748-C1B6-501F-F602-A9FA4A7C0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361" y="1676032"/>
            <a:ext cx="3447012" cy="35059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C0104A-CE16-E5FD-B36F-50ED26B41AF2}"/>
              </a:ext>
            </a:extLst>
          </p:cNvPr>
          <p:cNvSpPr txBox="1"/>
          <p:nvPr/>
        </p:nvSpPr>
        <p:spPr>
          <a:xfrm>
            <a:off x="779458" y="5181968"/>
            <a:ext cx="3376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Пункт 1.1 из документации – Главная страница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A88E52-4FB8-5561-C5C5-28A61C75E25C}"/>
              </a:ext>
            </a:extLst>
          </p:cNvPr>
          <p:cNvSpPr txBox="1"/>
          <p:nvPr/>
        </p:nvSpPr>
        <p:spPr>
          <a:xfrm>
            <a:off x="3836496" y="5181968"/>
            <a:ext cx="4840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Пункт 1.3 из документации – Страница урока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28DED07-BD5F-73B8-5EB5-808B830DC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317" y="1673148"/>
            <a:ext cx="3137781" cy="35088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A7F80E-880A-7874-A314-64B503A50BE5}"/>
              </a:ext>
            </a:extLst>
          </p:cNvPr>
          <p:cNvSpPr txBox="1"/>
          <p:nvPr/>
        </p:nvSpPr>
        <p:spPr>
          <a:xfrm>
            <a:off x="7470858" y="5181966"/>
            <a:ext cx="4840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Пункт 3.1 из документации – Блок регистрации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31C0063-6F41-74E6-B0D4-26A5A8230A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47"/>
          <a:stretch/>
        </p:blipFill>
        <p:spPr>
          <a:xfrm>
            <a:off x="744361" y="1673146"/>
            <a:ext cx="3547476" cy="350593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112B80C-0182-AD65-706C-BE80875953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2318" y="1647299"/>
            <a:ext cx="3137780" cy="353178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3873539-68B2-3F83-98AC-721E23BCF2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4442" y="1673146"/>
            <a:ext cx="3605269" cy="350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03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3E97A-66A1-4A55-7B69-CC96BC75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54" y="685800"/>
            <a:ext cx="11274804" cy="1260446"/>
          </a:xfrm>
        </p:spPr>
        <p:txBody>
          <a:bodyPr>
            <a:normAutofit fontScale="90000"/>
          </a:bodyPr>
          <a:lstStyle/>
          <a:p>
            <a:pPr algn="ctr"/>
            <a:r>
              <a:rPr lang="ru-RU" u="sng" dirty="0"/>
              <a:t>Анализ ТЗ и документации проекта «Книжный магазин (</a:t>
            </a:r>
            <a:r>
              <a:rPr lang="en-US" u="sng" dirty="0"/>
              <a:t>Bookshop</a:t>
            </a:r>
            <a:r>
              <a:rPr lang="ru-RU" u="sng" dirty="0"/>
              <a:t>)» 1 команды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20B48F-229C-084B-D214-2AEEB188B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318" y="2093052"/>
            <a:ext cx="11027328" cy="4079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После тщательного анализа технического задания и документации проекта «Книжный магазин(</a:t>
            </a:r>
            <a:r>
              <a:rPr lang="en-US" dirty="0"/>
              <a:t>Bookshop</a:t>
            </a:r>
            <a:r>
              <a:rPr lang="ru-RU" dirty="0"/>
              <a:t>)», а также тестирования черным ящиком данного программного продукта на основании полученных знаний были сделаны следующие выводы: </a:t>
            </a:r>
          </a:p>
          <a:p>
            <a:r>
              <a:rPr lang="ru-RU" dirty="0">
                <a:ea typeface="Times New Roman" panose="02020603050405020304" pitchFamily="18" charset="0"/>
              </a:rPr>
              <a:t>Н</a:t>
            </a:r>
            <a:r>
              <a:rPr lang="ru-RU" dirty="0">
                <a:effectLst/>
                <a:ea typeface="Times New Roman" panose="02020603050405020304" pitchFamily="18" charset="0"/>
              </a:rPr>
              <a:t>е было замечено описание ожидаемого функционала на странице каталог, а также не был подробно описан функционал взаимодействия пользователя с веб-интерфейсом, при анализе документации был поднят вопрос об описании процесса сборки и запуска продукта на локальной машине, т.к. инструкции внутри документации предоставлено не было.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71052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3E97A-66A1-4A55-7B69-CC96BC75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396" y="206800"/>
            <a:ext cx="11274805" cy="673216"/>
          </a:xfrm>
        </p:spPr>
        <p:txBody>
          <a:bodyPr>
            <a:normAutofit fontScale="90000"/>
          </a:bodyPr>
          <a:lstStyle/>
          <a:p>
            <a:pPr algn="ctr"/>
            <a:r>
              <a:rPr lang="ru-RU" u="sng" dirty="0"/>
              <a:t>Тестирование программного продукта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8AB14A84-F906-BF7B-D03C-0264AF9626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06512"/>
              </p:ext>
            </p:extLst>
          </p:nvPr>
        </p:nvGraphicFramePr>
        <p:xfrm>
          <a:off x="763397" y="928611"/>
          <a:ext cx="11182525" cy="529657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3025">
                  <a:extLst>
                    <a:ext uri="{9D8B030D-6E8A-4147-A177-3AD203B41FA5}">
                      <a16:colId xmlns:a16="http://schemas.microsoft.com/office/drawing/2014/main" val="1314261466"/>
                    </a:ext>
                  </a:extLst>
                </a:gridCol>
                <a:gridCol w="2801923">
                  <a:extLst>
                    <a:ext uri="{9D8B030D-6E8A-4147-A177-3AD203B41FA5}">
                      <a16:colId xmlns:a16="http://schemas.microsoft.com/office/drawing/2014/main" val="2273826231"/>
                    </a:ext>
                  </a:extLst>
                </a:gridCol>
                <a:gridCol w="6417577">
                  <a:extLst>
                    <a:ext uri="{9D8B030D-6E8A-4147-A177-3AD203B41FA5}">
                      <a16:colId xmlns:a16="http://schemas.microsoft.com/office/drawing/2014/main" val="2273290548"/>
                    </a:ext>
                  </a:extLst>
                </a:gridCol>
              </a:tblGrid>
              <a:tr h="304571">
                <a:tc>
                  <a:txBody>
                    <a:bodyPr/>
                    <a:lstStyle/>
                    <a:p>
                      <a:r>
                        <a:rPr lang="ru-RU" sz="1400" dirty="0"/>
                        <a:t>Входные значения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Ожидаемый результат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Полученные значения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080766"/>
                  </a:ext>
                </a:extLst>
              </a:tr>
              <a:tr h="595389">
                <a:tc>
                  <a:txBody>
                    <a:bodyPr/>
                    <a:lstStyle/>
                    <a:p>
                      <a:r>
                        <a:rPr lang="ru-RU" sz="1400" dirty="0"/>
                        <a:t>Нажатие на кнопку «Нет в наличии»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Отсутствуют изменения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Пользователь переведен на несуществующую страницу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59225"/>
                  </a:ext>
                </a:extLst>
              </a:tr>
              <a:tr h="629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Нажатие кнопки «Сбросить фильтров»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Сброс всех выбранных фильтров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Фильтры остались без изменения</a:t>
                      </a:r>
                    </a:p>
                    <a:p>
                      <a:endParaRPr lang="ru-RU" sz="1400" dirty="0"/>
                    </a:p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193133"/>
                  </a:ext>
                </a:extLst>
              </a:tr>
              <a:tr h="635886">
                <a:tc>
                  <a:txBody>
                    <a:bodyPr/>
                    <a:lstStyle/>
                    <a:p>
                      <a:r>
                        <a:rPr lang="ru-RU" sz="1400" dirty="0"/>
                        <a:t>Выбор способа сортировки «По цене»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Сортировка книг по цене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Способ сортировки не изменился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953283"/>
                  </a:ext>
                </a:extLst>
              </a:tr>
              <a:tr h="750813">
                <a:tc>
                  <a:txBody>
                    <a:bodyPr/>
                    <a:lstStyle/>
                    <a:p>
                      <a:r>
                        <a:rPr lang="ru-RU" sz="1400" dirty="0"/>
                        <a:t>Ввод данных в поля редактирования профиля, нажатие на кнопку «Обновить»</a:t>
                      </a:r>
                      <a:br>
                        <a:rPr lang="ru-RU" sz="1400" dirty="0"/>
                      </a:b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Обновление всех введенных пользовательских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Данные поля «Имя» не обновились</a:t>
                      </a:r>
                    </a:p>
                    <a:p>
                      <a:endParaRPr lang="ru-RU" sz="1400" dirty="0"/>
                    </a:p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016265"/>
                  </a:ext>
                </a:extLst>
              </a:tr>
              <a:tr h="935372">
                <a:tc>
                  <a:txBody>
                    <a:bodyPr/>
                    <a:lstStyle/>
                    <a:p>
                      <a:r>
                        <a:rPr lang="ru-RU" sz="1400" dirty="0"/>
                        <a:t>Нажатие на кнопку «Удалить» на странице «</a:t>
                      </a:r>
                      <a:r>
                        <a:rPr lang="en-US" sz="1400" dirty="0"/>
                        <a:t>moder</a:t>
                      </a:r>
                      <a:r>
                        <a:rPr lang="ru-RU" sz="1400" dirty="0"/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Удаление отзыва у книги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Отзыв не удален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867875"/>
                  </a:ext>
                </a:extLst>
              </a:tr>
              <a:tr h="935372">
                <a:tc>
                  <a:txBody>
                    <a:bodyPr/>
                    <a:lstStyle/>
                    <a:p>
                      <a:r>
                        <a:rPr lang="ru-RU" sz="1400" dirty="0"/>
                        <a:t>Нажатие на кнопку «Добавить в закладки»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Появление книги на странице закладок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Страница закладок </a:t>
                      </a:r>
                      <a:r>
                        <a:rPr lang="ru-RU" sz="1400"/>
                        <a:t>не функционирует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5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3525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3E97A-66A1-4A55-7B69-CC96BC75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397" y="685801"/>
            <a:ext cx="11333527" cy="751054"/>
          </a:xfrm>
        </p:spPr>
        <p:txBody>
          <a:bodyPr>
            <a:normAutofit/>
          </a:bodyPr>
          <a:lstStyle/>
          <a:p>
            <a:pPr algn="ctr"/>
            <a:r>
              <a:rPr lang="ru-RU" u="sng" dirty="0"/>
              <a:t>Скрытые баги(фичи) проекта 2 команды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20B48F-229C-084B-D214-2AEEB188B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318" y="1593908"/>
            <a:ext cx="9601200" cy="4578291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В</a:t>
            </a:r>
            <a:r>
              <a:rPr lang="ru-RU" b="0" i="0" dirty="0">
                <a:solidFill>
                  <a:schemeClr val="tx1"/>
                </a:solidFill>
                <a:effectLst/>
              </a:rPr>
              <a:t> текст</a:t>
            </a:r>
            <a:r>
              <a:rPr lang="ru-RU" dirty="0">
                <a:solidFill>
                  <a:schemeClr val="tx1"/>
                </a:solidFill>
              </a:rPr>
              <a:t>о</a:t>
            </a:r>
            <a:r>
              <a:rPr lang="ru-RU" b="0" i="0" dirty="0">
                <a:solidFill>
                  <a:schemeClr val="tx1"/>
                </a:solidFill>
                <a:effectLst/>
              </a:rPr>
              <a:t>вом поле ввода номер урока можно вводить текст и будет ошибка</a:t>
            </a:r>
          </a:p>
          <a:p>
            <a:r>
              <a:rPr lang="ru-RU" dirty="0">
                <a:solidFill>
                  <a:schemeClr val="tx1"/>
                </a:solidFill>
              </a:rPr>
              <a:t>В текстовом поле ввода м</a:t>
            </a:r>
            <a:r>
              <a:rPr lang="ru-RU" b="0" i="0" dirty="0">
                <a:solidFill>
                  <a:schemeClr val="tx1"/>
                </a:solidFill>
                <a:effectLst/>
              </a:rPr>
              <a:t>ожно ввести не существующий номер урока</a:t>
            </a:r>
          </a:p>
          <a:p>
            <a:r>
              <a:rPr lang="ru-RU" dirty="0">
                <a:solidFill>
                  <a:schemeClr val="tx1"/>
                </a:solidFill>
              </a:rPr>
              <a:t>В</a:t>
            </a:r>
            <a:r>
              <a:rPr lang="ru-RU" b="0" i="0" dirty="0">
                <a:solidFill>
                  <a:schemeClr val="tx1"/>
                </a:solidFill>
                <a:effectLst/>
              </a:rPr>
              <a:t> поле баланса при вводе цифры она прибавляется как строка</a:t>
            </a:r>
          </a:p>
          <a:p>
            <a:r>
              <a:rPr lang="ru-RU" dirty="0">
                <a:solidFill>
                  <a:schemeClr val="tx1"/>
                </a:solidFill>
              </a:rPr>
              <a:t>В</a:t>
            </a:r>
            <a:r>
              <a:rPr lang="ru-RU" b="0" i="0" dirty="0">
                <a:solidFill>
                  <a:schemeClr val="tx1"/>
                </a:solidFill>
                <a:effectLst/>
              </a:rPr>
              <a:t> поле баланса можно ввести текст и он также просто прибавиться как текст</a:t>
            </a:r>
          </a:p>
          <a:p>
            <a:r>
              <a:rPr lang="ru-RU" b="0" i="0" dirty="0">
                <a:solidFill>
                  <a:schemeClr val="tx1"/>
                </a:solidFill>
                <a:effectLst/>
              </a:rPr>
              <a:t>Пароль может быть пустым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377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3ADCE-1B5D-647B-DD3E-B313C5C6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1939"/>
          </a:xfrm>
        </p:spPr>
        <p:txBody>
          <a:bodyPr/>
          <a:lstStyle/>
          <a:p>
            <a:pPr algn="ctr"/>
            <a:r>
              <a:rPr lang="ru-RU" u="sng" dirty="0"/>
              <a:t>1 КОМАНДА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CBBBD9-B189-C07F-7C28-87064BF84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368" y="1976903"/>
            <a:ext cx="430774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Участники:</a:t>
            </a:r>
          </a:p>
          <a:p>
            <a:r>
              <a:rPr lang="ru-RU" sz="2800" dirty="0" err="1"/>
              <a:t>Мокин</a:t>
            </a:r>
            <a:r>
              <a:rPr lang="ru-RU" sz="2800" dirty="0"/>
              <a:t> Антон</a:t>
            </a:r>
          </a:p>
          <a:p>
            <a:r>
              <a:rPr lang="ru-RU" sz="2800" dirty="0"/>
              <a:t>Сафина Алсу</a:t>
            </a:r>
          </a:p>
          <a:p>
            <a:r>
              <a:rPr lang="ru-RU" sz="2800" dirty="0" err="1"/>
              <a:t>Галиханова</a:t>
            </a:r>
            <a:r>
              <a:rPr lang="ru-RU" sz="2800" dirty="0"/>
              <a:t> Эмилия</a:t>
            </a:r>
          </a:p>
          <a:p>
            <a:r>
              <a:rPr lang="ru-RU" sz="2800" dirty="0" err="1"/>
              <a:t>Алинбеков</a:t>
            </a:r>
            <a:r>
              <a:rPr lang="ru-RU" sz="2800" dirty="0"/>
              <a:t> Айдар</a:t>
            </a:r>
          </a:p>
          <a:p>
            <a:r>
              <a:rPr lang="ru-RU" sz="2800" dirty="0"/>
              <a:t>Шаповалов Кирилл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B0B1E5-01B0-5F97-FC5C-ED051408A69D}"/>
              </a:ext>
            </a:extLst>
          </p:cNvPr>
          <p:cNvSpPr txBox="1"/>
          <p:nvPr/>
        </p:nvSpPr>
        <p:spPr>
          <a:xfrm>
            <a:off x="7057887" y="1976903"/>
            <a:ext cx="520533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Проект:</a:t>
            </a:r>
          </a:p>
          <a:p>
            <a:r>
              <a:rPr lang="ru-RU" dirty="0"/>
              <a:t>Веб-приложения «Книжный магазин (</a:t>
            </a:r>
            <a:r>
              <a:rPr lang="en-US" dirty="0"/>
              <a:t>Bookshop)»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EE9577-4A5A-8E0C-7915-67B881165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818" y="2777122"/>
            <a:ext cx="4011468" cy="281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3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EF90D0-7C52-B5D4-CF65-0762E19D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939" y="593521"/>
            <a:ext cx="11267629" cy="815829"/>
          </a:xfrm>
        </p:spPr>
        <p:txBody>
          <a:bodyPr/>
          <a:lstStyle/>
          <a:p>
            <a:pPr algn="ctr"/>
            <a:r>
              <a:rPr lang="ru-RU" u="sng" dirty="0"/>
              <a:t>Техническое задание (ТЗ)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FB065F-7B2F-7AD1-BABB-974A6DA07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940" y="1499786"/>
            <a:ext cx="11267630" cy="51317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Назначение:</a:t>
            </a:r>
            <a:r>
              <a:rPr lang="ru-RU" sz="1600" dirty="0"/>
              <a:t> веб-приложение «Книжный магазин» предназначено для наиболее удобного просмотра ассортимента и оформления заказа, контроля его доставки.</a:t>
            </a:r>
          </a:p>
          <a:p>
            <a:pPr marL="0" indent="0">
              <a:buNone/>
            </a:pPr>
            <a:r>
              <a:rPr lang="ru-RU" sz="1600" b="1" dirty="0"/>
              <a:t>Общее описание</a:t>
            </a:r>
          </a:p>
          <a:p>
            <a:r>
              <a:rPr lang="ru-RU" sz="1600" dirty="0"/>
              <a:t>Взаимодействие продукта: разработанный продукт не должен взаимодействовать с внешними сервисами и интернет-ресурсами.</a:t>
            </a:r>
          </a:p>
          <a:p>
            <a:r>
              <a:rPr lang="ru-RU" sz="1600" dirty="0"/>
              <a:t>Функции продукта: удобный поиск и покупка книг, взаимодействие с заказами, достаточное информационное наполнение страницы каждой книги, разделение пользователей на несколько ролей, каждая из них обладает соответствующим функционалом.</a:t>
            </a:r>
          </a:p>
          <a:p>
            <a:r>
              <a:rPr lang="ru-RU" sz="1600" dirty="0"/>
              <a:t>Характеристики пользователя: пользователь не должен обладать специфическими техническими знаниями. Для взаимодействия с интернет ресурсом требуется только базовые навыки работы с компьютером.</a:t>
            </a:r>
          </a:p>
          <a:p>
            <a:r>
              <a:rPr lang="ru-RU" sz="1600" dirty="0"/>
              <a:t>Ограничения: поддержка браузером технологий HTML5, CSS3 и JS, веб-интерфейс адаптирован только для ПК, ноутбуков и планшетов.</a:t>
            </a:r>
          </a:p>
          <a:p>
            <a:r>
              <a:rPr lang="ru-RU" sz="1600" dirty="0"/>
              <a:t>Допущения и зависимости: отсутствуют.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00123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EF90D0-7C52-B5D4-CF65-0762E19D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384" y="685800"/>
            <a:ext cx="11267630" cy="731939"/>
          </a:xfrm>
        </p:spPr>
        <p:txBody>
          <a:bodyPr/>
          <a:lstStyle/>
          <a:p>
            <a:pPr algn="ctr"/>
            <a:r>
              <a:rPr lang="ru-RU" u="sng" dirty="0"/>
              <a:t>Техническое задание (ТЗ)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FB065F-7B2F-7AD1-BABB-974A6DA07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384" y="1521029"/>
            <a:ext cx="11267630" cy="5131749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/>
              <a:t>Детальные требования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/>
              <a:t>Требования к веб-интерфейсу: На всех страницах должна быть шапка сайта с навигацией по веб-приложению. Страницы авторизации: форма для авторизации с полями «Логин» и «Пароль».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/>
              <a:t>Страницы регистрации: форма для регистрации с полями «Логин», «Пароль», «Почта», «Имя», «Дата рождения».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/>
              <a:t>Главная страница: топ-3 товаров по рейтингу и по продажам.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/>
              <a:t>Страница товара: достаточное описание товара, технические характеристики и отдел отзывов, кнопки добавления в корзину и закладки.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/>
              <a:t>Страница корзины: список товаров и оформление заказа.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/>
              <a:t>Страница закладок: список товаров.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/>
              <a:t>Страница профиля: интерфейс для редактирования личных данных пользователя.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/>
              <a:t>Страница модератора: интерфейс для модерации отзывов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/>
              <a:t>Страница администратора: интерфейс для редактирования профилей пользователей, добавления и редактирования товаров.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/>
              <a:t>Функциональные требования: Требования к производительности: разработанное веб-приложение должно комфортно и корректно функционировать на всех машинах с браузерами на движках Chrome и Microsoft Edge.</a:t>
            </a: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/>
              <a:t>Требования к функционалу, который доступен пользователям.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/>
              <a:t>Для обычных пользователей: просмотр товара; просмотр и редактирование личного кабинета; просмотр истории заказов и текущих заказов; корзина; возможность оставлять и удалять отзывы и оценку товарам; возможность добавлять избранные товары в закладки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/>
              <a:t>Для администраторов: добавление и изменение товаров; модерация отзывов; просмотр и изменение информации об пользователе.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/>
              <a:t>Для модератора: модерация отзывов; блокировка возможности оставлять отзывы для пользователя.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37465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EF90D0-7C52-B5D4-CF65-0762E19D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57" y="685800"/>
            <a:ext cx="11283911" cy="698383"/>
          </a:xfrm>
        </p:spPr>
        <p:txBody>
          <a:bodyPr/>
          <a:lstStyle/>
          <a:p>
            <a:pPr algn="ctr"/>
            <a:r>
              <a:rPr lang="ru-RU" u="sng" dirty="0"/>
              <a:t>Документация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DFAC748-C1B6-501F-F602-A9FA4A7C0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361" y="1676032"/>
            <a:ext cx="3447012" cy="35059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C0104A-CE16-E5FD-B36F-50ED26B41AF2}"/>
              </a:ext>
            </a:extLst>
          </p:cNvPr>
          <p:cNvSpPr txBox="1"/>
          <p:nvPr/>
        </p:nvSpPr>
        <p:spPr>
          <a:xfrm>
            <a:off x="779458" y="5181968"/>
            <a:ext cx="3376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Пункт 1.1 из документации – Авторизация и регистрация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313E7D9-797E-3DE0-5BEC-EE6B78320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339" y="1673147"/>
            <a:ext cx="3447012" cy="35088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A88E52-4FB8-5561-C5C5-28A61C75E25C}"/>
              </a:ext>
            </a:extLst>
          </p:cNvPr>
          <p:cNvSpPr txBox="1"/>
          <p:nvPr/>
        </p:nvSpPr>
        <p:spPr>
          <a:xfrm>
            <a:off x="3836496" y="5181968"/>
            <a:ext cx="4840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Пункт 1.2 из документации – Корзина и закладки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28DED07-BD5F-73B8-5EB5-808B830DC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317" y="1673148"/>
            <a:ext cx="3137781" cy="35088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A7F80E-880A-7874-A314-64B503A50BE5}"/>
              </a:ext>
            </a:extLst>
          </p:cNvPr>
          <p:cNvSpPr txBox="1"/>
          <p:nvPr/>
        </p:nvSpPr>
        <p:spPr>
          <a:xfrm>
            <a:off x="7470858" y="5181966"/>
            <a:ext cx="4840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Пункт 1.4 из документации – Каталог товаров</a:t>
            </a:r>
          </a:p>
        </p:txBody>
      </p:sp>
    </p:spTree>
    <p:extLst>
      <p:ext uri="{BB962C8B-B14F-4D97-AF65-F5344CB8AC3E}">
        <p14:creationId xmlns:p14="http://schemas.microsoft.com/office/powerpoint/2010/main" val="232795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3E97A-66A1-4A55-7B69-CC96BC75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54" y="685800"/>
            <a:ext cx="11274804" cy="1260446"/>
          </a:xfrm>
        </p:spPr>
        <p:txBody>
          <a:bodyPr>
            <a:normAutofit fontScale="90000"/>
          </a:bodyPr>
          <a:lstStyle/>
          <a:p>
            <a:pPr algn="ctr"/>
            <a:r>
              <a:rPr lang="ru-RU" u="sng" dirty="0"/>
              <a:t>Анализ ТЗ и документации проекта «Школа Дезигне» 2 команды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20B48F-229C-084B-D214-2AEEB188B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318" y="2093052"/>
            <a:ext cx="11027328" cy="40791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После тщательного анализа технического задания и документации проекта «Школа Дезигне», а также тестирования черным ящиком данного программного продукта на основании полученных знаний были сделаны следующие выводы: </a:t>
            </a:r>
          </a:p>
          <a:p>
            <a:r>
              <a:rPr lang="ru-RU" dirty="0"/>
              <a:t>Техническое задание сделано согласно стандарту (пример которого находится в СДО), содержит в себе все необходимые пункты, которые в свою очередь имеют емкое и понятное описание. В проекте все, описанное в ТЗ, было реализовано.</a:t>
            </a:r>
          </a:p>
          <a:p>
            <a:pPr marL="0" indent="0">
              <a:buNone/>
            </a:pPr>
            <a:r>
              <a:rPr lang="ru-RU" dirty="0"/>
              <a:t>Единственное, что было описано в ТЗ, но не реализовано до конца – блок изменения информации о пользователе из пункта 3.2. Требование к наполнению страниц. Есть возможность изменение не всей информации (никнейм и пароль), а только смена старого пароля на новый.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Документация сделана кратко, но в то же время понятно даже для самого рядового пользователя. Трудностей в работе с ПП после прочтения данного документа не возникло.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9BDAC30-46B5-998E-6B7A-2F1FD9C19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679" y="4563368"/>
            <a:ext cx="6382641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6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3E97A-66A1-4A55-7B69-CC96BC75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396" y="206800"/>
            <a:ext cx="11274805" cy="673216"/>
          </a:xfrm>
        </p:spPr>
        <p:txBody>
          <a:bodyPr>
            <a:normAutofit fontScale="90000"/>
          </a:bodyPr>
          <a:lstStyle/>
          <a:p>
            <a:pPr algn="ctr"/>
            <a:r>
              <a:rPr lang="ru-RU" u="sng" dirty="0"/>
              <a:t>Тестирование программного продукта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8AB14A84-F906-BF7B-D03C-0264AF9626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2714119"/>
              </p:ext>
            </p:extLst>
          </p:nvPr>
        </p:nvGraphicFramePr>
        <p:xfrm>
          <a:off x="763397" y="928611"/>
          <a:ext cx="11182525" cy="583454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3025">
                  <a:extLst>
                    <a:ext uri="{9D8B030D-6E8A-4147-A177-3AD203B41FA5}">
                      <a16:colId xmlns:a16="http://schemas.microsoft.com/office/drawing/2014/main" val="1314261466"/>
                    </a:ext>
                  </a:extLst>
                </a:gridCol>
                <a:gridCol w="2801923">
                  <a:extLst>
                    <a:ext uri="{9D8B030D-6E8A-4147-A177-3AD203B41FA5}">
                      <a16:colId xmlns:a16="http://schemas.microsoft.com/office/drawing/2014/main" val="2273826231"/>
                    </a:ext>
                  </a:extLst>
                </a:gridCol>
                <a:gridCol w="6417577">
                  <a:extLst>
                    <a:ext uri="{9D8B030D-6E8A-4147-A177-3AD203B41FA5}">
                      <a16:colId xmlns:a16="http://schemas.microsoft.com/office/drawing/2014/main" val="2273290548"/>
                    </a:ext>
                  </a:extLst>
                </a:gridCol>
              </a:tblGrid>
              <a:tr h="304571">
                <a:tc>
                  <a:txBody>
                    <a:bodyPr/>
                    <a:lstStyle/>
                    <a:p>
                      <a:r>
                        <a:rPr lang="ru-RU" sz="1400" dirty="0"/>
                        <a:t>Входные значения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Ожидаемый результат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Полученные значения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080766"/>
                  </a:ext>
                </a:extLst>
              </a:tr>
              <a:tr h="880655">
                <a:tc>
                  <a:txBody>
                    <a:bodyPr/>
                    <a:lstStyle/>
                    <a:p>
                      <a:r>
                        <a:rPr lang="ru-RU" sz="1400" dirty="0"/>
                        <a:t>Ввод номера урока в поле поиска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 вводе номера  желаемого урока пользователя перенаправляют на страницу урока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Пользователя перенаправляют на страницу желаемого урока, однако при вводе некорректного номера сайт выдает ошибку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59225"/>
                  </a:ext>
                </a:extLst>
              </a:tr>
              <a:tr h="1183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Присутствует валидация вводимого номера урока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 вводе некорректного значения сайт выводит предупреждение/уведомление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Валидация вводимого значения отсутствует. В случае некорректного ввода(номер несуществующего урока или отличного от цифры значения) сайт выдает ошибку</a:t>
                      </a:r>
                    </a:p>
                    <a:p>
                      <a:endParaRPr lang="ru-RU" sz="1400" dirty="0"/>
                    </a:p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193133"/>
                  </a:ext>
                </a:extLst>
              </a:tr>
              <a:tr h="1593318">
                <a:tc>
                  <a:txBody>
                    <a:bodyPr/>
                    <a:lstStyle/>
                    <a:p>
                      <a:r>
                        <a:rPr lang="ru-RU" sz="1400" dirty="0"/>
                        <a:t>После ввода номера урока в поле поиска можно выбрать урок из представленных ниже уроков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Пользователя, несмотря на то, что он ввел значение в поле поиска,  при выборе урока из перечисленных ниже уроков перенаправит на страницу выбранного им урока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Пользователя после ввода какого-либо значения в строку поиска перенаправляет на страницу не выбранного им урока из перечисленных ниже, а на урок, номер которого был введен. Также после ввода какого-либо значения в строку, если нажать на любое место на странице, пользователя перенаправляет на страницу урока. В Документации было прописано, что для перехода на страницу урока пользователю нужно нажать </a:t>
                      </a:r>
                      <a:r>
                        <a:rPr lang="en-US" sz="1400" dirty="0"/>
                        <a:t>Enter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953283"/>
                  </a:ext>
                </a:extLst>
              </a:tr>
              <a:tr h="1807803">
                <a:tc>
                  <a:txBody>
                    <a:bodyPr/>
                    <a:lstStyle/>
                    <a:p>
                      <a:r>
                        <a:rPr lang="ru-RU" sz="1400" dirty="0"/>
                        <a:t>Увеличение баланса при помощи строки ввода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Баланс пользователя увеличивается на вводимое им значение, также присутствует валидация этого значения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Вместо сложения баланса пользователя и вводимого значения происходит сложение строк. Валидация значения отсутствует, то есть пользователь вместо числа может ввести слово</a:t>
                      </a:r>
                    </a:p>
                    <a:p>
                      <a:endParaRPr lang="ru-RU" sz="1400" dirty="0"/>
                    </a:p>
                    <a:p>
                      <a:endParaRPr lang="ru-RU" sz="1400" dirty="0"/>
                    </a:p>
                    <a:p>
                      <a:endParaRPr lang="ru-RU" sz="1400" dirty="0"/>
                    </a:p>
                    <a:p>
                      <a:endParaRPr lang="ru-RU" sz="1400" dirty="0"/>
                    </a:p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016265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7523DE9-BFFC-FDEB-2943-CDF69B71D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56733" b="46982"/>
          <a:stretch/>
        </p:blipFill>
        <p:spPr>
          <a:xfrm>
            <a:off x="6992224" y="2754024"/>
            <a:ext cx="2491530" cy="52214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5D33319-26D5-FAD8-3ACF-133114155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709" y="5493733"/>
            <a:ext cx="1956179" cy="111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77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3E97A-66A1-4A55-7B69-CC96BC75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397" y="685801"/>
            <a:ext cx="11333527" cy="751054"/>
          </a:xfrm>
        </p:spPr>
        <p:txBody>
          <a:bodyPr>
            <a:normAutofit/>
          </a:bodyPr>
          <a:lstStyle/>
          <a:p>
            <a:pPr algn="ctr"/>
            <a:r>
              <a:rPr lang="ru-RU" u="sng" dirty="0"/>
              <a:t>Скрытые баги(фичи) проекта 1 команды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20B48F-229C-084B-D214-2AEEB188B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318" y="1593908"/>
            <a:ext cx="9601200" cy="457829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Не работает кнопка «В закладки» на странице конкретной книги</a:t>
            </a:r>
          </a:p>
          <a:p>
            <a:r>
              <a:rPr lang="ru-RU" dirty="0"/>
              <a:t>Не работает кнопка «Сбросить фильтры» на странице Каталог</a:t>
            </a:r>
          </a:p>
          <a:p>
            <a:r>
              <a:rPr lang="ru-RU" dirty="0"/>
              <a:t>Не работает кнопка «Сортировка по цене» на странице Каталог</a:t>
            </a:r>
          </a:p>
          <a:p>
            <a:r>
              <a:rPr lang="ru-RU" dirty="0"/>
              <a:t>Кнопка «Нет в наличии» на странице Главная ведет на несуществующую страницу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При нажатии на крестик для удаления написанного пользователем отзыва удаления отзыва не происходит</a:t>
            </a:r>
          </a:p>
          <a:p>
            <a:r>
              <a:rPr lang="ru-RU" dirty="0"/>
              <a:t>Нельзя поменять имя в профиле пользователя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4236940-F9CB-E548-9F2C-8D5A57F36C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7" t="5755" r="19270" b="33947"/>
          <a:stretch/>
        </p:blipFill>
        <p:spPr bwMode="auto">
          <a:xfrm>
            <a:off x="3967992" y="3179427"/>
            <a:ext cx="3610973" cy="160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408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3ADCE-1B5D-647B-DD3E-B313C5C6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1939"/>
          </a:xfrm>
        </p:spPr>
        <p:txBody>
          <a:bodyPr/>
          <a:lstStyle/>
          <a:p>
            <a:pPr algn="ctr"/>
            <a:r>
              <a:rPr lang="en-US" u="sng" dirty="0"/>
              <a:t>2</a:t>
            </a:r>
            <a:r>
              <a:rPr lang="ru-RU" u="sng" dirty="0"/>
              <a:t> КОМАНДА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CBBBD9-B189-C07F-7C28-87064BF84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368" y="1976903"/>
            <a:ext cx="430774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Участники:</a:t>
            </a:r>
          </a:p>
          <a:p>
            <a:r>
              <a:rPr lang="ru-RU" sz="2800" dirty="0"/>
              <a:t>Фомичев Роман</a:t>
            </a:r>
          </a:p>
          <a:p>
            <a:r>
              <a:rPr lang="ru-RU" sz="2800" dirty="0"/>
              <a:t>Сидоров Стас</a:t>
            </a:r>
          </a:p>
          <a:p>
            <a:r>
              <a:rPr lang="ru-RU" sz="2800" dirty="0" err="1"/>
              <a:t>Опришко</a:t>
            </a:r>
            <a:r>
              <a:rPr lang="ru-RU" sz="2800" dirty="0"/>
              <a:t> Владислав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B0B1E5-01B0-5F97-FC5C-ED051408A69D}"/>
              </a:ext>
            </a:extLst>
          </p:cNvPr>
          <p:cNvSpPr txBox="1"/>
          <p:nvPr/>
        </p:nvSpPr>
        <p:spPr>
          <a:xfrm>
            <a:off x="7057887" y="1976903"/>
            <a:ext cx="520533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Проект:</a:t>
            </a:r>
          </a:p>
          <a:p>
            <a:r>
              <a:rPr lang="ru-RU" dirty="0"/>
              <a:t>Веб-приложения «Школа </a:t>
            </a:r>
            <a:r>
              <a:rPr lang="ru-RU" dirty="0" err="1"/>
              <a:t>Дезигне</a:t>
            </a:r>
            <a:r>
              <a:rPr lang="en-US" dirty="0"/>
              <a:t>»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338EEC2-FCB9-2F62-A4AB-FC9131175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653" y="2990309"/>
            <a:ext cx="5205330" cy="251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18116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138</TotalTime>
  <Words>1560</Words>
  <Application>Microsoft Office PowerPoint</Application>
  <PresentationFormat>Широкоэкранный</PresentationFormat>
  <Paragraphs>138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7" baseType="lpstr">
      <vt:lpstr>Franklin Gothic Book</vt:lpstr>
      <vt:lpstr>Уголки</vt:lpstr>
      <vt:lpstr>Тестирование и верификация программного обеспечения  Тестирование черным ящиком</vt:lpstr>
      <vt:lpstr>1 КОМАНДА</vt:lpstr>
      <vt:lpstr>Техническое задание (ТЗ)</vt:lpstr>
      <vt:lpstr>Техническое задание (ТЗ)</vt:lpstr>
      <vt:lpstr>Документация </vt:lpstr>
      <vt:lpstr>Анализ ТЗ и документации проекта «Школа Дезигне» 2 команды</vt:lpstr>
      <vt:lpstr>Тестирование программного продукта</vt:lpstr>
      <vt:lpstr>Скрытые баги(фичи) проекта 1 команды</vt:lpstr>
      <vt:lpstr>2 КОМАНДА</vt:lpstr>
      <vt:lpstr>Техническое задание (ТЗ)</vt:lpstr>
      <vt:lpstr>Техническое задание (ТЗ)</vt:lpstr>
      <vt:lpstr>Документация </vt:lpstr>
      <vt:lpstr>Анализ ТЗ и документации проекта «Книжный магазин (Bookshop)» 1 команды</vt:lpstr>
      <vt:lpstr>Тестирование программного продукта</vt:lpstr>
      <vt:lpstr>Скрытые баги(фичи) проекта 2 команды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 и верификация программного обеспечения  Тестирование черным ящиком</dc:title>
  <dc:creator>Miwwo</dc:creator>
  <cp:lastModifiedBy>Роман Фомичев</cp:lastModifiedBy>
  <cp:revision>21</cp:revision>
  <dcterms:created xsi:type="dcterms:W3CDTF">2023-09-12T17:36:25Z</dcterms:created>
  <dcterms:modified xsi:type="dcterms:W3CDTF">2023-09-13T09:46:36Z</dcterms:modified>
</cp:coreProperties>
</file>