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4"/>
  </p:sldMasterIdLst>
  <p:notesMasterIdLst>
    <p:notesMasterId r:id="rId33"/>
  </p:notesMasterIdLst>
  <p:sldIdLst>
    <p:sldId id="256" r:id="rId5"/>
    <p:sldId id="257" r:id="rId6"/>
    <p:sldId id="263" r:id="rId7"/>
    <p:sldId id="264" r:id="rId8"/>
    <p:sldId id="258" r:id="rId9"/>
    <p:sldId id="260" r:id="rId10"/>
    <p:sldId id="265" r:id="rId11"/>
    <p:sldId id="261" r:id="rId12"/>
    <p:sldId id="266" r:id="rId13"/>
    <p:sldId id="267" r:id="rId14"/>
    <p:sldId id="268" r:id="rId15"/>
    <p:sldId id="270" r:id="rId16"/>
    <p:sldId id="273" r:id="rId17"/>
    <p:sldId id="271" r:id="rId18"/>
    <p:sldId id="274" r:id="rId19"/>
    <p:sldId id="275" r:id="rId20"/>
    <p:sldId id="276" r:id="rId21"/>
    <p:sldId id="277" r:id="rId22"/>
    <p:sldId id="278" r:id="rId23"/>
    <p:sldId id="279" r:id="rId24"/>
    <p:sldId id="282" r:id="rId25"/>
    <p:sldId id="280" r:id="rId26"/>
    <p:sldId id="283" r:id="rId27"/>
    <p:sldId id="284" r:id="rId28"/>
    <p:sldId id="285" r:id="rId29"/>
    <p:sldId id="281" r:id="rId30"/>
    <p:sldId id="286" r:id="rId31"/>
    <p:sldId id="287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6A76B18-C8C3-460F-ACF1-95AF128CD490}">
          <p14:sldIdLst>
            <p14:sldId id="256"/>
            <p14:sldId id="257"/>
          </p14:sldIdLst>
        </p14:section>
        <p14:section name="Clustering" id="{AF8B2821-1E71-488C-9D42-462B4E0AF5AA}">
          <p14:sldIdLst>
            <p14:sldId id="263"/>
            <p14:sldId id="264"/>
          </p14:sldIdLst>
        </p14:section>
        <p14:section name="Unsupervised K-Means" id="{BAACABDB-EE05-4A16-B85F-7D339D32524D}">
          <p14:sldIdLst>
            <p14:sldId id="258"/>
            <p14:sldId id="260"/>
            <p14:sldId id="265"/>
          </p14:sldIdLst>
        </p14:section>
        <p14:section name="U-K-Means" id="{67365300-CD39-466D-AB3A-2D08CDA80580}">
          <p14:sldIdLst>
            <p14:sldId id="261"/>
            <p14:sldId id="266"/>
            <p14:sldId id="267"/>
            <p14:sldId id="268"/>
            <p14:sldId id="270"/>
          </p14:sldIdLst>
        </p14:section>
        <p14:section name="Implementation" id="{A141012C-78E9-4238-8B7D-13EB22F1F8F3}">
          <p14:sldIdLst>
            <p14:sldId id="273"/>
            <p14:sldId id="271"/>
            <p14:sldId id="274"/>
            <p14:sldId id="275"/>
          </p14:sldIdLst>
        </p14:section>
        <p14:section name="Test results" id="{5D002654-4D95-48DA-A6ED-9CF5751E7CA0}">
          <p14:sldIdLst>
            <p14:sldId id="276"/>
            <p14:sldId id="277"/>
            <p14:sldId id="278"/>
            <p14:sldId id="279"/>
            <p14:sldId id="282"/>
            <p14:sldId id="280"/>
            <p14:sldId id="283"/>
            <p14:sldId id="284"/>
            <p14:sldId id="285"/>
            <p14:sldId id="281"/>
            <p14:sldId id="286"/>
            <p14:sldId id="28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4906" autoAdjust="0"/>
  </p:normalViewPr>
  <p:slideViewPr>
    <p:cSldViewPr snapToGrid="0">
      <p:cViewPr varScale="1">
        <p:scale>
          <a:sx n="64" d="100"/>
          <a:sy n="64" d="100"/>
        </p:scale>
        <p:origin x="142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E0A0D5-8F98-4CC1-A28E-021F0B6B475C}" type="datetimeFigureOut">
              <a:rPr lang="en-US" smtClean="0"/>
              <a:t>2/24/2022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03C52C-5E29-41AF-BAA3-8217E886DA0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9617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Arial" panose="020B0604020202020204" pitchFamily="34" charset="0"/>
              </a:rPr>
              <a:t>1- The probability model-based approaches</a:t>
            </a:r>
            <a:br>
              <a:rPr lang="en-US" dirty="0"/>
            </a:br>
            <a:r>
              <a:rPr lang="en-US" b="0" i="0" dirty="0">
                <a:effectLst/>
                <a:latin typeface="Arial" panose="020B0604020202020204" pitchFamily="34" charset="0"/>
              </a:rPr>
              <a:t>follow that the data points are from a mixture probability</a:t>
            </a:r>
            <a:br>
              <a:rPr lang="en-US" dirty="0"/>
            </a:br>
            <a:r>
              <a:rPr lang="en-US" b="0" i="0" dirty="0">
                <a:effectLst/>
                <a:latin typeface="Arial" panose="020B0604020202020204" pitchFamily="34" charset="0"/>
              </a:rPr>
              <a:t>model.</a:t>
            </a:r>
          </a:p>
          <a:p>
            <a:r>
              <a:rPr lang="en-US" b="0" i="0" dirty="0">
                <a:effectLst/>
                <a:latin typeface="Arial" panose="020B0604020202020204" pitchFamily="34" charset="0"/>
              </a:rPr>
              <a:t>In model-based approaches, the expectation and</a:t>
            </a:r>
            <a:br>
              <a:rPr lang="en-US" dirty="0"/>
            </a:br>
            <a:r>
              <a:rPr lang="en-US" b="0" i="0" dirty="0">
                <a:effectLst/>
                <a:latin typeface="Arial" panose="020B0604020202020204" pitchFamily="34" charset="0"/>
              </a:rPr>
              <a:t>maximization (EM) algorithm is the most used</a:t>
            </a:r>
          </a:p>
          <a:p>
            <a:endParaRPr lang="en-US" b="0" i="0" dirty="0">
              <a:effectLst/>
              <a:latin typeface="Arial" panose="020B0604020202020204" pitchFamily="34" charset="0"/>
            </a:endParaRPr>
          </a:p>
          <a:p>
            <a:r>
              <a:rPr lang="en-US" b="0" i="0" dirty="0">
                <a:effectLst/>
                <a:latin typeface="Arial" panose="020B0604020202020204" pitchFamily="34" charset="0"/>
              </a:rPr>
              <a:t>2- For nonparametric approaches, clustering methods are mostly</a:t>
            </a:r>
            <a:br>
              <a:rPr lang="en-US" dirty="0"/>
            </a:br>
            <a:r>
              <a:rPr lang="en-US" b="0" i="0" dirty="0">
                <a:effectLst/>
                <a:latin typeface="Arial" panose="020B0604020202020204" pitchFamily="34" charset="0"/>
              </a:rPr>
              <a:t>based on an objective function of similarity or dissimilarity</a:t>
            </a:r>
            <a:br>
              <a:rPr lang="en-US" dirty="0"/>
            </a:br>
            <a:r>
              <a:rPr lang="en-US" b="0" i="0" dirty="0">
                <a:effectLst/>
                <a:latin typeface="Arial" panose="020B0604020202020204" pitchFamily="34" charset="0"/>
              </a:rPr>
              <a:t>measures, and these can be divided into hierarchical and</a:t>
            </a:r>
            <a:br>
              <a:rPr lang="en-US" dirty="0"/>
            </a:br>
            <a:r>
              <a:rPr lang="en-US" b="0" i="0" dirty="0">
                <a:effectLst/>
                <a:latin typeface="Arial" panose="020B0604020202020204" pitchFamily="34" charset="0"/>
              </a:rPr>
              <a:t>partitional methods where partitional methods are the most</a:t>
            </a:r>
            <a:br>
              <a:rPr lang="en-US" dirty="0"/>
            </a:br>
            <a:r>
              <a:rPr lang="en-US" b="0" i="0" dirty="0">
                <a:effectLst/>
                <a:latin typeface="Arial" panose="020B0604020202020204" pitchFamily="34" charset="0"/>
              </a:rPr>
              <a:t>used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03C52C-5E29-41AF-BAA3-8217E886DA0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9419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03C52C-5E29-41AF-BAA3-8217E886DA08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24858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03C52C-5E29-41AF-BAA3-8217E886DA08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6228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1- Explain why K-Means is not unsupervised</a:t>
            </a:r>
          </a:p>
          <a:p>
            <a:r>
              <a:rPr lang="en-US" dirty="0"/>
              <a:t>2- Explain that initialization affects the algorithm and also the number of clusters MUST be defined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03C52C-5E29-41AF-BAA3-8217E886DA0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079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Arial" panose="020B0604020202020204" pitchFamily="34" charset="0"/>
              </a:rPr>
              <a:t>For estimation the number of clusters,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Pelleg</a:t>
            </a:r>
            <a:r>
              <a:rPr lang="en-US" b="0" i="0" dirty="0">
                <a:effectLst/>
                <a:latin typeface="Arial" panose="020B0604020202020204" pitchFamily="34" charset="0"/>
              </a:rPr>
              <a:t> and Moore [23] extended k-means, called X-means, by making local decisions for cluster centers in each iteration of k-means with splitting themselves to get better clustering.</a:t>
            </a:r>
          </a:p>
          <a:p>
            <a:r>
              <a:rPr lang="en-US" b="0" i="0" dirty="0">
                <a:effectLst/>
                <a:latin typeface="Arial" panose="020B0604020202020204" pitchFamily="34" charset="0"/>
              </a:rPr>
              <a:t>We need to specify a range of cluster numbers in which the true cluster number reasonably lies and then a model selection, such as BIC or AIC, is used to do the splitting process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03C52C-5E29-41AF-BAA3-8217E886DA0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94637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Arial" panose="020B0604020202020204" pitchFamily="34" charset="0"/>
              </a:rPr>
              <a:t>When αk = 1/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c,∀k</a:t>
            </a:r>
            <a:r>
              <a:rPr lang="en-US" b="0" i="0" dirty="0">
                <a:effectLst/>
                <a:latin typeface="Arial" panose="020B0604020202020204" pitchFamily="34" charset="0"/>
              </a:rPr>
              <a:t> =</a:t>
            </a:r>
            <a:br>
              <a:rPr lang="en-US" dirty="0"/>
            </a:br>
            <a:r>
              <a:rPr lang="en-US" b="0" i="0" dirty="0">
                <a:effectLst/>
                <a:latin typeface="Arial" panose="020B0604020202020204" pitchFamily="34" charset="0"/>
              </a:rPr>
              <a:t>1,2,...,c, we say that there is no information about αk.</a:t>
            </a:r>
            <a:br>
              <a:rPr lang="en-US" dirty="0"/>
            </a:br>
            <a:r>
              <a:rPr lang="en-US" b="0" i="0" dirty="0">
                <a:effectLst/>
                <a:latin typeface="Arial" panose="020B0604020202020204" pitchFamily="34" charset="0"/>
              </a:rPr>
              <a:t>At this point, we have the entropy achieve the maximum</a:t>
            </a:r>
            <a:br>
              <a:rPr lang="en-US" dirty="0"/>
            </a:br>
            <a:r>
              <a:rPr lang="en-US" b="0" i="0" dirty="0">
                <a:effectLst/>
                <a:latin typeface="Arial" panose="020B0604020202020204" pitchFamily="34" charset="0"/>
              </a:rPr>
              <a:t>value. Therefore, we add this term to the k-means objective</a:t>
            </a:r>
            <a:br>
              <a:rPr lang="en-US" dirty="0"/>
            </a:br>
            <a:r>
              <a:rPr lang="en-US" b="0" i="0" dirty="0">
                <a:effectLst/>
                <a:latin typeface="Arial" panose="020B0604020202020204" pitchFamily="34" charset="0"/>
              </a:rPr>
              <a:t>function J(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z,A</a:t>
            </a:r>
            <a:r>
              <a:rPr lang="en-US" b="0" i="0" dirty="0">
                <a:effectLst/>
                <a:latin typeface="Arial" panose="020B0604020202020204" pitchFamily="34" charset="0"/>
              </a:rPr>
              <a:t>) as a penalty.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03C52C-5E29-41AF-BAA3-8217E886DA08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2424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the Objective function but we do not approach this function directly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03C52C-5E29-41AF-BAA3-8217E886DA08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8275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Most important part of the algorithm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03C52C-5E29-41AF-BAA3-8217E886DA08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3906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03C52C-5E29-41AF-BAA3-8217E886DA08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4917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03C52C-5E29-41AF-BAA3-8217E886DA08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101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03C52C-5E29-41AF-BAA3-8217E886DA08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21791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3A750590-9F9A-443B-9295-A3931D8194B1}" type="datetime1">
              <a:rPr lang="en-US" smtClean="0"/>
              <a:t>2/24/2022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903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5805F-452B-497C-9BD6-2CDB6902F369}" type="datetime1">
              <a:rPr lang="en-US" smtClean="0"/>
              <a:t>2/24/2022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600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D3F7C6B-C82D-4D42-9929-D6E7E11D9A64}" type="datetime1">
              <a:rPr lang="en-US" smtClean="0"/>
              <a:t>2/24/2022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5127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0CF4779-62E8-4B21-A5D7-0AFB9DBD4358}" type="datetime1">
              <a:rPr lang="en-US" smtClean="0"/>
              <a:t>2/24/2022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436414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F9D3375-5CD0-4576-BF96-ADFF24726FF8}" type="datetime1">
              <a:rPr lang="en-US" smtClean="0"/>
              <a:t>2/24/2022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8140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CD1F8-971E-4F8C-8737-750C12E93E08}" type="datetime1">
              <a:rPr lang="en-US" smtClean="0"/>
              <a:t>2/24/2022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44635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D1621-FA30-4D98-85E5-1409E6BEECDC}" type="datetime1">
              <a:rPr lang="en-US" smtClean="0"/>
              <a:t>2/24/2022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1258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6F347-1B2F-4097-AEB5-4A26FB45D67A}" type="datetime1">
              <a:rPr lang="en-US" smtClean="0"/>
              <a:t>2/24/2022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26060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CC1DEE0-34E5-4E0F-BEC1-4B8835F82CD1}" type="datetime1">
              <a:rPr lang="en-US" smtClean="0"/>
              <a:t>2/24/2022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54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5B4BE-627A-4EC1-99E1-6F1AA97AB802}" type="datetime1">
              <a:rPr lang="en-US" smtClean="0"/>
              <a:t>2/24/2022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853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8BFACF8-E63D-4673-A128-83547867BB7A}" type="datetime1">
              <a:rPr lang="en-US" smtClean="0"/>
              <a:t>2/24/2022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574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ED6AC-4FBA-40BD-BE75-20DB64DA4BAD}" type="datetime1">
              <a:rPr lang="en-US" smtClean="0"/>
              <a:t>2/24/2022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8886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33C87-D201-458A-93C0-8EDD9AC92D93}" type="datetime1">
              <a:rPr lang="en-US" smtClean="0"/>
              <a:t>2/24/2022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275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E6829-5A25-485A-91B1-5D6D58BB9F23}" type="datetime1">
              <a:rPr lang="en-US" smtClean="0"/>
              <a:t>2/24/2022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971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2F5CD-23D0-4DD1-85B1-71F1825FB3EC}" type="datetime1">
              <a:rPr lang="en-US" smtClean="0"/>
              <a:t>2/24/2022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859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A5035-C284-496A-B076-BA73A8FA5D8B}" type="datetime1">
              <a:rPr lang="en-US" smtClean="0"/>
              <a:t>2/24/2022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004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EB420-1875-490A-8C4B-7AAB939FBE08}" type="datetime1">
              <a:rPr lang="en-US" smtClean="0"/>
              <a:t>2/24/2022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101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359126-4846-4E88-BDD9-5585CC877E47}" type="datetime1">
              <a:rPr lang="en-US" smtClean="0"/>
              <a:t>2/24/2022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64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5CD8D-E704-46A1-BC3E-9A644A9FF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2483" y="821265"/>
            <a:ext cx="6098705" cy="5222117"/>
          </a:xfrm>
        </p:spPr>
        <p:txBody>
          <a:bodyPr anchor="ctr">
            <a:normAutofit/>
          </a:bodyPr>
          <a:lstStyle/>
          <a:p>
            <a:pPr algn="ctr"/>
            <a:r>
              <a:rPr lang="en-US" sz="5400" dirty="0"/>
              <a:t>Unsupervised</a:t>
            </a:r>
            <a:br>
              <a:rPr lang="en-US" sz="5400" dirty="0"/>
            </a:br>
            <a:r>
              <a:rPr lang="en-US" sz="5400" dirty="0"/>
              <a:t>k-Means clustering</a:t>
            </a:r>
            <a:br>
              <a:rPr lang="en-US" sz="5400" dirty="0"/>
            </a:br>
            <a:r>
              <a:rPr lang="en-US" sz="5400" dirty="0"/>
              <a:t>algorithm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09A740-48C5-4AE5-879B-F567D3D7AC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03028" y="821265"/>
            <a:ext cx="3265713" cy="5222117"/>
          </a:xfrm>
        </p:spPr>
        <p:txBody>
          <a:bodyPr anchor="ctr">
            <a:normAutofit/>
          </a:bodyPr>
          <a:lstStyle/>
          <a:p>
            <a:r>
              <a:rPr lang="en-US" dirty="0"/>
              <a:t>Mohammad Shoaei</a:t>
            </a:r>
          </a:p>
          <a:p>
            <a:r>
              <a:rPr lang="en-US" dirty="0"/>
              <a:t>Feb. 2022</a:t>
            </a:r>
          </a:p>
        </p:txBody>
      </p:sp>
    </p:spTree>
    <p:extLst>
      <p:ext uri="{BB962C8B-B14F-4D97-AF65-F5344CB8AC3E}">
        <p14:creationId xmlns:p14="http://schemas.microsoft.com/office/powerpoint/2010/main" val="37546649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91E882B-D477-4D29-B172-8B89BD984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1359353"/>
          </a:xfrm>
        </p:spPr>
        <p:txBody>
          <a:bodyPr/>
          <a:lstStyle/>
          <a:p>
            <a:r>
              <a:rPr lang="en-US" dirty="0"/>
              <a:t>U-K-Means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D5B06A1-6A82-43DA-8FF6-74D7CC937A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11765" y="1402521"/>
            <a:ext cx="10130516" cy="2216047"/>
          </a:xfrm>
        </p:spPr>
        <p:txBody>
          <a:bodyPr>
            <a:normAutofit/>
          </a:bodyPr>
          <a:lstStyle/>
          <a:p>
            <a:r>
              <a:rPr lang="en-US" dirty="0">
                <a:ea typeface="Cambria Math" panose="02040503050406030204" pitchFamily="18" charset="0"/>
              </a:rPr>
              <a:t>Updating the probabilities: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070A3C-376E-4445-BF29-7B1F70EA35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9277" y="2761874"/>
            <a:ext cx="9533446" cy="2187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6355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91E882B-D477-4D29-B172-8B89BD984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0"/>
            <a:ext cx="10820400" cy="1359353"/>
          </a:xfrm>
        </p:spPr>
        <p:txBody>
          <a:bodyPr/>
          <a:lstStyle/>
          <a:p>
            <a:r>
              <a:rPr lang="en-US" dirty="0"/>
              <a:t>U-K-Means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BF5A411-4B1E-4727-AAFC-6D95F28FC4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8601" y="829372"/>
            <a:ext cx="4839707" cy="4245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3644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91E882B-D477-4D29-B172-8B89BD984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1359353"/>
          </a:xfrm>
        </p:spPr>
        <p:txBody>
          <a:bodyPr/>
          <a:lstStyle/>
          <a:p>
            <a:r>
              <a:rPr lang="en-US" dirty="0"/>
              <a:t>U-K-Means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D5B06A1-6A82-43DA-8FF6-74D7CC937A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11765" y="1402521"/>
            <a:ext cx="10130516" cy="3342595"/>
          </a:xfrm>
        </p:spPr>
        <p:txBody>
          <a:bodyPr>
            <a:normAutofit/>
          </a:bodyPr>
          <a:lstStyle/>
          <a:p>
            <a:r>
              <a:rPr lang="en-US" dirty="0">
                <a:ea typeface="Cambria Math" panose="02040503050406030204" pitchFamily="18" charset="0"/>
              </a:rPr>
              <a:t>Notable problems of the paper: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ea typeface="Cambria Math" panose="02040503050406030204" pitchFamily="18" charset="0"/>
              </a:rPr>
              <a:t>Matrix Z will be an identity matrix on 0</a:t>
            </a:r>
            <a:r>
              <a:rPr lang="en-US" baseline="30000" dirty="0">
                <a:ea typeface="Cambria Math" panose="02040503050406030204" pitchFamily="18" charset="0"/>
              </a:rPr>
              <a:t>th</a:t>
            </a:r>
            <a:r>
              <a:rPr lang="en-US" dirty="0">
                <a:ea typeface="Cambria Math" panose="02040503050406030204" pitchFamily="18" charset="0"/>
              </a:rPr>
              <a:t> iteration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ea typeface="Cambria Math" panose="02040503050406030204" pitchFamily="18" charset="0"/>
              </a:rPr>
              <a:t>Recall that it is not mentioned which </a:t>
            </a:r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en-US" dirty="0">
                <a:ea typeface="Cambria Math" panose="02040503050406030204" pitchFamily="18" charset="0"/>
              </a:rPr>
              <a:t> and </a:t>
            </a:r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</a:rPr>
              <a:t>γ</a:t>
            </a:r>
            <a:r>
              <a:rPr lang="en-US" dirty="0">
                <a:ea typeface="Cambria Math" panose="02040503050406030204" pitchFamily="18" charset="0"/>
              </a:rPr>
              <a:t> should be used to update </a:t>
            </a:r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</a:rPr>
              <a:t>α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ea typeface="Cambria Math" panose="02040503050406030204" pitchFamily="18" charset="0"/>
              </a:rPr>
              <a:t>Inconsistent criteria for updating the number of clusters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ea typeface="Cambria Math" panose="02040503050406030204" pitchFamily="18" charset="0"/>
              </a:rPr>
              <a:t>Despite strictly defining that matrix Z has either value 1 or 0 but algorithm (9) makes this matrix contain other values than 0 or 1.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83450C8-D759-44D6-BB21-1FCCAF5043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6088" y="3840437"/>
            <a:ext cx="4606727" cy="68632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AC09685-DA56-4FBA-AEBD-43C7F14403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8050" y="4989546"/>
            <a:ext cx="9137946" cy="1483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7931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73904-3A13-4B81-BFC2-F258FEED9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of U-K-Means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21A44A-B0C2-422C-8F92-B60CCFAB62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8940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91E882B-D477-4D29-B172-8B89BD984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1359353"/>
          </a:xfrm>
        </p:spPr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D5B06A1-6A82-43DA-8FF6-74D7CC937A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11765" y="1402521"/>
            <a:ext cx="10130516" cy="3342595"/>
          </a:xfrm>
        </p:spPr>
        <p:txBody>
          <a:bodyPr>
            <a:normAutofit/>
          </a:bodyPr>
          <a:lstStyle/>
          <a:p>
            <a:r>
              <a:rPr lang="en-US" dirty="0">
                <a:ea typeface="Cambria Math" panose="02040503050406030204" pitchFamily="18" charset="0"/>
              </a:rPr>
              <a:t>The Algorithm is defined as a Python class described below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ea typeface="Cambria Math" panose="02040503050406030204" pitchFamily="18" charset="0"/>
            </a:endParaRPr>
          </a:p>
          <a:p>
            <a:endParaRPr lang="en-US" dirty="0">
              <a:ea typeface="Cambria Math" panose="02040503050406030204" pitchFamily="18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0F748C8A-5DC5-4B29-9DB9-A8BF2EBC69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4802" y="3073818"/>
            <a:ext cx="565785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0486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91E882B-D477-4D29-B172-8B89BD984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0"/>
            <a:ext cx="10820400" cy="1359353"/>
          </a:xfrm>
        </p:spPr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D5B06A1-6A82-43DA-8FF6-74D7CC937A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30742" y="949444"/>
            <a:ext cx="10130516" cy="819818"/>
          </a:xfrm>
        </p:spPr>
        <p:txBody>
          <a:bodyPr>
            <a:normAutofit/>
          </a:bodyPr>
          <a:lstStyle/>
          <a:p>
            <a:r>
              <a:rPr lang="en-US" dirty="0">
                <a:ea typeface="Cambria Math" panose="02040503050406030204" pitchFamily="18" charset="0"/>
              </a:rPr>
              <a:t>Methods: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0DBCD9C-C197-4818-A0C4-3FBBEA08BD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0742" y="1546214"/>
            <a:ext cx="7007037" cy="5311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9344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91E882B-D477-4D29-B172-8B89BD984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0"/>
            <a:ext cx="10820400" cy="1359353"/>
          </a:xfrm>
        </p:spPr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D5B06A1-6A82-43DA-8FF6-74D7CC937A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30742" y="949444"/>
            <a:ext cx="10130516" cy="819818"/>
          </a:xfrm>
        </p:spPr>
        <p:txBody>
          <a:bodyPr>
            <a:normAutofit/>
          </a:bodyPr>
          <a:lstStyle/>
          <a:p>
            <a:r>
              <a:rPr lang="en-US" dirty="0">
                <a:ea typeface="Cambria Math" panose="02040503050406030204" pitchFamily="18" charset="0"/>
              </a:rPr>
              <a:t>Methods: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6718723-BD58-4A83-8818-7422A7A8CF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0742" y="1624736"/>
            <a:ext cx="7762994" cy="3608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1642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FEC98EF-B1DE-4757-8382-E7D440461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results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B4A65C-ED40-4E78-B088-F655FC4C04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1912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681C67E-29E2-461E-9C5A-29654DE3E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319624"/>
            <a:ext cx="8610600" cy="1293028"/>
          </a:xfrm>
        </p:spPr>
        <p:txBody>
          <a:bodyPr/>
          <a:lstStyle/>
          <a:p>
            <a:r>
              <a:rPr lang="en-US" dirty="0"/>
              <a:t>Experimental results</a:t>
            </a:r>
            <a:br>
              <a:rPr lang="en-US" dirty="0"/>
            </a:br>
            <a:r>
              <a:rPr lang="en-US" dirty="0"/>
              <a:t>Example 1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EBD043C-B681-4269-B741-CEF8538922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87477" y="3376471"/>
            <a:ext cx="4673016" cy="3161905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3D07719-438F-45E4-912F-18C4EBE4FD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507" y="1446835"/>
            <a:ext cx="5564493" cy="541116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9078643-787B-481F-ADE5-2FB5FFED9F91}"/>
              </a:ext>
            </a:extLst>
          </p:cNvPr>
          <p:cNvSpPr txBox="1"/>
          <p:nvPr/>
        </p:nvSpPr>
        <p:spPr>
          <a:xfrm>
            <a:off x="9932526" y="1612652"/>
            <a:ext cx="21282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With Noise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Iteration = 20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C* = 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AR = 0.968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C492CF4-E011-47C4-BE3A-981D31342499}"/>
              </a:ext>
            </a:extLst>
          </p:cNvPr>
          <p:cNvSpPr txBox="1"/>
          <p:nvPr/>
        </p:nvSpPr>
        <p:spPr>
          <a:xfrm>
            <a:off x="7168106" y="1612652"/>
            <a:ext cx="21282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Without Noise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Iteration = 13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C* = 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AR = 0.99</a:t>
            </a:r>
          </a:p>
        </p:txBody>
      </p:sp>
    </p:spTree>
    <p:extLst>
      <p:ext uri="{BB962C8B-B14F-4D97-AF65-F5344CB8AC3E}">
        <p14:creationId xmlns:p14="http://schemas.microsoft.com/office/powerpoint/2010/main" val="41935025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681C67E-29E2-461E-9C5A-29654DE3E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319624"/>
            <a:ext cx="8610600" cy="1293028"/>
          </a:xfrm>
        </p:spPr>
        <p:txBody>
          <a:bodyPr/>
          <a:lstStyle/>
          <a:p>
            <a:r>
              <a:rPr lang="en-US" dirty="0"/>
              <a:t>Experimental results</a:t>
            </a:r>
            <a:br>
              <a:rPr lang="en-US" dirty="0"/>
            </a:br>
            <a:r>
              <a:rPr lang="en-US" dirty="0"/>
              <a:t>Example 1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3AFDBDB-D3AA-4AE3-825D-1C550D1338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92415" y="1612652"/>
            <a:ext cx="7207170" cy="4763888"/>
          </a:xfrm>
        </p:spPr>
      </p:pic>
    </p:spTree>
    <p:extLst>
      <p:ext uri="{BB962C8B-B14F-4D97-AF65-F5344CB8AC3E}">
        <p14:creationId xmlns:p14="http://schemas.microsoft.com/office/powerpoint/2010/main" val="366962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9EA88-8D83-4F3F-A4C1-4B16E2377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354" y="1039581"/>
            <a:ext cx="7434070" cy="1474330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41FAF-730D-47FE-9638-C05616C31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5354" y="2628900"/>
            <a:ext cx="7454077" cy="358978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000" dirty="0"/>
              <a:t>Clustering Approaches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Unsupervised K-Means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U-K-Means clustering algorithm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Implementation</a:t>
            </a:r>
          </a:p>
          <a:p>
            <a:pPr>
              <a:lnSpc>
                <a:spcPct val="100000"/>
              </a:lnSpc>
            </a:pPr>
            <a:r>
              <a:rPr lang="en-US" sz="2000"/>
              <a:t>Experimental results</a:t>
            </a:r>
            <a:endParaRPr lang="en-US" sz="2000" dirty="0"/>
          </a:p>
          <a:p>
            <a:pPr>
              <a:lnSpc>
                <a:spcPct val="100000"/>
              </a:lnSpc>
            </a:pPr>
            <a:endParaRPr lang="en-US" sz="2000" dirty="0"/>
          </a:p>
          <a:p>
            <a:pPr>
              <a:lnSpc>
                <a:spcPct val="100000"/>
              </a:lnSpc>
            </a:pPr>
            <a:endParaRPr lang="en-US" sz="2000" dirty="0"/>
          </a:p>
          <a:p>
            <a:pPr>
              <a:lnSpc>
                <a:spcPct val="100000"/>
              </a:lnSpc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942331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681C67E-29E2-461E-9C5A-29654DE3E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319624"/>
            <a:ext cx="8610600" cy="1293028"/>
          </a:xfrm>
        </p:spPr>
        <p:txBody>
          <a:bodyPr/>
          <a:lstStyle/>
          <a:p>
            <a:r>
              <a:rPr lang="en-US" dirty="0"/>
              <a:t>Experimental results</a:t>
            </a:r>
            <a:br>
              <a:rPr lang="en-US" dirty="0"/>
            </a:br>
            <a:r>
              <a:rPr lang="en-US" dirty="0"/>
              <a:t>Example 2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78D4EA30-38ED-4A24-AFEA-D0B451E86C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5730" y="2193925"/>
            <a:ext cx="8700540" cy="4024313"/>
          </a:xfr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6C9402A-6CD1-40A2-AFE7-D98A49AB693E}"/>
              </a:ext>
            </a:extLst>
          </p:cNvPr>
          <p:cNvSpPr txBox="1"/>
          <p:nvPr/>
        </p:nvSpPr>
        <p:spPr>
          <a:xfrm>
            <a:off x="902826" y="1771231"/>
            <a:ext cx="3264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3-variate, 14-components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1AD88BC-45F0-4CF2-8BA0-7D637C624E8C}"/>
              </a:ext>
            </a:extLst>
          </p:cNvPr>
          <p:cNvSpPr txBox="1"/>
          <p:nvPr/>
        </p:nvSpPr>
        <p:spPr>
          <a:xfrm>
            <a:off x="5742490" y="1612652"/>
            <a:ext cx="37858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Iteration = 20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C* = 14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AR = 0.99625</a:t>
            </a:r>
          </a:p>
        </p:txBody>
      </p:sp>
    </p:spTree>
    <p:extLst>
      <p:ext uri="{BB962C8B-B14F-4D97-AF65-F5344CB8AC3E}">
        <p14:creationId xmlns:p14="http://schemas.microsoft.com/office/powerpoint/2010/main" val="18160754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681C67E-29E2-461E-9C5A-29654DE3E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319624"/>
            <a:ext cx="8610600" cy="1293028"/>
          </a:xfrm>
        </p:spPr>
        <p:txBody>
          <a:bodyPr/>
          <a:lstStyle/>
          <a:p>
            <a:r>
              <a:rPr lang="en-US" dirty="0"/>
              <a:t>Experimental results</a:t>
            </a:r>
            <a:br>
              <a:rPr lang="en-US" dirty="0"/>
            </a:br>
            <a:r>
              <a:rPr lang="en-US" dirty="0"/>
              <a:t>Example 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C9402A-6CD1-40A2-AFE7-D98A49AB693E}"/>
              </a:ext>
            </a:extLst>
          </p:cNvPr>
          <p:cNvSpPr txBox="1"/>
          <p:nvPr/>
        </p:nvSpPr>
        <p:spPr>
          <a:xfrm>
            <a:off x="1359759" y="4507383"/>
            <a:ext cx="32640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20-variate, 6-components</a:t>
            </a:r>
          </a:p>
          <a:p>
            <a:r>
              <a:rPr lang="en-US" dirty="0"/>
              <a:t>900 samples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1AD88BC-45F0-4CF2-8BA0-7D637C624E8C}"/>
              </a:ext>
            </a:extLst>
          </p:cNvPr>
          <p:cNvSpPr txBox="1"/>
          <p:nvPr/>
        </p:nvSpPr>
        <p:spPr>
          <a:xfrm>
            <a:off x="6904032" y="4692049"/>
            <a:ext cx="37858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Result: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Iteration = 11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C* = 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AR = 1.0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8CF89E7-C3D6-4663-92D7-EC9A86517D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9759" y="1817290"/>
            <a:ext cx="9472481" cy="2690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6491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681C67E-29E2-461E-9C5A-29654DE3E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319624"/>
            <a:ext cx="8610600" cy="1293028"/>
          </a:xfrm>
        </p:spPr>
        <p:txBody>
          <a:bodyPr/>
          <a:lstStyle/>
          <a:p>
            <a:r>
              <a:rPr lang="en-US" dirty="0"/>
              <a:t>Experimental results</a:t>
            </a:r>
            <a:br>
              <a:rPr lang="en-US" dirty="0"/>
            </a:br>
            <a:r>
              <a:rPr lang="en-US" dirty="0"/>
              <a:t>Example 4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40D8381-C234-493D-83F0-88D3307E7D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6446" y="1325823"/>
            <a:ext cx="5731341" cy="5554084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AE8FFF0-B39F-46FF-B539-23DE08D34A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9280" y="2907693"/>
            <a:ext cx="4698413" cy="314920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B55F96C-1444-4342-AB98-F3F318585BC5}"/>
              </a:ext>
            </a:extLst>
          </p:cNvPr>
          <p:cNvSpPr txBox="1"/>
          <p:nvPr/>
        </p:nvSpPr>
        <p:spPr>
          <a:xfrm>
            <a:off x="7200900" y="1612652"/>
            <a:ext cx="37858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Iteration = 11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C* = 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AR = 0.996</a:t>
            </a:r>
          </a:p>
        </p:txBody>
      </p:sp>
    </p:spTree>
    <p:extLst>
      <p:ext uri="{BB962C8B-B14F-4D97-AF65-F5344CB8AC3E}">
        <p14:creationId xmlns:p14="http://schemas.microsoft.com/office/powerpoint/2010/main" val="20248573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681C67E-29E2-461E-9C5A-29654DE3E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319624"/>
            <a:ext cx="8610600" cy="1293028"/>
          </a:xfrm>
        </p:spPr>
        <p:txBody>
          <a:bodyPr/>
          <a:lstStyle/>
          <a:p>
            <a:r>
              <a:rPr lang="en-US" dirty="0"/>
              <a:t>Experimental results</a:t>
            </a:r>
            <a:br>
              <a:rPr lang="en-US" dirty="0"/>
            </a:br>
            <a:r>
              <a:rPr lang="en-US" dirty="0"/>
              <a:t>Example 5</a:t>
            </a:r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97089B82-9B50-4730-845B-87757D72BA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1714934"/>
              </p:ext>
            </p:extLst>
          </p:nvPr>
        </p:nvGraphicFramePr>
        <p:xfrm>
          <a:off x="685800" y="2193925"/>
          <a:ext cx="108204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5100">
                  <a:extLst>
                    <a:ext uri="{9D8B030D-6E8A-4147-A177-3AD203B41FA5}">
                      <a16:colId xmlns:a16="http://schemas.microsoft.com/office/drawing/2014/main" val="1327602125"/>
                    </a:ext>
                  </a:extLst>
                </a:gridCol>
                <a:gridCol w="2705100">
                  <a:extLst>
                    <a:ext uri="{9D8B030D-6E8A-4147-A177-3AD203B41FA5}">
                      <a16:colId xmlns:a16="http://schemas.microsoft.com/office/drawing/2014/main" val="3859447803"/>
                    </a:ext>
                  </a:extLst>
                </a:gridCol>
                <a:gridCol w="2705100">
                  <a:extLst>
                    <a:ext uri="{9D8B030D-6E8A-4147-A177-3AD203B41FA5}">
                      <a16:colId xmlns:a16="http://schemas.microsoft.com/office/drawing/2014/main" val="2147355909"/>
                    </a:ext>
                  </a:extLst>
                </a:gridCol>
                <a:gridCol w="2705100">
                  <a:extLst>
                    <a:ext uri="{9D8B030D-6E8A-4147-A177-3AD203B41FA5}">
                      <a16:colId xmlns:a16="http://schemas.microsoft.com/office/drawing/2014/main" val="2283024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 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9613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Iris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0.8866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33103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Seeds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0.8857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0218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Australian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5689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Flowmeter 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0597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Sonar (*)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6082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0.6067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8101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Horse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7718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Waveform V1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8031955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C3F8F6D7-B086-416A-8D08-2E6CF4FA19E3}"/>
              </a:ext>
            </a:extLst>
          </p:cNvPr>
          <p:cNvSpPr txBox="1"/>
          <p:nvPr/>
        </p:nvSpPr>
        <p:spPr>
          <a:xfrm>
            <a:off x="685800" y="5626102"/>
            <a:ext cx="5878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*: dataset was not found in UCI repository</a:t>
            </a:r>
          </a:p>
        </p:txBody>
      </p:sp>
    </p:spTree>
    <p:extLst>
      <p:ext uri="{BB962C8B-B14F-4D97-AF65-F5344CB8AC3E}">
        <p14:creationId xmlns:p14="http://schemas.microsoft.com/office/powerpoint/2010/main" val="4180045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681C67E-29E2-461E-9C5A-29654DE3E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319624"/>
            <a:ext cx="8610600" cy="1293028"/>
          </a:xfrm>
        </p:spPr>
        <p:txBody>
          <a:bodyPr/>
          <a:lstStyle/>
          <a:p>
            <a:r>
              <a:rPr lang="en-US" dirty="0"/>
              <a:t>Experimental results</a:t>
            </a:r>
            <a:br>
              <a:rPr lang="en-US" dirty="0"/>
            </a:br>
            <a:r>
              <a:rPr lang="en-US" dirty="0"/>
              <a:t>Example 6</a:t>
            </a:r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97089B82-9B50-4730-845B-87757D72BA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1855124"/>
              </p:ext>
            </p:extLst>
          </p:nvPr>
        </p:nvGraphicFramePr>
        <p:xfrm>
          <a:off x="685800" y="2193925"/>
          <a:ext cx="10820400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5100">
                  <a:extLst>
                    <a:ext uri="{9D8B030D-6E8A-4147-A177-3AD203B41FA5}">
                      <a16:colId xmlns:a16="http://schemas.microsoft.com/office/drawing/2014/main" val="1327602125"/>
                    </a:ext>
                  </a:extLst>
                </a:gridCol>
                <a:gridCol w="2705100">
                  <a:extLst>
                    <a:ext uri="{9D8B030D-6E8A-4147-A177-3AD203B41FA5}">
                      <a16:colId xmlns:a16="http://schemas.microsoft.com/office/drawing/2014/main" val="3859447803"/>
                    </a:ext>
                  </a:extLst>
                </a:gridCol>
                <a:gridCol w="2705100">
                  <a:extLst>
                    <a:ext uri="{9D8B030D-6E8A-4147-A177-3AD203B41FA5}">
                      <a16:colId xmlns:a16="http://schemas.microsoft.com/office/drawing/2014/main" val="2147355909"/>
                    </a:ext>
                  </a:extLst>
                </a:gridCol>
                <a:gridCol w="2705100">
                  <a:extLst>
                    <a:ext uri="{9D8B030D-6E8A-4147-A177-3AD203B41FA5}">
                      <a16:colId xmlns:a16="http://schemas.microsoft.com/office/drawing/2014/main" val="2283024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 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9613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0.4385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33103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PARKINSON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0.6974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0218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WPBC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0.8541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5689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COLON(*)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0597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LUNG (*)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6082540"/>
                  </a:ext>
                </a:extLst>
              </a:tr>
              <a:tr h="14865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Nci9(*)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8101147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C3F8F6D7-B086-416A-8D08-2E6CF4FA19E3}"/>
              </a:ext>
            </a:extLst>
          </p:cNvPr>
          <p:cNvSpPr txBox="1"/>
          <p:nvPr/>
        </p:nvSpPr>
        <p:spPr>
          <a:xfrm>
            <a:off x="685800" y="4908472"/>
            <a:ext cx="5878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*: dataset was not found in UCI repository</a:t>
            </a:r>
          </a:p>
        </p:txBody>
      </p:sp>
    </p:spTree>
    <p:extLst>
      <p:ext uri="{BB962C8B-B14F-4D97-AF65-F5344CB8AC3E}">
        <p14:creationId xmlns:p14="http://schemas.microsoft.com/office/powerpoint/2010/main" val="27498925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681C67E-29E2-461E-9C5A-29654DE3E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319624"/>
            <a:ext cx="8610600" cy="1293028"/>
          </a:xfrm>
        </p:spPr>
        <p:txBody>
          <a:bodyPr/>
          <a:lstStyle/>
          <a:p>
            <a:r>
              <a:rPr lang="en-US" dirty="0"/>
              <a:t>Experimental results</a:t>
            </a:r>
            <a:br>
              <a:rPr lang="en-US" dirty="0"/>
            </a:br>
            <a:r>
              <a:rPr lang="en-US" dirty="0"/>
              <a:t>Example 7</a:t>
            </a:r>
          </a:p>
        </p:txBody>
      </p:sp>
      <p:graphicFrame>
        <p:nvGraphicFramePr>
          <p:cNvPr id="6" name="Table 7">
            <a:extLst>
              <a:ext uri="{FF2B5EF4-FFF2-40B4-BE49-F238E27FC236}">
                <a16:creationId xmlns:a16="http://schemas.microsoft.com/office/drawing/2014/main" id="{A7E3D271-0058-418C-BC0B-2D5AB1C19E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694796"/>
              </p:ext>
            </p:extLst>
          </p:nvPr>
        </p:nvGraphicFramePr>
        <p:xfrm>
          <a:off x="685800" y="3845208"/>
          <a:ext cx="108204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4080">
                  <a:extLst>
                    <a:ext uri="{9D8B030D-6E8A-4147-A177-3AD203B41FA5}">
                      <a16:colId xmlns:a16="http://schemas.microsoft.com/office/drawing/2014/main" val="2918036154"/>
                    </a:ext>
                  </a:extLst>
                </a:gridCol>
                <a:gridCol w="2164080">
                  <a:extLst>
                    <a:ext uri="{9D8B030D-6E8A-4147-A177-3AD203B41FA5}">
                      <a16:colId xmlns:a16="http://schemas.microsoft.com/office/drawing/2014/main" val="3719600662"/>
                    </a:ext>
                  </a:extLst>
                </a:gridCol>
                <a:gridCol w="2164080">
                  <a:extLst>
                    <a:ext uri="{9D8B030D-6E8A-4147-A177-3AD203B41FA5}">
                      <a16:colId xmlns:a16="http://schemas.microsoft.com/office/drawing/2014/main" val="725875868"/>
                    </a:ext>
                  </a:extLst>
                </a:gridCol>
                <a:gridCol w="2164080">
                  <a:extLst>
                    <a:ext uri="{9D8B030D-6E8A-4147-A177-3AD203B41FA5}">
                      <a16:colId xmlns:a16="http://schemas.microsoft.com/office/drawing/2014/main" val="3192934880"/>
                    </a:ext>
                  </a:extLst>
                </a:gridCol>
                <a:gridCol w="2164080">
                  <a:extLst>
                    <a:ext uri="{9D8B030D-6E8A-4147-A177-3AD203B41FA5}">
                      <a16:colId xmlns:a16="http://schemas.microsoft.com/office/drawing/2014/main" val="1005902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 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Paper C*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92818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Yale Face 32x32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361942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8093F8B3-D8D7-4B71-8588-7FBFA09761FA}"/>
              </a:ext>
            </a:extLst>
          </p:cNvPr>
          <p:cNvSpPr txBox="1"/>
          <p:nvPr/>
        </p:nvSpPr>
        <p:spPr>
          <a:xfrm>
            <a:off x="685800" y="1612652"/>
            <a:ext cx="848231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is unclear how 135 out of 165 images were selected.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result in the following table are using the first 9 images of each person.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Tweaking the number of images changed the number of clusters with a maximum 6 cluster for selecting the first 7</a:t>
            </a:r>
          </a:p>
        </p:txBody>
      </p:sp>
    </p:spTree>
    <p:extLst>
      <p:ext uri="{BB962C8B-B14F-4D97-AF65-F5344CB8AC3E}">
        <p14:creationId xmlns:p14="http://schemas.microsoft.com/office/powerpoint/2010/main" val="2073628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681C67E-29E2-461E-9C5A-29654DE3E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319624"/>
            <a:ext cx="8610600" cy="1293028"/>
          </a:xfrm>
        </p:spPr>
        <p:txBody>
          <a:bodyPr/>
          <a:lstStyle/>
          <a:p>
            <a:r>
              <a:rPr lang="en-US" dirty="0"/>
              <a:t>Experimental results</a:t>
            </a:r>
            <a:br>
              <a:rPr lang="en-US" dirty="0"/>
            </a:br>
            <a:r>
              <a:rPr lang="en-US" dirty="0"/>
              <a:t>Example 8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1DDB5F7-0173-4C60-BB22-0B4449B162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69875" y="1612652"/>
            <a:ext cx="4736325" cy="4714009"/>
          </a:xfrm>
        </p:spPr>
      </p:pic>
      <p:graphicFrame>
        <p:nvGraphicFramePr>
          <p:cNvPr id="9" name="Table 10">
            <a:extLst>
              <a:ext uri="{FF2B5EF4-FFF2-40B4-BE49-F238E27FC236}">
                <a16:creationId xmlns:a16="http://schemas.microsoft.com/office/drawing/2014/main" id="{04DBBC54-7709-4B14-8370-8B59BA0922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6223732"/>
              </p:ext>
            </p:extLst>
          </p:nvPr>
        </p:nvGraphicFramePr>
        <p:xfrm>
          <a:off x="480993" y="1981305"/>
          <a:ext cx="602398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4796">
                  <a:extLst>
                    <a:ext uri="{9D8B030D-6E8A-4147-A177-3AD203B41FA5}">
                      <a16:colId xmlns:a16="http://schemas.microsoft.com/office/drawing/2014/main" val="3633437269"/>
                    </a:ext>
                  </a:extLst>
                </a:gridCol>
                <a:gridCol w="1204796">
                  <a:extLst>
                    <a:ext uri="{9D8B030D-6E8A-4147-A177-3AD203B41FA5}">
                      <a16:colId xmlns:a16="http://schemas.microsoft.com/office/drawing/2014/main" val="3036946930"/>
                    </a:ext>
                  </a:extLst>
                </a:gridCol>
                <a:gridCol w="1204796">
                  <a:extLst>
                    <a:ext uri="{9D8B030D-6E8A-4147-A177-3AD203B41FA5}">
                      <a16:colId xmlns:a16="http://schemas.microsoft.com/office/drawing/2014/main" val="640340610"/>
                    </a:ext>
                  </a:extLst>
                </a:gridCol>
                <a:gridCol w="1204796">
                  <a:extLst>
                    <a:ext uri="{9D8B030D-6E8A-4147-A177-3AD203B41FA5}">
                      <a16:colId xmlns:a16="http://schemas.microsoft.com/office/drawing/2014/main" val="4010007094"/>
                    </a:ext>
                  </a:extLst>
                </a:gridCol>
                <a:gridCol w="1204796">
                  <a:extLst>
                    <a:ext uri="{9D8B030D-6E8A-4147-A177-3AD203B41FA5}">
                      <a16:colId xmlns:a16="http://schemas.microsoft.com/office/drawing/2014/main" val="22643907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 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Paper 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1657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CIFAR-10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4551583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A5508AAE-21F6-4E4F-9F8D-268BEFA4E50A}"/>
              </a:ext>
            </a:extLst>
          </p:cNvPr>
          <p:cNvSpPr txBox="1"/>
          <p:nvPr/>
        </p:nvSpPr>
        <p:spPr>
          <a:xfrm>
            <a:off x="480993" y="3227121"/>
            <a:ext cx="628888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paper does display the sample that were chosen from the dataset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is stated that there are 10 image per class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image displaying the samples used in paper contains 11 pictures from horse class which affects the authenticity of results achieved by the paper</a:t>
            </a:r>
          </a:p>
        </p:txBody>
      </p:sp>
    </p:spTree>
    <p:extLst>
      <p:ext uri="{BB962C8B-B14F-4D97-AF65-F5344CB8AC3E}">
        <p14:creationId xmlns:p14="http://schemas.microsoft.com/office/powerpoint/2010/main" val="17311594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681C67E-29E2-461E-9C5A-29654DE3E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319624"/>
            <a:ext cx="8610600" cy="1293028"/>
          </a:xfrm>
        </p:spPr>
        <p:txBody>
          <a:bodyPr/>
          <a:lstStyle/>
          <a:p>
            <a:r>
              <a:rPr lang="en-US" dirty="0"/>
              <a:t>Experimental results</a:t>
            </a:r>
            <a:br>
              <a:rPr lang="en-US" dirty="0"/>
            </a:br>
            <a:r>
              <a:rPr lang="en-US" dirty="0"/>
              <a:t>Performance</a:t>
            </a:r>
          </a:p>
        </p:txBody>
      </p:sp>
      <p:graphicFrame>
        <p:nvGraphicFramePr>
          <p:cNvPr id="10" name="Table 11">
            <a:extLst>
              <a:ext uri="{FF2B5EF4-FFF2-40B4-BE49-F238E27FC236}">
                <a16:creationId xmlns:a16="http://schemas.microsoft.com/office/drawing/2014/main" id="{6040A9DE-A27D-459C-B69D-6BFA7E66071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6197664"/>
              </p:ext>
            </p:extLst>
          </p:nvPr>
        </p:nvGraphicFramePr>
        <p:xfrm>
          <a:off x="685800" y="2193925"/>
          <a:ext cx="414084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0422">
                  <a:extLst>
                    <a:ext uri="{9D8B030D-6E8A-4147-A177-3AD203B41FA5}">
                      <a16:colId xmlns:a16="http://schemas.microsoft.com/office/drawing/2014/main" val="1668254629"/>
                    </a:ext>
                  </a:extLst>
                </a:gridCol>
                <a:gridCol w="2070422">
                  <a:extLst>
                    <a:ext uri="{9D8B030D-6E8A-4147-A177-3AD203B41FA5}">
                      <a16:colId xmlns:a16="http://schemas.microsoft.com/office/drawing/2014/main" val="8753988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Time (s)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9467944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Synthetic Dataset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41235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Example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19181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Example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9.07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5459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Example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9617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Example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4718106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B7BB4D3D-F816-4B40-A035-4317B44058E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52058237"/>
              </p:ext>
            </p:extLst>
          </p:nvPr>
        </p:nvGraphicFramePr>
        <p:xfrm>
          <a:off x="5294936" y="2193925"/>
          <a:ext cx="4140844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0422">
                  <a:extLst>
                    <a:ext uri="{9D8B030D-6E8A-4147-A177-3AD203B41FA5}">
                      <a16:colId xmlns:a16="http://schemas.microsoft.com/office/drawing/2014/main" val="1668254629"/>
                    </a:ext>
                  </a:extLst>
                </a:gridCol>
                <a:gridCol w="2070422">
                  <a:extLst>
                    <a:ext uri="{9D8B030D-6E8A-4147-A177-3AD203B41FA5}">
                      <a16:colId xmlns:a16="http://schemas.microsoft.com/office/drawing/2014/main" val="8753988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Time (s)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9467944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UCI Dataset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41235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Iris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19181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Seeds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5459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Australian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6.31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9617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Flowmeter 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4718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Sonar(*)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5376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79474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Horse(*)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6138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Waveform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3694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0603110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57E9B59D-7C1C-4ECB-B0EE-524A69BB8FF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60011750"/>
              </p:ext>
            </p:extLst>
          </p:nvPr>
        </p:nvGraphicFramePr>
        <p:xfrm>
          <a:off x="7715974" y="2193925"/>
          <a:ext cx="4140844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0422">
                  <a:extLst>
                    <a:ext uri="{9D8B030D-6E8A-4147-A177-3AD203B41FA5}">
                      <a16:colId xmlns:a16="http://schemas.microsoft.com/office/drawing/2014/main" val="1668254629"/>
                    </a:ext>
                  </a:extLst>
                </a:gridCol>
                <a:gridCol w="2070422">
                  <a:extLst>
                    <a:ext uri="{9D8B030D-6E8A-4147-A177-3AD203B41FA5}">
                      <a16:colId xmlns:a16="http://schemas.microsoft.com/office/drawing/2014/main" val="8753988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Time (s)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9467944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UCI Dataset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41235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Iris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19181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Seeds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5459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Australian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6.31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9617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Flowmeter 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4718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Sonar(*)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5376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79474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Horse(*)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6138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Waveform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3694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06031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52470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681C67E-29E2-461E-9C5A-29654DE3E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319624"/>
            <a:ext cx="8610600" cy="1293028"/>
          </a:xfrm>
        </p:spPr>
        <p:txBody>
          <a:bodyPr/>
          <a:lstStyle/>
          <a:p>
            <a:r>
              <a:rPr lang="en-US" dirty="0"/>
              <a:t>Experimental results</a:t>
            </a:r>
            <a:br>
              <a:rPr lang="en-US" dirty="0"/>
            </a:br>
            <a:r>
              <a:rPr lang="en-US" dirty="0"/>
              <a:t>Performance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57E9B59D-7C1C-4ECB-B0EE-524A69BB8FF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79928873"/>
              </p:ext>
            </p:extLst>
          </p:nvPr>
        </p:nvGraphicFramePr>
        <p:xfrm>
          <a:off x="620693" y="2112902"/>
          <a:ext cx="4140844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0422">
                  <a:extLst>
                    <a:ext uri="{9D8B030D-6E8A-4147-A177-3AD203B41FA5}">
                      <a16:colId xmlns:a16="http://schemas.microsoft.com/office/drawing/2014/main" val="1668254629"/>
                    </a:ext>
                  </a:extLst>
                </a:gridCol>
                <a:gridCol w="2070422">
                  <a:extLst>
                    <a:ext uri="{9D8B030D-6E8A-4147-A177-3AD203B41FA5}">
                      <a16:colId xmlns:a16="http://schemas.microsoft.com/office/drawing/2014/main" val="8753988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Time (s)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9467944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Medical Dataset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41235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19181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Parkinson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5459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WPBC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5.99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9617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Colon(*)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4718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LUNG(*)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5376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Nci9(*)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7947473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3ABA2CA-A0E0-4ADF-8C0B-B93AC9077A8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69287035"/>
              </p:ext>
            </p:extLst>
          </p:nvPr>
        </p:nvGraphicFramePr>
        <p:xfrm>
          <a:off x="6398389" y="2112902"/>
          <a:ext cx="414084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0422">
                  <a:extLst>
                    <a:ext uri="{9D8B030D-6E8A-4147-A177-3AD203B41FA5}">
                      <a16:colId xmlns:a16="http://schemas.microsoft.com/office/drawing/2014/main" val="1668254629"/>
                    </a:ext>
                  </a:extLst>
                </a:gridCol>
                <a:gridCol w="2070422">
                  <a:extLst>
                    <a:ext uri="{9D8B030D-6E8A-4147-A177-3AD203B41FA5}">
                      <a16:colId xmlns:a16="http://schemas.microsoft.com/office/drawing/2014/main" val="8753988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Time (s)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9467944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Image Dataset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41235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Yale Face 32x32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19181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CIFAR-10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54594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5018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1C79E8A-8063-428F-855D-F4A3511DD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53533"/>
            <a:ext cx="11370076" cy="2801935"/>
          </a:xfrm>
        </p:spPr>
        <p:txBody>
          <a:bodyPr/>
          <a:lstStyle/>
          <a:p>
            <a:r>
              <a:rPr lang="en-US" dirty="0"/>
              <a:t>Clustering Approaches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9B0A96-809A-46FA-8C8D-7064C70065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6121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91E882B-D477-4D29-B172-8B89BD984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1359353"/>
          </a:xfrm>
        </p:spPr>
        <p:txBody>
          <a:bodyPr/>
          <a:lstStyle/>
          <a:p>
            <a:r>
              <a:rPr lang="en-US" dirty="0"/>
              <a:t>Clustering Approaches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34AABA-646D-40DE-B830-C7F950BEF7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96226" y="2112885"/>
            <a:ext cx="8353890" cy="2081163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dirty="0"/>
              <a:t>Probability model-based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Mixture models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Nonparametric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800" dirty="0"/>
              <a:t>Hierarchical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800" dirty="0"/>
              <a:t>Partitional</a:t>
            </a:r>
          </a:p>
        </p:txBody>
      </p:sp>
    </p:spTree>
    <p:extLst>
      <p:ext uri="{BB962C8B-B14F-4D97-AF65-F5344CB8AC3E}">
        <p14:creationId xmlns:p14="http://schemas.microsoft.com/office/powerpoint/2010/main" val="4679948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1C79E8A-8063-428F-855D-F4A3511DD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53533"/>
            <a:ext cx="11370076" cy="2801935"/>
          </a:xfrm>
        </p:spPr>
        <p:txBody>
          <a:bodyPr/>
          <a:lstStyle/>
          <a:p>
            <a:r>
              <a:rPr lang="en-US" dirty="0"/>
              <a:t>Unsupervised k-means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9B0A96-809A-46FA-8C8D-7064C70065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007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91E882B-D477-4D29-B172-8B89BD984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1359353"/>
          </a:xfrm>
        </p:spPr>
        <p:txBody>
          <a:bodyPr/>
          <a:lstStyle/>
          <a:p>
            <a:r>
              <a:rPr lang="en-US" dirty="0"/>
              <a:t>Unsupervised k-means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34AABA-646D-40DE-B830-C7F950BEF7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30742" y="2112885"/>
            <a:ext cx="10130516" cy="1316115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Is K-Means algorithm a true unsupervised algorithm?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What is the major problem of K-Means algorithm and its extension?</a:t>
            </a:r>
          </a:p>
        </p:txBody>
      </p:sp>
    </p:spTree>
    <p:extLst>
      <p:ext uri="{BB962C8B-B14F-4D97-AF65-F5344CB8AC3E}">
        <p14:creationId xmlns:p14="http://schemas.microsoft.com/office/powerpoint/2010/main" val="42090986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91E882B-D477-4D29-B172-8B89BD984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1359353"/>
          </a:xfrm>
        </p:spPr>
        <p:txBody>
          <a:bodyPr/>
          <a:lstStyle/>
          <a:p>
            <a:r>
              <a:rPr lang="en-US" dirty="0"/>
              <a:t>Unsupervised k-means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34AABA-646D-40DE-B830-C7F950BEF7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30742" y="2112885"/>
            <a:ext cx="10130516" cy="2030852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X-Means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an algorithm to estimate the number of clusters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Unsupervised K-Means Clustering Algorithm (U-K-Means)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New proposed algorithm which finds the number of clusters automatically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0627978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91E882B-D477-4D29-B172-8B89BD984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1359353"/>
          </a:xfrm>
        </p:spPr>
        <p:txBody>
          <a:bodyPr/>
          <a:lstStyle/>
          <a:p>
            <a:r>
              <a:rPr lang="en-US" dirty="0"/>
              <a:t>U-K-Means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 Placeholder 9">
                <a:extLst>
                  <a:ext uri="{FF2B5EF4-FFF2-40B4-BE49-F238E27FC236}">
                    <a16:creationId xmlns:a16="http://schemas.microsoft.com/office/drawing/2014/main" id="{2D5B06A1-6A82-43DA-8FF6-74D7CC937A3C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1030742" y="1433208"/>
                <a:ext cx="10130516" cy="3588152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Definitions: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Z</a:t>
                </a:r>
                <a:r>
                  <a:rPr lang="en-US" dirty="0"/>
                  <a:t>: membership matrix </a:t>
                </a:r>
                <a14:m>
                  <m:oMath xmlns:m="http://schemas.openxmlformats.org/officeDocument/2006/math">
                    <m:r>
                      <a:rPr lang="en-US" i="0" dirty="0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0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0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0" dirty="0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c</m:t>
                        </m:r>
                      </m:sup>
                    </m:sSup>
                  </m:oMath>
                </a14:m>
                <a:r>
                  <a:rPr lang="en-US" dirty="0"/>
                  <a:t> where 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Z[</a:t>
                </a:r>
                <a:r>
                  <a:rPr lang="en-US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i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k] </a:t>
                </a:r>
                <a:r>
                  <a:rPr lang="en-US" dirty="0"/>
                  <a:t>is 1 if sample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belongs to cluster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>
                    <a:latin typeface="Cambria Math" panose="02040503050406030204" pitchFamily="18" charset="0"/>
                  </a:rPr>
                  <a:t>α</a:t>
                </a:r>
                <a:r>
                  <a:rPr lang="en-US" dirty="0"/>
                  <a:t>: a list where each element </a:t>
                </a: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k</a:t>
                </a:r>
                <a:r>
                  <a:rPr lang="en-US" dirty="0"/>
                  <a:t> determines the probability that a data point belongs to cluster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k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>
                    <a:ea typeface="Cambria Math" panose="02040503050406030204" pitchFamily="18" charset="0"/>
                  </a:rPr>
                  <a:t>a: list of current centroids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>
                    <a:ea typeface="Cambria Math" panose="02040503050406030204" pitchFamily="18" charset="0"/>
                  </a:rPr>
                  <a:t>Entropy: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𝛴</m:t>
                        </m:r>
                      </m:e>
                      <m:sub>
                        <m:r>
                          <a:rPr lang="en-US" sz="20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p>
                    </m:sSubSup>
                    <m:sSub>
                      <m:sSubPr>
                        <m:ctrlPr>
                          <a:rPr lang="en-US" sz="200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0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func>
                      <m:funcPr>
                        <m:ctrlPr>
                          <a:rPr lang="en-US" sz="200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sSub>
                          <m:sSubPr>
                            <m:ctrlPr>
                              <a:rPr lang="en-US" sz="2000" i="1" dirty="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func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marL="342900" indent="-342900">
                  <a:buFont typeface="+mj-lt"/>
                  <a:buAutoNum type="arabicPeriod"/>
                </a:pPr>
                <a:r>
                  <a:rPr lang="el-GR" dirty="0">
                    <a:ea typeface="Cambria Math" panose="02040503050406030204" pitchFamily="18" charset="0"/>
                  </a:rPr>
                  <a:t>β</a:t>
                </a:r>
                <a:r>
                  <a:rPr lang="en-US" dirty="0">
                    <a:ea typeface="Cambria Math" panose="02040503050406030204" pitchFamily="18" charset="0"/>
                  </a:rPr>
                  <a:t>: parameter to control the competition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>
                    <a:ea typeface="Cambria Math" panose="02040503050406030204" pitchFamily="18" charset="0"/>
                  </a:rPr>
                  <a:t>γ: learning parameter</a:t>
                </a:r>
              </a:p>
            </p:txBody>
          </p:sp>
        </mc:Choice>
        <mc:Fallback xmlns="">
          <p:sp>
            <p:nvSpPr>
              <p:cNvPr id="10" name="Text Placeholder 9">
                <a:extLst>
                  <a:ext uri="{FF2B5EF4-FFF2-40B4-BE49-F238E27FC236}">
                    <a16:creationId xmlns:a16="http://schemas.microsoft.com/office/drawing/2014/main" id="{2D5B06A1-6A82-43DA-8FF6-74D7CC937A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1030742" y="1433208"/>
                <a:ext cx="10130516" cy="3588152"/>
              </a:xfrm>
              <a:blipFill>
                <a:blip r:embed="rId3"/>
                <a:stretch>
                  <a:fillRect l="-3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8350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91E882B-D477-4D29-B172-8B89BD984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1359353"/>
          </a:xfrm>
        </p:spPr>
        <p:txBody>
          <a:bodyPr/>
          <a:lstStyle/>
          <a:p>
            <a:r>
              <a:rPr lang="en-US" dirty="0"/>
              <a:t>U-K-Means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D5B06A1-6A82-43DA-8FF6-74D7CC937A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11765" y="1402521"/>
            <a:ext cx="10130516" cy="2216047"/>
          </a:xfrm>
        </p:spPr>
        <p:txBody>
          <a:bodyPr>
            <a:normAutofit/>
          </a:bodyPr>
          <a:lstStyle/>
          <a:p>
            <a:r>
              <a:rPr lang="en-US" dirty="0">
                <a:ea typeface="Cambria Math" panose="02040503050406030204" pitchFamily="18" charset="0"/>
              </a:rPr>
              <a:t>Objective Function:</a:t>
            </a:r>
          </a:p>
          <a:p>
            <a:endParaRPr lang="en-US" dirty="0">
              <a:ea typeface="Cambria Math" panose="020405030504060302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A76228A-9F39-4EB6-AD61-DF56CE8372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5020" y="2481684"/>
            <a:ext cx="6546147" cy="1851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632227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EA5A0C"/>
      </a:hlink>
      <a:folHlink>
        <a:srgbClr val="F09D3A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B96CC85-5758-41C0-8EFD-737AFB6912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710EE66-8707-456F-8F2E-091D581CB03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10BEB954-4024-4CCF-A9D6-4C00FDC028D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309</TotalTime>
  <Words>938</Words>
  <Application>Microsoft Office PowerPoint</Application>
  <PresentationFormat>Widescreen</PresentationFormat>
  <Paragraphs>251</Paragraphs>
  <Slides>28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Cambria Math</vt:lpstr>
      <vt:lpstr>Century Gothic</vt:lpstr>
      <vt:lpstr>Vapor Trail</vt:lpstr>
      <vt:lpstr>Unsupervised k-Means clustering algorithm</vt:lpstr>
      <vt:lpstr>Table of contents</vt:lpstr>
      <vt:lpstr>Clustering Approaches</vt:lpstr>
      <vt:lpstr>Clustering Approaches</vt:lpstr>
      <vt:lpstr>Unsupervised k-means</vt:lpstr>
      <vt:lpstr>Unsupervised k-means</vt:lpstr>
      <vt:lpstr>Unsupervised k-means</vt:lpstr>
      <vt:lpstr>U-K-Means</vt:lpstr>
      <vt:lpstr>U-K-Means</vt:lpstr>
      <vt:lpstr>U-K-Means</vt:lpstr>
      <vt:lpstr>U-K-Means</vt:lpstr>
      <vt:lpstr>U-K-Means</vt:lpstr>
      <vt:lpstr>Implementation of U-K-Means</vt:lpstr>
      <vt:lpstr>Implementation</vt:lpstr>
      <vt:lpstr>Implementation</vt:lpstr>
      <vt:lpstr>Implementation</vt:lpstr>
      <vt:lpstr>Experimental results</vt:lpstr>
      <vt:lpstr>Experimental results Example 1</vt:lpstr>
      <vt:lpstr>Experimental results Example 1</vt:lpstr>
      <vt:lpstr>Experimental results Example 2</vt:lpstr>
      <vt:lpstr>Experimental results Example 3</vt:lpstr>
      <vt:lpstr>Experimental results Example 4</vt:lpstr>
      <vt:lpstr>Experimental results Example 5</vt:lpstr>
      <vt:lpstr>Experimental results Example 6</vt:lpstr>
      <vt:lpstr>Experimental results Example 7</vt:lpstr>
      <vt:lpstr>Experimental results Example 8</vt:lpstr>
      <vt:lpstr>Experimental results Performance</vt:lpstr>
      <vt:lpstr>Experimental results Performance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Unsupervised k-Means clustering algorithm</dc:title>
  <dc:creator>Mohammad Shoaei</dc:creator>
  <cp:lastModifiedBy>Mohammad Shoaei</cp:lastModifiedBy>
  <cp:revision>33</cp:revision>
  <dcterms:created xsi:type="dcterms:W3CDTF">2022-02-23T08:04:00Z</dcterms:created>
  <dcterms:modified xsi:type="dcterms:W3CDTF">2022-02-23T20:53:59Z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