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1"/>
  </p:notesMasterIdLst>
  <p:handoutMasterIdLst>
    <p:handoutMasterId r:id="rId12"/>
  </p:handoutMasterIdLst>
  <p:sldIdLst>
    <p:sldId id="256" r:id="rId5"/>
    <p:sldId id="258" r:id="rId6"/>
    <p:sldId id="262" r:id="rId7"/>
    <p:sldId id="267" r:id="rId8"/>
    <p:sldId id="268" r:id="rId9"/>
    <p:sldId id="269" r:id="rId10"/>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5934"/>
  </p:normalViewPr>
  <p:slideViewPr>
    <p:cSldViewPr snapToGrid="0">
      <p:cViewPr varScale="1">
        <p:scale>
          <a:sx n="78" d="100"/>
          <a:sy n="78" d="100"/>
        </p:scale>
        <p:origin x="878" y="7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9" d="100"/>
          <a:sy n="99" d="100"/>
        </p:scale>
        <p:origin x="357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14C67D-B906-455D-BA57-3AC7BDDD5A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332E0C-8512-4414-B261-B516F8BA77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275B80D-FABD-4FC7-8A89-6B424C925E22}" type="datetime1">
              <a:rPr lang="en-GB" smtClean="0"/>
              <a:t>15/10/2024</a:t>
            </a:fld>
            <a:endParaRPr lang="en-GB"/>
          </a:p>
        </p:txBody>
      </p:sp>
      <p:sp>
        <p:nvSpPr>
          <p:cNvPr id="4" name="Footer Placeholder 3">
            <a:extLst>
              <a:ext uri="{FF2B5EF4-FFF2-40B4-BE49-F238E27FC236}">
                <a16:creationId xmlns:a16="http://schemas.microsoft.com/office/drawing/2014/main" id="{9286510F-EAB7-49FF-882B-FACF21CCB6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4B226CFF-3858-4E44-8689-2174855E04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9FA676-98A1-4ED8-86AE-3FF061B14C58}" type="slidenum">
              <a:rPr lang="en-GB" smtClean="0"/>
              <a:t>‹#›</a:t>
            </a:fld>
            <a:endParaRPr lang="en-GB"/>
          </a:p>
        </p:txBody>
      </p:sp>
    </p:spTree>
    <p:extLst>
      <p:ext uri="{BB962C8B-B14F-4D97-AF65-F5344CB8AC3E}">
        <p14:creationId xmlns:p14="http://schemas.microsoft.com/office/powerpoint/2010/main" val="19438620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CF671F2-2E7C-46ED-BAF7-C6A1BAC40ED2}" type="datetime1">
              <a:rPr lang="en-GB" noProof="0" smtClean="0"/>
              <a:t>15/10/2024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B8B270D-091D-4ED2-8C85-0898DD7D9F21}" type="slidenum">
              <a:rPr lang="en-GB" noProof="0" smtClean="0"/>
              <a:t>‹#›</a:t>
            </a:fld>
            <a:endParaRPr lang="en-GB" noProof="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5B8B270D-091D-4ED2-8C85-0898DD7D9F21}" type="slidenum">
              <a:rPr lang="en-GB" smtClean="0"/>
              <a:t>1</a:t>
            </a:fld>
            <a:endParaRPr lang="en-GB"/>
          </a:p>
        </p:txBody>
      </p:sp>
    </p:spTree>
    <p:extLst>
      <p:ext uri="{BB962C8B-B14F-4D97-AF65-F5344CB8AC3E}">
        <p14:creationId xmlns:p14="http://schemas.microsoft.com/office/powerpoint/2010/main" val="249010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2</a:t>
            </a:fld>
            <a:endParaRPr lang="en-GB"/>
          </a:p>
        </p:txBody>
      </p:sp>
    </p:spTree>
    <p:extLst>
      <p:ext uri="{BB962C8B-B14F-4D97-AF65-F5344CB8AC3E}">
        <p14:creationId xmlns:p14="http://schemas.microsoft.com/office/powerpoint/2010/main" val="388901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712FDEA-03A1-4F6D-A72C-F016AC56B49F}" type="slidenum">
              <a:rPr lang="en-GB" smtClean="0"/>
              <a:t>3</a:t>
            </a:fld>
            <a:endParaRPr lang="en-GB"/>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4</a:t>
            </a:fld>
            <a:endParaRPr lang="en-GB"/>
          </a:p>
        </p:txBody>
      </p:sp>
    </p:spTree>
    <p:extLst>
      <p:ext uri="{BB962C8B-B14F-4D97-AF65-F5344CB8AC3E}">
        <p14:creationId xmlns:p14="http://schemas.microsoft.com/office/powerpoint/2010/main" val="2453711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5</a:t>
            </a:fld>
            <a:endParaRPr lang="en-GB"/>
          </a:p>
        </p:txBody>
      </p:sp>
    </p:spTree>
    <p:extLst>
      <p:ext uri="{BB962C8B-B14F-4D97-AF65-F5344CB8AC3E}">
        <p14:creationId xmlns:p14="http://schemas.microsoft.com/office/powerpoint/2010/main" val="4195683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rtlCol="0">
            <a:normAutofit/>
          </a:bodyPr>
          <a:lstStyle>
            <a:lvl1pPr algn="ctr">
              <a:defRPr sz="4800"/>
            </a:lvl1pPr>
          </a:lstStyle>
          <a:p>
            <a:pPr rtl="0"/>
            <a:r>
              <a:rPr lang="en-US" noProof="0"/>
              <a:t>Click to edit Master title style</a:t>
            </a:r>
            <a:endParaRPr lang="en-GB" noProof="0"/>
          </a:p>
        </p:txBody>
      </p:sp>
      <p:grpSp>
        <p:nvGrpSpPr>
          <p:cNvPr id="6" name="Group 5" hidden="1">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hasCustomPrompt="1"/>
          </p:nvPr>
        </p:nvSpPr>
        <p:spPr>
          <a:xfrm>
            <a:off x="990000" y="4113213"/>
            <a:ext cx="4636800" cy="1655762"/>
          </a:xfrm>
        </p:spPr>
        <p:txBody>
          <a:bodyPr rtlCol="0">
            <a:normAutofit/>
          </a:bodyPr>
          <a:lstStyle>
            <a:lvl1pPr marL="0" indent="0" algn="ctr">
              <a:buNone/>
              <a:defRPr/>
            </a:lvl1pPr>
          </a:lstStyle>
          <a:p>
            <a:pPr rtl="0"/>
            <a:r>
              <a:rPr lang="en-GB" noProof="0">
                <a:cs typeface="Calibri"/>
              </a:rPr>
              <a:t>Presenter name</a:t>
            </a:r>
            <a:endParaRPr lang="en-GB" noProof="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vl1pPr>
          </a:lstStyle>
          <a:p>
            <a:pPr rtl="0"/>
            <a:r>
              <a:rPr lang="en-GB" noProof="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vl1pPr>
          </a:lstStyle>
          <a:p>
            <a:pPr rtl="0"/>
            <a:r>
              <a:rPr lang="en-GB" noProof="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rtlCol="0"/>
          <a:lstStyle>
            <a:lvl1pPr algn="ctr">
              <a:defRPr/>
            </a:lvl1pPr>
          </a:lstStyle>
          <a:p>
            <a:pPr rtl="0"/>
            <a:r>
              <a:rPr lang="en-US" noProof="0"/>
              <a:t>Click to edit Master title style</a:t>
            </a:r>
            <a:endParaRPr lang="en-GB" noProof="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rtlCol="0"/>
          <a:lstStyle/>
          <a:p>
            <a:pPr rtl="0"/>
            <a:r>
              <a:rPr lang="en-US" noProof="0"/>
              <a:t>Click icon to add picture</a:t>
            </a:r>
            <a:endParaRPr lang="en-GB" noProof="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rtlCol="0"/>
          <a:lstStyle/>
          <a:p>
            <a:pPr rtl="0"/>
            <a:r>
              <a:rPr lang="en-US" noProof="0"/>
              <a:t>Click icon to add picture</a:t>
            </a:r>
            <a:endParaRPr lang="en-GB" noProof="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rtlCol="0"/>
          <a:lstStyle/>
          <a:p>
            <a:pPr rtl="0"/>
            <a:r>
              <a:rPr lang="en-US" noProof="0"/>
              <a:t>Click icon to add picture</a:t>
            </a:r>
            <a:endParaRPr lang="en-GB" noProof="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rtlCol="0">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en-GB" noProof="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rtlCol="0"/>
          <a:lstStyle>
            <a:lvl1pPr algn="ctr">
              <a:defRPr/>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hidden="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rtlCol="0"/>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rtl="0"/>
            <a:r>
              <a:rPr lang="en-US" noProof="0"/>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rtlCol="0"/>
          <a:lstStyle>
            <a:lvl1pPr algn="ctr">
              <a:defRPr/>
            </a:lvl1pPr>
          </a:lstStyle>
          <a:p>
            <a:pPr rtl="0"/>
            <a:r>
              <a:rPr lang="en-US" noProof="0"/>
              <a:t>Click to edit Master title style</a:t>
            </a:r>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rtlCol="0">
            <a:normAutofit/>
          </a:bodyPr>
          <a:lstStyle>
            <a:lvl1pPr algn="ctr">
              <a:defRPr/>
            </a:lvl1pPr>
          </a:lstStyle>
          <a:p>
            <a:pPr marL="0" indent="0" algn="ctr" rtl="0">
              <a:buNone/>
            </a:pPr>
            <a:r>
              <a:rPr lang="en-GB" noProof="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rtlCol="0"/>
          <a:lstStyle>
            <a:lvl1pPr algn="l">
              <a:defRPr/>
            </a:lvl1pPr>
          </a:lstStyle>
          <a:p>
            <a:pPr rtl="0"/>
            <a:endParaRPr lang="en-GB" noProof="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rtlCol="0"/>
          <a:lstStyle/>
          <a:p>
            <a:pPr rtl="0"/>
            <a:r>
              <a:rPr lang="en-US" noProof="0"/>
              <a:t>Click icon to add picture</a:t>
            </a:r>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rtlCol="0"/>
          <a:lstStyle>
            <a:lvl1pPr algn="ctr">
              <a:defRPr/>
            </a:lvl1pPr>
          </a:lstStyle>
          <a:p>
            <a:pPr rtl="0"/>
            <a:r>
              <a:rPr lang="en-US" noProof="0"/>
              <a:t>Click to edit Master title style</a:t>
            </a:r>
            <a:endParaRPr lang="en-GB" noProof="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rtlCol="0">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en-GB" noProof="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grpSp>
        <p:nvGrpSpPr>
          <p:cNvPr id="6" name="Group 5" hidden="1">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grpSp>
        <p:nvGrpSpPr>
          <p:cNvPr id="48" name="Group 47" hidden="1">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rtlCol="0">
            <a:noAutofit/>
          </a:bodyPr>
          <a:lstStyle>
            <a:lvl1pPr algn="ctr">
              <a:defRPr sz="3200"/>
            </a:lvl1pPr>
          </a:lstStyle>
          <a:p>
            <a:pPr rtl="0"/>
            <a:r>
              <a:rPr lang="en-US" noProof="0"/>
              <a:t>Click to edit Master title style</a:t>
            </a:r>
            <a:endParaRPr lang="en-GB" noProof="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990000" y="4248000"/>
            <a:ext cx="4075200" cy="1520975"/>
          </a:xfrm>
        </p:spPr>
        <p:txBody>
          <a:bodyPr rtlCol="0">
            <a:normAutofit/>
          </a:bodyPr>
          <a:lstStyle>
            <a:lvl1pPr marL="0" indent="0" algn="ctr">
              <a:buNone/>
              <a:defRPr/>
            </a:lvl1pPr>
          </a:lstStyle>
          <a:p>
            <a:pPr rtl="0"/>
            <a:r>
              <a:rPr lang="en-GB" noProof="0"/>
              <a:t>Subtitle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rtlCol="0"/>
          <a:lstStyle/>
          <a:p>
            <a:pPr rtl="0"/>
            <a:r>
              <a:rPr lang="en-US" noProof="0"/>
              <a:t>Click icon to add picture</a:t>
            </a:r>
            <a:endParaRPr lang="en-GB" noProof="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rtlCol="0"/>
          <a:lstStyle/>
          <a:p>
            <a:pPr rtl="0"/>
            <a:r>
              <a:rPr lang="en-US" noProof="0"/>
              <a:t>Click icon to add picture</a:t>
            </a:r>
            <a:endParaRPr lang="en-GB" noProof="0"/>
          </a:p>
        </p:txBody>
      </p:sp>
      <p:grpSp>
        <p:nvGrpSpPr>
          <p:cNvPr id="6" name="Group 5" hidden="1">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vl1pPr>
          </a:lstStyle>
          <a:p>
            <a:pPr rtl="0"/>
            <a:r>
              <a:rPr lang="en-GB" noProof="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p>
            <a:pPr rtl="0"/>
            <a:fld id="{FF2BD96E-3838-45D2-9031-D3AF67C920A5}" type="slidenum">
              <a:rPr lang="en-GB" noProof="0" smtClean="0"/>
              <a:t>‹#›</a:t>
            </a:fld>
            <a:endParaRPr lang="en-GB" noProof="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vl1pPr>
          </a:lstStyle>
          <a:p>
            <a:pPr rtl="0"/>
            <a:r>
              <a:rPr lang="en-GB" noProof="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p>
            <a:pPr rtl="0"/>
            <a:fld id="{FF2BD96E-3838-45D2-9031-D3AF67C920A5}" type="slidenum">
              <a:rPr lang="en-GB" noProof="0" smtClean="0"/>
              <a:t>‹#›</a:t>
            </a:fld>
            <a:endParaRPr lang="en-GB" noProof="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rtlCol="0" anchor="t">
            <a:noAutofit/>
          </a:bodyPr>
          <a:lstStyle>
            <a:lvl1pPr algn="ctr">
              <a:defRPr sz="320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rtlCol="0"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rtlCol="0"/>
          <a:lstStyle/>
          <a:p>
            <a:pPr rtl="0"/>
            <a:r>
              <a:rPr lang="en-US" noProof="0"/>
              <a:t>Click icon to add picture</a:t>
            </a:r>
            <a:endParaRPr lang="en-GB" noProof="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rtlCol="0"/>
          <a:lstStyle/>
          <a:p>
            <a:pPr rtl="0"/>
            <a:r>
              <a:rPr lang="en-US" noProof="0"/>
              <a:t>Click icon to add picture</a:t>
            </a:r>
            <a:endParaRPr lang="en-GB" noProof="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rtlCol="0"/>
          <a:lstStyle/>
          <a:p>
            <a:pPr rtl="0"/>
            <a:r>
              <a:rPr lang="en-US" noProof="0"/>
              <a:t>Click icon to add picture</a:t>
            </a:r>
            <a:endParaRPr lang="en-GB" noProof="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rtlCol="0"/>
          <a:lstStyle/>
          <a:p>
            <a:pPr rtl="0"/>
            <a:r>
              <a:rPr lang="en-US" noProof="0"/>
              <a:t>Click icon to add picture</a:t>
            </a:r>
            <a:endParaRPr lang="en-GB" noProof="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GB" noProof="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hidden="1">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GB" noProof="0"/>
              <a:t>Sample Footer Text</a:t>
            </a:r>
          </a:p>
        </p:txBody>
      </p:sp>
      <p:grpSp>
        <p:nvGrpSpPr>
          <p:cNvPr id="30" name="Group 29" hidden="1">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D39607A7-8386-47DB-8578-DDEDD194E5D4}" type="slidenum">
              <a:rPr lang="en-GB" noProof="0" smtClean="0"/>
              <a:pPr/>
              <a:t>‹#›</a:t>
            </a:fld>
            <a:endParaRPr lang="en-GB" noProof="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rtlCol="0"/>
          <a:lstStyle>
            <a:lvl1pPr algn="ctr">
              <a:defRPr/>
            </a:lvl1pPr>
          </a:lstStyle>
          <a:p>
            <a:pPr rtl="0"/>
            <a:r>
              <a:rPr lang="en-US" noProof="0"/>
              <a:t>Click to edit Master title style</a:t>
            </a:r>
            <a:endParaRPr lang="en-GB" noProof="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rtlCol="0"/>
          <a:lstStyle/>
          <a:p>
            <a:pPr rtl="0"/>
            <a:r>
              <a:rPr lang="en-US" noProof="0"/>
              <a:t>Click icon to add picture</a:t>
            </a:r>
            <a:endParaRPr lang="en-GB" noProof="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rtlCol="0"/>
          <a:lstStyle/>
          <a:p>
            <a:pPr rtl="0"/>
            <a:r>
              <a:rPr lang="en-US" noProof="0"/>
              <a:t>Click icon to add picture</a:t>
            </a:r>
            <a:endParaRPr lang="en-GB" noProof="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rtlCol="0"/>
          <a:lstStyle/>
          <a:p>
            <a:pPr rtl="0"/>
            <a:r>
              <a:rPr lang="en-US" noProof="0"/>
              <a:t>Click icon to add picture</a:t>
            </a:r>
            <a:endParaRPr lang="en-GB" noProof="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rtlCol="0"/>
          <a:lstStyle/>
          <a:p>
            <a:pPr rtl="0"/>
            <a:r>
              <a:rPr lang="en-US" noProof="0"/>
              <a:t>Click icon to add picture</a:t>
            </a:r>
            <a:endParaRPr lang="en-GB" noProof="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rtlCol="0"/>
          <a:lstStyle/>
          <a:p>
            <a:pPr rtl="0"/>
            <a:r>
              <a:rPr lang="en-US" noProof="0"/>
              <a:t>Click icon to add picture</a:t>
            </a:r>
            <a:endParaRPr lang="en-GB" noProof="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rtlCol="0"/>
          <a:lstStyle>
            <a:lvl1pPr>
              <a:defRPr/>
            </a:lvl1pPr>
          </a:lstStyle>
          <a:p>
            <a:pPr rtl="0"/>
            <a:r>
              <a:rPr lang="en-GB" noProof="0"/>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pPr rtl="0"/>
            <a:r>
              <a:rPr lang="en-GB" noProof="0"/>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pPr rtl="0"/>
            <a:endParaRPr lang="en-GB" noProof="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369736" y="730977"/>
            <a:ext cx="7452526" cy="2698023"/>
          </a:xfrm>
        </p:spPr>
        <p:txBody>
          <a:bodyPr rtlCol="0">
            <a:noAutofit/>
          </a:bodyPr>
          <a:lstStyle/>
          <a:p>
            <a:pPr rtl="0"/>
            <a:r>
              <a:rPr lang="en-GB" sz="3600" dirty="0"/>
              <a:t>Multi-task Neural Network for Simultaneous Classification-Regression with Repurposed Data</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777599" y="3946065"/>
            <a:ext cx="4636800" cy="1655762"/>
          </a:xfrm>
        </p:spPr>
        <p:txBody>
          <a:bodyPr rtlCol="0">
            <a:normAutofit/>
          </a:bodyPr>
          <a:lstStyle/>
          <a:p>
            <a:pPr rtl="0"/>
            <a:r>
              <a:rPr lang="en-GB" dirty="0"/>
              <a:t>Muhammad Shoaib Manzoor</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056600" y="536573"/>
            <a:ext cx="4078800" cy="1453003"/>
          </a:xfrm>
        </p:spPr>
        <p:txBody>
          <a:bodyPr wrap="square" rtlCol="0" anchor="b">
            <a:normAutofit/>
          </a:bodyPr>
          <a:lstStyle/>
          <a:p>
            <a:pPr rtl="0"/>
            <a:r>
              <a:rPr lang="en-GB"/>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2482231" y="2600426"/>
            <a:ext cx="7227538" cy="3146323"/>
          </a:xfrm>
        </p:spPr>
        <p:txBody>
          <a:bodyPr rtlCol="0">
            <a:noAutofit/>
          </a:bodyPr>
          <a:lstStyle/>
          <a:p>
            <a:pPr algn="just" rtl="0"/>
            <a:r>
              <a:rPr lang="en-GB" dirty="0"/>
              <a:t>Neural networks are created to Mimic the behaviours of human intelligence, and the capability of multitasking is known to be inefficient in humans as it decreases productivity by 40% and causes cognitive overload due to rapid switching between tasks, for this purpose we delegate the responsibility to Technology. But the question arises, is rapid switching between tasks better than simultaneous operation in Machine Learning.</a:t>
            </a:r>
          </a:p>
        </p:txBody>
      </p:sp>
      <p:sp>
        <p:nvSpPr>
          <p:cNvPr id="102" name="Date Placeholder 47">
            <a:extLst>
              <a:ext uri="{FF2B5EF4-FFF2-40B4-BE49-F238E27FC236}">
                <a16:creationId xmlns:a16="http://schemas.microsoft.com/office/drawing/2014/main" id="{F956151C-A474-42C6-9D67-B6779EF6B765}"/>
              </a:ext>
            </a:extLst>
          </p:cNvPr>
          <p:cNvSpPr>
            <a:spLocks noGrp="1"/>
          </p:cNvSpPr>
          <p:nvPr>
            <p:ph type="dt" sz="half" idx="10"/>
          </p:nvPr>
        </p:nvSpPr>
        <p:spPr>
          <a:xfrm>
            <a:off x="450000" y="6357168"/>
            <a:ext cx="1760150" cy="461665"/>
          </a:xfrm>
        </p:spPr>
        <p:txBody>
          <a:bodyPr rtlCol="0"/>
          <a:lstStyle/>
          <a:p>
            <a:pPr rtl="0"/>
            <a:r>
              <a:rPr lang="en-GB" dirty="0"/>
              <a:t>2024</a:t>
            </a:r>
          </a:p>
        </p:txBody>
      </p:sp>
      <p:sp>
        <p:nvSpPr>
          <p:cNvPr id="103" name="Footer Placeholder 48">
            <a:extLst>
              <a:ext uri="{FF2B5EF4-FFF2-40B4-BE49-F238E27FC236}">
                <a16:creationId xmlns:a16="http://schemas.microsoft.com/office/drawing/2014/main" id="{EE131F31-1D34-4CC9-8C56-BACFA6C86A48}"/>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2</a:t>
            </a:fld>
            <a:endParaRPr lang="en-GB"/>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395289"/>
            <a:ext cx="10213200" cy="1112836"/>
          </a:xfrm>
        </p:spPr>
        <p:txBody>
          <a:bodyPr rtlCol="0" anchor="b">
            <a:normAutofit/>
          </a:bodyPr>
          <a:lstStyle/>
          <a:p>
            <a:pPr rtl="0"/>
            <a:r>
              <a:rPr lang="en-GB" dirty="0"/>
              <a:t>Background</a:t>
            </a:r>
          </a:p>
        </p:txBody>
      </p:sp>
      <p:sp>
        <p:nvSpPr>
          <p:cNvPr id="8" name="Subtitle 7">
            <a:extLst>
              <a:ext uri="{FF2B5EF4-FFF2-40B4-BE49-F238E27FC236}">
                <a16:creationId xmlns:a16="http://schemas.microsoft.com/office/drawing/2014/main" id="{2C602EC3-0115-4FB6-BAA7-BCA17E611651}"/>
              </a:ext>
            </a:extLst>
          </p:cNvPr>
          <p:cNvSpPr>
            <a:spLocks noGrp="1"/>
          </p:cNvSpPr>
          <p:nvPr>
            <p:ph sz="half" idx="1"/>
          </p:nvPr>
        </p:nvSpPr>
        <p:spPr>
          <a:xfrm>
            <a:off x="989400" y="1685925"/>
            <a:ext cx="4928400" cy="4092575"/>
          </a:xfrm>
        </p:spPr>
        <p:txBody>
          <a:bodyPr rtlCol="0">
            <a:normAutofit/>
          </a:bodyPr>
          <a:lstStyle/>
          <a:p>
            <a:pPr rtl="0">
              <a:lnSpc>
                <a:spcPct val="140000"/>
              </a:lnSpc>
            </a:pPr>
            <a:r>
              <a:rPr lang="en-GB" sz="1700"/>
              <a:t>Previously multi-task neural networks have been used to predict zero-inflated values (Rain &amp; precipitation Dataset) using a 2-step method to first predict if the value is zero and then regression to estimate the value of non-zero time series values. (Iqbal et al., 2010)</a:t>
            </a:r>
          </a:p>
          <a:p>
            <a:pPr marL="285750" indent="-285750" rtl="0">
              <a:lnSpc>
                <a:spcPct val="140000"/>
              </a:lnSpc>
              <a:buFont typeface="Arial" panose="020B0604020202020204" pitchFamily="34" charset="0"/>
              <a:buChar char="•"/>
            </a:pPr>
            <a:r>
              <a:rPr lang="en-GB" sz="1700"/>
              <a:t>Assumes non-linear relationship between predictors and response variables.</a:t>
            </a:r>
          </a:p>
          <a:p>
            <a:pPr marL="285750" indent="-285750" rtl="0">
              <a:lnSpc>
                <a:spcPct val="140000"/>
              </a:lnSpc>
              <a:buFont typeface="Arial" panose="020B0604020202020204" pitchFamily="34" charset="0"/>
              <a:buChar char="•"/>
            </a:pPr>
            <a:r>
              <a:rPr lang="en-GB" sz="1700"/>
              <a:t>Focused on continuous data.</a:t>
            </a:r>
          </a:p>
          <a:p>
            <a:pPr marL="285750" indent="-285750" rtl="0">
              <a:lnSpc>
                <a:spcPct val="140000"/>
              </a:lnSpc>
              <a:buFont typeface="Arial" panose="020B0604020202020204" pitchFamily="34" charset="0"/>
              <a:buChar char="•"/>
            </a:pPr>
            <a:endParaRPr lang="en-GB" sz="1700"/>
          </a:p>
        </p:txBody>
      </p:sp>
      <p:pic>
        <p:nvPicPr>
          <p:cNvPr id="10" name="Picture 9">
            <a:extLst>
              <a:ext uri="{FF2B5EF4-FFF2-40B4-BE49-F238E27FC236}">
                <a16:creationId xmlns:a16="http://schemas.microsoft.com/office/drawing/2014/main" id="{94EB1ECB-1512-CA23-0048-05C9E7DD0AF9}"/>
              </a:ext>
            </a:extLst>
          </p:cNvPr>
          <p:cNvPicPr>
            <a:picLocks noChangeAspect="1"/>
          </p:cNvPicPr>
          <p:nvPr/>
        </p:nvPicPr>
        <p:blipFill>
          <a:blip r:embed="rId3"/>
          <a:stretch>
            <a:fillRect/>
          </a:stretch>
        </p:blipFill>
        <p:spPr>
          <a:xfrm>
            <a:off x="6316760" y="1685925"/>
            <a:ext cx="4843284" cy="4092575"/>
          </a:xfrm>
          <a:prstGeom prst="rect">
            <a:avLst/>
          </a:prstGeom>
          <a:noFill/>
        </p:spPr>
      </p:pic>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530307" y="536573"/>
            <a:ext cx="3856679" cy="1453003"/>
          </a:xfrm>
        </p:spPr>
        <p:txBody>
          <a:bodyPr rtlCol="0" anchor="b">
            <a:normAutofit/>
          </a:bodyPr>
          <a:lstStyle/>
          <a:p>
            <a:pPr rtl="0"/>
            <a:r>
              <a:rPr lang="en-GB" dirty="0"/>
              <a:t>Dataset Employed</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3"/>
          </p:nvPr>
        </p:nvSpPr>
        <p:spPr>
          <a:xfrm>
            <a:off x="907606" y="2877018"/>
            <a:ext cx="3060000" cy="2938561"/>
          </a:xfrm>
        </p:spPr>
        <p:txBody>
          <a:bodyPr rtlCol="0">
            <a:normAutofit/>
          </a:bodyPr>
          <a:lstStyle/>
          <a:p>
            <a:pPr rtl="0"/>
            <a:r>
              <a:rPr lang="en-GB" dirty="0"/>
              <a:t>Please wait for Power BI screen.</a:t>
            </a:r>
          </a:p>
        </p:txBody>
      </p:sp>
      <p:pic>
        <p:nvPicPr>
          <p:cNvPr id="10" name="Picture Placeholder 9" descr="A picture containing outdoor crops">
            <a:extLst>
              <a:ext uri="{FF2B5EF4-FFF2-40B4-BE49-F238E27FC236}">
                <a16:creationId xmlns:a16="http://schemas.microsoft.com/office/drawing/2014/main" id="{1A068317-699A-4C96-BD22-58E7B50ADDE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5387" r="24416" b="-1"/>
          <a:stretch/>
        </p:blipFill>
        <p:spPr>
          <a:xfrm>
            <a:off x="6096000" y="1124320"/>
            <a:ext cx="4847303" cy="4609359"/>
          </a:xfrm>
          <a:noFill/>
        </p:spPr>
      </p:pic>
      <p:sp>
        <p:nvSpPr>
          <p:cNvPr id="36" name="Date Placeholder 47" hidden="1">
            <a:extLst>
              <a:ext uri="{FF2B5EF4-FFF2-40B4-BE49-F238E27FC236}">
                <a16:creationId xmlns:a16="http://schemas.microsoft.com/office/drawing/2014/main" id="{ACE14C97-A133-4845-B427-43AB7272E043}"/>
              </a:ext>
            </a:extLst>
          </p:cNvPr>
          <p:cNvSpPr>
            <a:spLocks noGrp="1"/>
          </p:cNvSpPr>
          <p:nvPr>
            <p:ph type="dt" sz="half" idx="10"/>
          </p:nvPr>
        </p:nvSpPr>
        <p:spPr>
          <a:xfrm>
            <a:off x="4318000" y="6357167"/>
            <a:ext cx="1760150" cy="461665"/>
          </a:xfrm>
          <a:ln>
            <a:noFill/>
          </a:ln>
        </p:spPr>
        <p:txBody>
          <a:bodyPr rtlCol="0"/>
          <a:lstStyle/>
          <a:p>
            <a:pPr rtl="0">
              <a:spcAft>
                <a:spcPts val="600"/>
              </a:spcAft>
            </a:pPr>
            <a:r>
              <a:rPr lang="en-GB"/>
              <a:t>2024</a:t>
            </a:r>
          </a:p>
        </p:txBody>
      </p:sp>
      <p:sp>
        <p:nvSpPr>
          <p:cNvPr id="38" name="Slide Number Placeholder 49" hidden="1">
            <a:extLst>
              <a:ext uri="{FF2B5EF4-FFF2-40B4-BE49-F238E27FC236}">
                <a16:creationId xmlns:a16="http://schemas.microsoft.com/office/drawing/2014/main" id="{7664B428-9BC3-4DBA-A039-5DCE1AC97916}"/>
              </a:ext>
            </a:extLst>
          </p:cNvPr>
          <p:cNvSpPr>
            <a:spLocks noGrp="1"/>
          </p:cNvSpPr>
          <p:nvPr>
            <p:ph type="sldNum" sz="quarter" idx="12"/>
          </p:nvPr>
        </p:nvSpPr>
        <p:spPr>
          <a:xfrm>
            <a:off x="9982800" y="6357600"/>
            <a:ext cx="1760150" cy="460800"/>
          </a:xfrm>
          <a:ln>
            <a:noFill/>
          </a:ln>
        </p:spPr>
        <p:txBody>
          <a:bodyPr rtlCol="0"/>
          <a:lstStyle/>
          <a:p>
            <a:pPr rtl="0">
              <a:spcAft>
                <a:spcPts val="600"/>
              </a:spcAft>
            </a:pPr>
            <a:fld id="{D39607A7-8386-47DB-8578-DDEDD194E5D4}" type="slidenum">
              <a:rPr lang="en-GB" smtClean="0"/>
              <a:pPr rtl="0">
                <a:spcAft>
                  <a:spcPts val="600"/>
                </a:spcAft>
              </a:pPr>
              <a:t>4</a:t>
            </a:fld>
            <a:endParaRPr lang="en-GB"/>
          </a:p>
        </p:txBody>
      </p:sp>
    </p:spTree>
    <p:extLst>
      <p:ext uri="{BB962C8B-B14F-4D97-AF65-F5344CB8AC3E}">
        <p14:creationId xmlns:p14="http://schemas.microsoft.com/office/powerpoint/2010/main" val="44507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4" name="Date Placeholder 47">
            <a:extLst>
              <a:ext uri="{FF2B5EF4-FFF2-40B4-BE49-F238E27FC236}">
                <a16:creationId xmlns:a16="http://schemas.microsoft.com/office/drawing/2014/main" id="{95576E3A-3789-4FEF-96AE-C43B93B7AE6F}"/>
              </a:ext>
            </a:extLst>
          </p:cNvPr>
          <p:cNvSpPr>
            <a:spLocks noGrp="1"/>
          </p:cNvSpPr>
          <p:nvPr>
            <p:ph type="dt" sz="half" idx="10"/>
          </p:nvPr>
        </p:nvSpPr>
        <p:spPr>
          <a:xfrm>
            <a:off x="450000" y="6357168"/>
            <a:ext cx="1760150" cy="461665"/>
          </a:xfrm>
        </p:spPr>
        <p:txBody>
          <a:bodyPr rtlCol="0"/>
          <a:lstStyle/>
          <a:p>
            <a:pPr rtl="0"/>
            <a:r>
              <a:rPr lang="en-GB" dirty="0"/>
              <a:t>2024</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5</a:t>
            </a:fld>
            <a:endParaRPr lang="en-GB"/>
          </a:p>
        </p:txBody>
      </p:sp>
      <p:sp>
        <p:nvSpPr>
          <p:cNvPr id="7" name="Title 6">
            <a:extLst>
              <a:ext uri="{FF2B5EF4-FFF2-40B4-BE49-F238E27FC236}">
                <a16:creationId xmlns:a16="http://schemas.microsoft.com/office/drawing/2014/main" id="{F8806A8E-372A-2B0A-BFA0-355CD5DEDBC6}"/>
              </a:ext>
            </a:extLst>
          </p:cNvPr>
          <p:cNvSpPr>
            <a:spLocks noGrp="1"/>
          </p:cNvSpPr>
          <p:nvPr>
            <p:ph type="title"/>
          </p:nvPr>
        </p:nvSpPr>
        <p:spPr>
          <a:xfrm>
            <a:off x="3858553" y="500399"/>
            <a:ext cx="4474894" cy="617261"/>
          </a:xfrm>
        </p:spPr>
        <p:txBody>
          <a:bodyPr>
            <a:normAutofit fontScale="90000"/>
          </a:bodyPr>
          <a:lstStyle/>
          <a:p>
            <a:r>
              <a:rPr lang="en-GB" dirty="0"/>
              <a:t>Gantt Chart of Project Span</a:t>
            </a:r>
          </a:p>
        </p:txBody>
      </p:sp>
      <p:pic>
        <p:nvPicPr>
          <p:cNvPr id="13" name="Picture 12">
            <a:extLst>
              <a:ext uri="{FF2B5EF4-FFF2-40B4-BE49-F238E27FC236}">
                <a16:creationId xmlns:a16="http://schemas.microsoft.com/office/drawing/2014/main" id="{8A7F2DA1-3D35-0E9A-A777-3BCBFADC4981}"/>
              </a:ext>
            </a:extLst>
          </p:cNvPr>
          <p:cNvPicPr>
            <a:picLocks noChangeAspect="1"/>
          </p:cNvPicPr>
          <p:nvPr/>
        </p:nvPicPr>
        <p:blipFill>
          <a:blip r:embed="rId3"/>
          <a:stretch>
            <a:fillRect/>
          </a:stretch>
        </p:blipFill>
        <p:spPr>
          <a:xfrm>
            <a:off x="0" y="1261809"/>
            <a:ext cx="12192000" cy="4511363"/>
          </a:xfrm>
          <a:prstGeom prst="rect">
            <a:avLst/>
          </a:prstGeom>
        </p:spPr>
      </p:pic>
    </p:spTree>
    <p:extLst>
      <p:ext uri="{BB962C8B-B14F-4D97-AF65-F5344CB8AC3E}">
        <p14:creationId xmlns:p14="http://schemas.microsoft.com/office/powerpoint/2010/main" val="310368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9E57-4BA8-03ED-FA5D-DBE4D5BA0F1E}"/>
              </a:ext>
            </a:extLst>
          </p:cNvPr>
          <p:cNvSpPr>
            <a:spLocks noGrp="1"/>
          </p:cNvSpPr>
          <p:nvPr>
            <p:ph type="title"/>
          </p:nvPr>
        </p:nvSpPr>
        <p:spPr>
          <a:xfrm>
            <a:off x="3293197" y="1175670"/>
            <a:ext cx="5605605" cy="1715014"/>
          </a:xfrm>
        </p:spPr>
        <p:txBody>
          <a:bodyPr>
            <a:normAutofit/>
          </a:bodyPr>
          <a:lstStyle/>
          <a:p>
            <a:r>
              <a:rPr lang="en-GB" sz="6000" dirty="0"/>
              <a:t>Any Questions?</a:t>
            </a:r>
          </a:p>
        </p:txBody>
      </p:sp>
      <p:sp>
        <p:nvSpPr>
          <p:cNvPr id="3" name="Text Placeholder 2">
            <a:extLst>
              <a:ext uri="{FF2B5EF4-FFF2-40B4-BE49-F238E27FC236}">
                <a16:creationId xmlns:a16="http://schemas.microsoft.com/office/drawing/2014/main" id="{08549A24-E9A6-99CF-4A80-A4A701577A07}"/>
              </a:ext>
            </a:extLst>
          </p:cNvPr>
          <p:cNvSpPr>
            <a:spLocks noGrp="1"/>
          </p:cNvSpPr>
          <p:nvPr>
            <p:ph type="body" sz="quarter" idx="14"/>
          </p:nvPr>
        </p:nvSpPr>
        <p:spPr>
          <a:xfrm>
            <a:off x="4167660" y="3043391"/>
            <a:ext cx="3856679" cy="771217"/>
          </a:xfrm>
        </p:spPr>
        <p:txBody>
          <a:bodyPr/>
          <a:lstStyle/>
          <a:p>
            <a:r>
              <a:rPr lang="en-GB" dirty="0"/>
              <a:t>Thank you for Listening.</a:t>
            </a:r>
          </a:p>
        </p:txBody>
      </p:sp>
    </p:spTree>
    <p:extLst>
      <p:ext uri="{BB962C8B-B14F-4D97-AF65-F5344CB8AC3E}">
        <p14:creationId xmlns:p14="http://schemas.microsoft.com/office/powerpoint/2010/main" val="346465692"/>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878_TF11158769_Win32" id="{F3F8FE87-2361-4B19-BDA6-013BEA194ACE}" vid="{B1F7F5A5-1557-4D8C-AB94-3B1042AF8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2.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{C3FC3EC3-144F-40E1-A189-F696F3CAD4E0}tf11158769_win32</Template>
  <TotalTime>101</TotalTime>
  <Words>183</Words>
  <Application>Microsoft Office PowerPoint</Application>
  <PresentationFormat>Widescreen</PresentationFormat>
  <Paragraphs>25</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Calibri</vt:lpstr>
      <vt:lpstr>Goudy Old Style</vt:lpstr>
      <vt:lpstr>Wingdings</vt:lpstr>
      <vt:lpstr>FrostyVTI</vt:lpstr>
      <vt:lpstr>Multi-task Neural Network for Simultaneous Classification-Regression with Repurposed Data</vt:lpstr>
      <vt:lpstr>Introduction</vt:lpstr>
      <vt:lpstr>Background</vt:lpstr>
      <vt:lpstr>Dataset Employed</vt:lpstr>
      <vt:lpstr>Gantt Chart of Project Span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Manzoor [Student-PECS]</dc:creator>
  <cp:lastModifiedBy>Muhammad Manzoor [Student-PECS]</cp:lastModifiedBy>
  <cp:revision>1</cp:revision>
  <dcterms:created xsi:type="dcterms:W3CDTF">2024-10-15T12:41:16Z</dcterms:created>
  <dcterms:modified xsi:type="dcterms:W3CDTF">2024-10-15T14:22:19Z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