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9" r:id="rId5"/>
    <p:sldId id="260" r:id="rId6"/>
    <p:sldId id="262" r:id="rId7"/>
    <p:sldId id="263" r:id="rId8"/>
    <p:sldId id="261" r:id="rId9"/>
    <p:sldId id="257" r:id="rId10"/>
    <p:sldId id="264" r:id="rId11"/>
    <p:sldId id="265" r:id="rId12"/>
    <p:sldId id="270"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8" autoAdjust="0"/>
    <p:restoredTop sz="94660"/>
  </p:normalViewPr>
  <p:slideViewPr>
    <p:cSldViewPr snapToGrid="0">
      <p:cViewPr varScale="1">
        <p:scale>
          <a:sx n="106" d="100"/>
          <a:sy n="106" d="100"/>
        </p:scale>
        <p:origin x="11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BEF132-A3BD-49B4-8A24-A9F416B55FA1}"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6C8DC-5583-43F5-B308-838C972B36DB}" type="slidenum">
              <a:rPr lang="en-US" smtClean="0"/>
              <a:t>‹#›</a:t>
            </a:fld>
            <a:endParaRPr lang="en-US"/>
          </a:p>
        </p:txBody>
      </p:sp>
    </p:spTree>
    <p:extLst>
      <p:ext uri="{BB962C8B-B14F-4D97-AF65-F5344CB8AC3E}">
        <p14:creationId xmlns:p14="http://schemas.microsoft.com/office/powerpoint/2010/main" val="313385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EF132-A3BD-49B4-8A24-A9F416B55FA1}"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6C8DC-5583-43F5-B308-838C972B36DB}" type="slidenum">
              <a:rPr lang="en-US" smtClean="0"/>
              <a:t>‹#›</a:t>
            </a:fld>
            <a:endParaRPr lang="en-US"/>
          </a:p>
        </p:txBody>
      </p:sp>
    </p:spTree>
    <p:extLst>
      <p:ext uri="{BB962C8B-B14F-4D97-AF65-F5344CB8AC3E}">
        <p14:creationId xmlns:p14="http://schemas.microsoft.com/office/powerpoint/2010/main" val="362998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EF132-A3BD-49B4-8A24-A9F416B55FA1}"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6C8DC-5583-43F5-B308-838C972B36DB}" type="slidenum">
              <a:rPr lang="en-US" smtClean="0"/>
              <a:t>‹#›</a:t>
            </a:fld>
            <a:endParaRPr lang="en-US"/>
          </a:p>
        </p:txBody>
      </p:sp>
    </p:spTree>
    <p:extLst>
      <p:ext uri="{BB962C8B-B14F-4D97-AF65-F5344CB8AC3E}">
        <p14:creationId xmlns:p14="http://schemas.microsoft.com/office/powerpoint/2010/main" val="17637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EF132-A3BD-49B4-8A24-A9F416B55FA1}"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6C8DC-5583-43F5-B308-838C972B36DB}" type="slidenum">
              <a:rPr lang="en-US" smtClean="0"/>
              <a:t>‹#›</a:t>
            </a:fld>
            <a:endParaRPr lang="en-US"/>
          </a:p>
        </p:txBody>
      </p:sp>
    </p:spTree>
    <p:extLst>
      <p:ext uri="{BB962C8B-B14F-4D97-AF65-F5344CB8AC3E}">
        <p14:creationId xmlns:p14="http://schemas.microsoft.com/office/powerpoint/2010/main" val="358197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BEF132-A3BD-49B4-8A24-A9F416B55FA1}"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6C8DC-5583-43F5-B308-838C972B36DB}" type="slidenum">
              <a:rPr lang="en-US" smtClean="0"/>
              <a:t>‹#›</a:t>
            </a:fld>
            <a:endParaRPr lang="en-US"/>
          </a:p>
        </p:txBody>
      </p:sp>
    </p:spTree>
    <p:extLst>
      <p:ext uri="{BB962C8B-B14F-4D97-AF65-F5344CB8AC3E}">
        <p14:creationId xmlns:p14="http://schemas.microsoft.com/office/powerpoint/2010/main" val="291235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BEF132-A3BD-49B4-8A24-A9F416B55FA1}"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6C8DC-5583-43F5-B308-838C972B36DB}" type="slidenum">
              <a:rPr lang="en-US" smtClean="0"/>
              <a:t>‹#›</a:t>
            </a:fld>
            <a:endParaRPr lang="en-US"/>
          </a:p>
        </p:txBody>
      </p:sp>
    </p:spTree>
    <p:extLst>
      <p:ext uri="{BB962C8B-B14F-4D97-AF65-F5344CB8AC3E}">
        <p14:creationId xmlns:p14="http://schemas.microsoft.com/office/powerpoint/2010/main" val="299108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BEF132-A3BD-49B4-8A24-A9F416B55FA1}" type="datetimeFigureOut">
              <a:rPr lang="en-US" smtClean="0"/>
              <a:t>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6C8DC-5583-43F5-B308-838C972B36DB}" type="slidenum">
              <a:rPr lang="en-US" smtClean="0"/>
              <a:t>‹#›</a:t>
            </a:fld>
            <a:endParaRPr lang="en-US"/>
          </a:p>
        </p:txBody>
      </p:sp>
    </p:spTree>
    <p:extLst>
      <p:ext uri="{BB962C8B-B14F-4D97-AF65-F5344CB8AC3E}">
        <p14:creationId xmlns:p14="http://schemas.microsoft.com/office/powerpoint/2010/main" val="8728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BEF132-A3BD-49B4-8A24-A9F416B55FA1}" type="datetimeFigureOut">
              <a:rPr lang="en-US" smtClean="0"/>
              <a:t>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6C8DC-5583-43F5-B308-838C972B36DB}" type="slidenum">
              <a:rPr lang="en-US" smtClean="0"/>
              <a:t>‹#›</a:t>
            </a:fld>
            <a:endParaRPr lang="en-US"/>
          </a:p>
        </p:txBody>
      </p:sp>
    </p:spTree>
    <p:extLst>
      <p:ext uri="{BB962C8B-B14F-4D97-AF65-F5344CB8AC3E}">
        <p14:creationId xmlns:p14="http://schemas.microsoft.com/office/powerpoint/2010/main" val="282887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EF132-A3BD-49B4-8A24-A9F416B55FA1}" type="datetimeFigureOut">
              <a:rPr lang="en-US" smtClean="0"/>
              <a:t>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6C8DC-5583-43F5-B308-838C972B36DB}" type="slidenum">
              <a:rPr lang="en-US" smtClean="0"/>
              <a:t>‹#›</a:t>
            </a:fld>
            <a:endParaRPr lang="en-US"/>
          </a:p>
        </p:txBody>
      </p:sp>
    </p:spTree>
    <p:extLst>
      <p:ext uri="{BB962C8B-B14F-4D97-AF65-F5344CB8AC3E}">
        <p14:creationId xmlns:p14="http://schemas.microsoft.com/office/powerpoint/2010/main" val="307665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BEF132-A3BD-49B4-8A24-A9F416B55FA1}"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6C8DC-5583-43F5-B308-838C972B36DB}" type="slidenum">
              <a:rPr lang="en-US" smtClean="0"/>
              <a:t>‹#›</a:t>
            </a:fld>
            <a:endParaRPr lang="en-US"/>
          </a:p>
        </p:txBody>
      </p:sp>
    </p:spTree>
    <p:extLst>
      <p:ext uri="{BB962C8B-B14F-4D97-AF65-F5344CB8AC3E}">
        <p14:creationId xmlns:p14="http://schemas.microsoft.com/office/powerpoint/2010/main" val="288747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BEF132-A3BD-49B4-8A24-A9F416B55FA1}"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6C8DC-5583-43F5-B308-838C972B36DB}" type="slidenum">
              <a:rPr lang="en-US" smtClean="0"/>
              <a:t>‹#›</a:t>
            </a:fld>
            <a:endParaRPr lang="en-US"/>
          </a:p>
        </p:txBody>
      </p:sp>
    </p:spTree>
    <p:extLst>
      <p:ext uri="{BB962C8B-B14F-4D97-AF65-F5344CB8AC3E}">
        <p14:creationId xmlns:p14="http://schemas.microsoft.com/office/powerpoint/2010/main" val="316068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EF132-A3BD-49B4-8A24-A9F416B55FA1}" type="datetimeFigureOut">
              <a:rPr lang="en-US" smtClean="0"/>
              <a:t>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C8DC-5583-43F5-B308-838C972B36DB}" type="slidenum">
              <a:rPr lang="en-US" smtClean="0"/>
              <a:t>‹#›</a:t>
            </a:fld>
            <a:endParaRPr lang="en-US"/>
          </a:p>
        </p:txBody>
      </p:sp>
    </p:spTree>
    <p:extLst>
      <p:ext uri="{BB962C8B-B14F-4D97-AF65-F5344CB8AC3E}">
        <p14:creationId xmlns:p14="http://schemas.microsoft.com/office/powerpoint/2010/main" val="2649543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743" y="1122363"/>
            <a:ext cx="10773623" cy="2387600"/>
          </a:xfrm>
        </p:spPr>
        <p:txBody>
          <a:bodyPr/>
          <a:lstStyle/>
          <a:p>
            <a:r>
              <a:rPr lang="en-US" sz="5500" dirty="0" smtClean="0"/>
              <a:t>Tips for a more efficient SAS program </a:t>
            </a:r>
            <a:r>
              <a:rPr lang="en-US" sz="4000" dirty="0" smtClean="0"/>
              <a:t>(and occasionally cleaner code)</a:t>
            </a:r>
            <a:endParaRPr lang="en-US" sz="4000" dirty="0"/>
          </a:p>
        </p:txBody>
      </p:sp>
      <p:sp>
        <p:nvSpPr>
          <p:cNvPr id="3" name="Subtitle 2"/>
          <p:cNvSpPr>
            <a:spLocks noGrp="1"/>
          </p:cNvSpPr>
          <p:nvPr>
            <p:ph type="subTitle" idx="1"/>
          </p:nvPr>
        </p:nvSpPr>
        <p:spPr/>
        <p:txBody>
          <a:bodyPr/>
          <a:lstStyle/>
          <a:p>
            <a:endParaRPr lang="en-US" dirty="0" smtClean="0"/>
          </a:p>
          <a:p>
            <a:r>
              <a:rPr lang="en-US" dirty="0" smtClean="0"/>
              <a:t>Presented by Matthew Shotts</a:t>
            </a:r>
          </a:p>
          <a:p>
            <a:r>
              <a:rPr lang="en-US" dirty="0" smtClean="0"/>
              <a:t>At the </a:t>
            </a:r>
            <a:r>
              <a:rPr lang="en-US" dirty="0" smtClean="0"/>
              <a:t>January 12</a:t>
            </a:r>
            <a:r>
              <a:rPr lang="en-US" baseline="30000" dirty="0" smtClean="0"/>
              <a:t>th</a:t>
            </a:r>
            <a:r>
              <a:rPr lang="en-US" dirty="0" smtClean="0"/>
              <a:t>, </a:t>
            </a:r>
            <a:r>
              <a:rPr lang="en-US" dirty="0" smtClean="0"/>
              <a:t>2017 </a:t>
            </a:r>
            <a:r>
              <a:rPr lang="en-US" dirty="0" smtClean="0"/>
              <a:t>Skills Sharing meeting</a:t>
            </a:r>
            <a:endParaRPr lang="en-US" dirty="0"/>
          </a:p>
        </p:txBody>
      </p:sp>
    </p:spTree>
    <p:extLst>
      <p:ext uri="{BB962C8B-B14F-4D97-AF65-F5344CB8AC3E}">
        <p14:creationId xmlns:p14="http://schemas.microsoft.com/office/powerpoint/2010/main" val="1351789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‘if-then’ vs ‘if-then-else’</a:t>
            </a:r>
            <a:endParaRPr lang="en-US" dirty="0"/>
          </a:p>
        </p:txBody>
      </p:sp>
      <p:pic>
        <p:nvPicPr>
          <p:cNvPr id="4" name="Picture 3"/>
          <p:cNvPicPr>
            <a:picLocks noChangeAspect="1"/>
          </p:cNvPicPr>
          <p:nvPr/>
        </p:nvPicPr>
        <p:blipFill>
          <a:blip r:embed="rId2"/>
          <a:stretch>
            <a:fillRect/>
          </a:stretch>
        </p:blipFill>
        <p:spPr>
          <a:xfrm>
            <a:off x="838200" y="1328549"/>
            <a:ext cx="7829550" cy="2419350"/>
          </a:xfrm>
          <a:prstGeom prst="rect">
            <a:avLst/>
          </a:prstGeom>
        </p:spPr>
      </p:pic>
      <p:pic>
        <p:nvPicPr>
          <p:cNvPr id="5" name="Picture 4"/>
          <p:cNvPicPr>
            <a:picLocks noChangeAspect="1"/>
          </p:cNvPicPr>
          <p:nvPr/>
        </p:nvPicPr>
        <p:blipFill>
          <a:blip r:embed="rId3"/>
          <a:stretch>
            <a:fillRect/>
          </a:stretch>
        </p:blipFill>
        <p:spPr>
          <a:xfrm>
            <a:off x="838200" y="4901210"/>
            <a:ext cx="4381500" cy="1276350"/>
          </a:xfrm>
          <a:prstGeom prst="rect">
            <a:avLst/>
          </a:prstGeom>
        </p:spPr>
      </p:pic>
      <p:sp>
        <p:nvSpPr>
          <p:cNvPr id="6" name="TextBox 5"/>
          <p:cNvSpPr txBox="1"/>
          <p:nvPr/>
        </p:nvSpPr>
        <p:spPr>
          <a:xfrm>
            <a:off x="838200" y="3920150"/>
            <a:ext cx="10007851" cy="923330"/>
          </a:xfrm>
          <a:prstGeom prst="rect">
            <a:avLst/>
          </a:prstGeom>
          <a:noFill/>
        </p:spPr>
        <p:txBody>
          <a:bodyPr wrap="square" rtlCol="0">
            <a:spAutoFit/>
          </a:bodyPr>
          <a:lstStyle/>
          <a:p>
            <a:r>
              <a:rPr lang="en-US" dirty="0" smtClean="0"/>
              <a:t>Using ‘if-then’ with ‘else’ excludes any records that previously met the condition when resolving the next ‘if’.  With a dataset of close to 5 million records, ‘if-then-else’ was faster by close to 5 seconds (</a:t>
            </a:r>
            <a:r>
              <a:rPr lang="en-US" dirty="0" smtClean="0">
                <a:solidFill>
                  <a:srgbClr val="FF0000"/>
                </a:solidFill>
              </a:rPr>
              <a:t>44.28 vs 49.90</a:t>
            </a:r>
            <a:r>
              <a:rPr lang="en-US" dirty="0" smtClean="0"/>
              <a:t>).  These gains can be maximized by ordering the if-then-else statements by expected probability.</a:t>
            </a:r>
            <a:endParaRPr lang="en-US" dirty="0"/>
          </a:p>
        </p:txBody>
      </p:sp>
    </p:spTree>
    <p:extLst>
      <p:ext uri="{BB962C8B-B14F-4D97-AF65-F5344CB8AC3E}">
        <p14:creationId xmlns:p14="http://schemas.microsoft.com/office/powerpoint/2010/main" val="246939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Select-when instead of if-then-else</a:t>
            </a:r>
            <a:endParaRPr lang="en-US" dirty="0"/>
          </a:p>
        </p:txBody>
      </p:sp>
      <p:pic>
        <p:nvPicPr>
          <p:cNvPr id="4" name="Content Placeholder 3"/>
          <p:cNvPicPr>
            <a:picLocks noGrp="1" noChangeAspect="1"/>
          </p:cNvPicPr>
          <p:nvPr>
            <p:ph idx="1"/>
          </p:nvPr>
        </p:nvPicPr>
        <p:blipFill>
          <a:blip r:embed="rId2"/>
          <a:stretch>
            <a:fillRect/>
          </a:stretch>
        </p:blipFill>
        <p:spPr>
          <a:xfrm>
            <a:off x="838200" y="3140017"/>
            <a:ext cx="3667125" cy="1800225"/>
          </a:xfrm>
          <a:prstGeom prst="rect">
            <a:avLst/>
          </a:prstGeom>
        </p:spPr>
      </p:pic>
      <p:sp>
        <p:nvSpPr>
          <p:cNvPr id="5" name="TextBox 4"/>
          <p:cNvSpPr txBox="1"/>
          <p:nvPr/>
        </p:nvSpPr>
        <p:spPr>
          <a:xfrm>
            <a:off x="838200" y="1602463"/>
            <a:ext cx="9365055" cy="1200329"/>
          </a:xfrm>
          <a:prstGeom prst="rect">
            <a:avLst/>
          </a:prstGeom>
          <a:noFill/>
        </p:spPr>
        <p:txBody>
          <a:bodyPr wrap="square" rtlCol="0">
            <a:spAutoFit/>
          </a:bodyPr>
          <a:lstStyle/>
          <a:p>
            <a:r>
              <a:rPr lang="en-US" dirty="0" smtClean="0"/>
              <a:t>Select-when implicitly makes the same assumption as if-then-else in that it doesn’t re-evaluate records that have already met the criteria.  Processing times were similar to if-then-else but has the advantage of being more </a:t>
            </a:r>
            <a:r>
              <a:rPr lang="en-US" dirty="0" smtClean="0"/>
              <a:t>compact code, </a:t>
            </a:r>
            <a:r>
              <a:rPr lang="en-US" dirty="0" smtClean="0"/>
              <a:t>however, it’s application is more limited since multiple variables can’t be used in the select.</a:t>
            </a:r>
            <a:endParaRPr lang="en-US" dirty="0"/>
          </a:p>
        </p:txBody>
      </p:sp>
    </p:spTree>
    <p:extLst>
      <p:ext uri="{BB962C8B-B14F-4D97-AF65-F5344CB8AC3E}">
        <p14:creationId xmlns:p14="http://schemas.microsoft.com/office/powerpoint/2010/main" val="4011067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Macro Placement</a:t>
            </a:r>
            <a:endParaRPr lang="en-US" dirty="0"/>
          </a:p>
        </p:txBody>
      </p:sp>
      <p:sp>
        <p:nvSpPr>
          <p:cNvPr id="5" name="TextBox 4"/>
          <p:cNvSpPr txBox="1"/>
          <p:nvPr/>
        </p:nvSpPr>
        <p:spPr>
          <a:xfrm>
            <a:off x="838200" y="1321356"/>
            <a:ext cx="10818891" cy="369332"/>
          </a:xfrm>
          <a:prstGeom prst="rect">
            <a:avLst/>
          </a:prstGeom>
          <a:noFill/>
        </p:spPr>
        <p:txBody>
          <a:bodyPr wrap="square" rtlCol="0">
            <a:spAutoFit/>
          </a:bodyPr>
          <a:lstStyle/>
          <a:p>
            <a:r>
              <a:rPr lang="en-US" dirty="0" smtClean="0"/>
              <a:t>Take care to place macros only around those steps that need to be repeated.</a:t>
            </a:r>
            <a:endParaRPr lang="en-US" dirty="0"/>
          </a:p>
        </p:txBody>
      </p:sp>
      <p:pic>
        <p:nvPicPr>
          <p:cNvPr id="8" name="Content Placeholder 7"/>
          <p:cNvPicPr>
            <a:picLocks noGrp="1" noChangeAspect="1"/>
          </p:cNvPicPr>
          <p:nvPr>
            <p:ph idx="1"/>
          </p:nvPr>
        </p:nvPicPr>
        <p:blipFill>
          <a:blip r:embed="rId2"/>
          <a:stretch>
            <a:fillRect/>
          </a:stretch>
        </p:blipFill>
        <p:spPr>
          <a:xfrm>
            <a:off x="838200" y="1690687"/>
            <a:ext cx="7342864" cy="4936449"/>
          </a:xfrm>
          <a:prstGeom prst="rect">
            <a:avLst/>
          </a:prstGeom>
        </p:spPr>
      </p:pic>
    </p:spTree>
    <p:extLst>
      <p:ext uri="{BB962C8B-B14F-4D97-AF65-F5344CB8AC3E}">
        <p14:creationId xmlns:p14="http://schemas.microsoft.com/office/powerpoint/2010/main" val="192269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thought when reviewing a program for efficiency</a:t>
            </a:r>
            <a:endParaRPr lang="en-US" dirty="0"/>
          </a:p>
        </p:txBody>
      </p:sp>
      <p:sp>
        <p:nvSpPr>
          <p:cNvPr id="3" name="Content Placeholder 2"/>
          <p:cNvSpPr>
            <a:spLocks noGrp="1"/>
          </p:cNvSpPr>
          <p:nvPr>
            <p:ph idx="1"/>
          </p:nvPr>
        </p:nvSpPr>
        <p:spPr>
          <a:xfrm>
            <a:off x="838200" y="1825624"/>
            <a:ext cx="10515600" cy="4810565"/>
          </a:xfrm>
        </p:spPr>
        <p:txBody>
          <a:bodyPr/>
          <a:lstStyle/>
          <a:p>
            <a:r>
              <a:rPr lang="en-US" dirty="0" smtClean="0"/>
              <a:t>Is this dataset needed?</a:t>
            </a:r>
          </a:p>
          <a:p>
            <a:pPr lvl="1"/>
            <a:r>
              <a:rPr lang="en-US" dirty="0" smtClean="0"/>
              <a:t>Can a </a:t>
            </a:r>
            <a:r>
              <a:rPr lang="en-US" dirty="0" err="1" smtClean="0"/>
              <a:t>proc</a:t>
            </a:r>
            <a:r>
              <a:rPr lang="en-US" dirty="0" smtClean="0"/>
              <a:t> get this information from an earlier dataset using ‘where’?</a:t>
            </a:r>
          </a:p>
          <a:p>
            <a:pPr lvl="1"/>
            <a:r>
              <a:rPr lang="en-US" dirty="0" smtClean="0"/>
              <a:t>Does this data step perform any unique operations that could not be taken earlier in the code?  If not, those operations could be moved to the earlier data step and this data step dropped assuming similar dataset volumes.</a:t>
            </a:r>
          </a:p>
          <a:p>
            <a:pPr lvl="1"/>
            <a:r>
              <a:rPr lang="en-US" dirty="0" smtClean="0"/>
              <a:t>Use data _null_; in data steps that are used to export a file.</a:t>
            </a:r>
          </a:p>
          <a:p>
            <a:r>
              <a:rPr lang="en-US" dirty="0" smtClean="0"/>
              <a:t>Are these variables needed for the actions being performed in this or later data steps?  If not, then consider not keeping them.</a:t>
            </a:r>
          </a:p>
          <a:p>
            <a:r>
              <a:rPr lang="en-US" dirty="0"/>
              <a:t>Are there </a:t>
            </a:r>
            <a:r>
              <a:rPr lang="en-US" dirty="0" err="1"/>
              <a:t>proc</a:t>
            </a:r>
            <a:r>
              <a:rPr lang="en-US" dirty="0"/>
              <a:t> sorts that can be avoided either through the use of </a:t>
            </a:r>
            <a:r>
              <a:rPr lang="en-US" dirty="0" err="1"/>
              <a:t>proc</a:t>
            </a:r>
            <a:r>
              <a:rPr lang="en-US" dirty="0"/>
              <a:t> </a:t>
            </a:r>
            <a:r>
              <a:rPr lang="en-US" dirty="0" err="1"/>
              <a:t>sql</a:t>
            </a:r>
            <a:r>
              <a:rPr lang="en-US" dirty="0"/>
              <a:t> or other techniques such as defining class in </a:t>
            </a:r>
            <a:r>
              <a:rPr lang="en-US" dirty="0" err="1"/>
              <a:t>proc</a:t>
            </a:r>
            <a:r>
              <a:rPr lang="en-US" dirty="0"/>
              <a:t> means?</a:t>
            </a:r>
          </a:p>
          <a:p>
            <a:r>
              <a:rPr lang="en-US" dirty="0" smtClean="0"/>
              <a:t>Do </a:t>
            </a:r>
            <a:r>
              <a:rPr lang="en-US" dirty="0" smtClean="0"/>
              <a:t>the macros include any steps that only need to take place once</a:t>
            </a:r>
            <a:r>
              <a:rPr lang="en-US" dirty="0" smtClean="0"/>
              <a:t>?</a:t>
            </a:r>
            <a:endParaRPr lang="en-US" dirty="0" smtClean="0"/>
          </a:p>
        </p:txBody>
      </p:sp>
    </p:spTree>
    <p:extLst>
      <p:ext uri="{BB962C8B-B14F-4D97-AF65-F5344CB8AC3E}">
        <p14:creationId xmlns:p14="http://schemas.microsoft.com/office/powerpoint/2010/main" val="70525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more detailed performance info</a:t>
            </a:r>
            <a:endParaRPr lang="en-US" dirty="0"/>
          </a:p>
        </p:txBody>
      </p:sp>
      <p:sp>
        <p:nvSpPr>
          <p:cNvPr id="4" name="TextBox 3"/>
          <p:cNvSpPr txBox="1"/>
          <p:nvPr/>
        </p:nvSpPr>
        <p:spPr>
          <a:xfrm>
            <a:off x="1113576" y="1611517"/>
            <a:ext cx="9551406" cy="646331"/>
          </a:xfrm>
          <a:prstGeom prst="rect">
            <a:avLst/>
          </a:prstGeom>
          <a:noFill/>
        </p:spPr>
        <p:txBody>
          <a:bodyPr wrap="square" rtlCol="0">
            <a:spAutoFit/>
          </a:bodyPr>
          <a:lstStyle/>
          <a:p>
            <a:r>
              <a:rPr lang="en-US" dirty="0" smtClean="0"/>
              <a:t>The SAS option ‘</a:t>
            </a:r>
            <a:r>
              <a:rPr lang="en-US" dirty="0" err="1" smtClean="0"/>
              <a:t>fullstimer</a:t>
            </a:r>
            <a:r>
              <a:rPr lang="en-US" dirty="0" smtClean="0"/>
              <a:t>’ will give you more information about time used as well as the resources needed to complete the operation.</a:t>
            </a:r>
            <a:endParaRPr lang="en-US" dirty="0"/>
          </a:p>
        </p:txBody>
      </p:sp>
      <p:pic>
        <p:nvPicPr>
          <p:cNvPr id="6" name="Picture 5"/>
          <p:cNvPicPr>
            <a:picLocks noChangeAspect="1"/>
          </p:cNvPicPr>
          <p:nvPr/>
        </p:nvPicPr>
        <p:blipFill>
          <a:blip r:embed="rId2"/>
          <a:stretch>
            <a:fillRect/>
          </a:stretch>
        </p:blipFill>
        <p:spPr>
          <a:xfrm>
            <a:off x="1113576" y="2937080"/>
            <a:ext cx="6143625" cy="1447800"/>
          </a:xfrm>
          <a:prstGeom prst="rect">
            <a:avLst/>
          </a:prstGeom>
        </p:spPr>
      </p:pic>
      <p:pic>
        <p:nvPicPr>
          <p:cNvPr id="7" name="Picture 6"/>
          <p:cNvPicPr>
            <a:picLocks noChangeAspect="1"/>
          </p:cNvPicPr>
          <p:nvPr/>
        </p:nvPicPr>
        <p:blipFill>
          <a:blip r:embed="rId3"/>
          <a:stretch>
            <a:fillRect/>
          </a:stretch>
        </p:blipFill>
        <p:spPr>
          <a:xfrm>
            <a:off x="1113576" y="2362404"/>
            <a:ext cx="1457325" cy="180975"/>
          </a:xfrm>
          <a:prstGeom prst="rect">
            <a:avLst/>
          </a:prstGeom>
        </p:spPr>
      </p:pic>
      <p:sp>
        <p:nvSpPr>
          <p:cNvPr id="9" name="TextBox 8"/>
          <p:cNvSpPr txBox="1"/>
          <p:nvPr/>
        </p:nvSpPr>
        <p:spPr>
          <a:xfrm>
            <a:off x="1113576" y="4753069"/>
            <a:ext cx="9714369" cy="369332"/>
          </a:xfrm>
          <a:prstGeom prst="rect">
            <a:avLst/>
          </a:prstGeom>
          <a:noFill/>
        </p:spPr>
        <p:txBody>
          <a:bodyPr wrap="square" rtlCol="0">
            <a:spAutoFit/>
          </a:bodyPr>
          <a:lstStyle/>
          <a:p>
            <a:r>
              <a:rPr lang="en-US" dirty="0" smtClean="0"/>
              <a:t>The option can be turned off with ‘</a:t>
            </a:r>
            <a:r>
              <a:rPr lang="en-US" dirty="0" err="1" smtClean="0"/>
              <a:t>nofullstimer</a:t>
            </a:r>
            <a:r>
              <a:rPr lang="en-US" dirty="0" smtClean="0"/>
              <a:t>’.</a:t>
            </a:r>
            <a:endParaRPr lang="en-US" dirty="0"/>
          </a:p>
        </p:txBody>
      </p:sp>
      <p:pic>
        <p:nvPicPr>
          <p:cNvPr id="10" name="Picture 9"/>
          <p:cNvPicPr>
            <a:picLocks noChangeAspect="1"/>
          </p:cNvPicPr>
          <p:nvPr/>
        </p:nvPicPr>
        <p:blipFill>
          <a:blip r:embed="rId4"/>
          <a:stretch>
            <a:fillRect/>
          </a:stretch>
        </p:blipFill>
        <p:spPr>
          <a:xfrm>
            <a:off x="1113576" y="5258316"/>
            <a:ext cx="1590675" cy="123825"/>
          </a:xfrm>
          <a:prstGeom prst="rect">
            <a:avLst/>
          </a:prstGeom>
        </p:spPr>
      </p:pic>
    </p:spTree>
    <p:extLst>
      <p:ext uri="{BB962C8B-B14F-4D97-AF65-F5344CB8AC3E}">
        <p14:creationId xmlns:p14="http://schemas.microsoft.com/office/powerpoint/2010/main" val="3518201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gains are proportional to your data</a:t>
            </a:r>
            <a:endParaRPr lang="en-US" dirty="0"/>
          </a:p>
        </p:txBody>
      </p:sp>
      <p:sp>
        <p:nvSpPr>
          <p:cNvPr id="3" name="Content Placeholder 2"/>
          <p:cNvSpPr>
            <a:spLocks noGrp="1"/>
          </p:cNvSpPr>
          <p:nvPr>
            <p:ph idx="1"/>
          </p:nvPr>
        </p:nvSpPr>
        <p:spPr>
          <a:xfrm>
            <a:off x="838200" y="1825624"/>
            <a:ext cx="10515600" cy="2909337"/>
          </a:xfrm>
        </p:spPr>
        <p:txBody>
          <a:bodyPr>
            <a:normAutofit/>
          </a:bodyPr>
          <a:lstStyle/>
          <a:p>
            <a:r>
              <a:rPr lang="en-US" dirty="0" smtClean="0"/>
              <a:t>The considerations in this presentation will yield more savings as the number of records and variables increases.</a:t>
            </a:r>
          </a:p>
          <a:p>
            <a:r>
              <a:rPr lang="en-US" dirty="0" smtClean="0"/>
              <a:t>Even if you don’t typically work with millions of records, using these techniques can yield </a:t>
            </a:r>
            <a:r>
              <a:rPr lang="en-US" dirty="0" smtClean="0"/>
              <a:t>time savings during </a:t>
            </a:r>
            <a:r>
              <a:rPr lang="en-US" dirty="0" smtClean="0"/>
              <a:t>the execution of the program and </a:t>
            </a:r>
            <a:r>
              <a:rPr lang="en-US" dirty="0" smtClean="0"/>
              <a:t>cumulatively over </a:t>
            </a:r>
            <a:r>
              <a:rPr lang="en-US" dirty="0" smtClean="0"/>
              <a:t>time as the program is </a:t>
            </a:r>
            <a:r>
              <a:rPr lang="en-US" dirty="0" smtClean="0"/>
              <a:t>re-used.</a:t>
            </a:r>
            <a:endParaRPr lang="en-US" dirty="0" smtClean="0"/>
          </a:p>
        </p:txBody>
      </p:sp>
    </p:spTree>
    <p:extLst>
      <p:ext uri="{BB962C8B-B14F-4D97-AF65-F5344CB8AC3E}">
        <p14:creationId xmlns:p14="http://schemas.microsoft.com/office/powerpoint/2010/main" val="319752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Subsetting</a:t>
            </a:r>
            <a:r>
              <a:rPr lang="en-US" dirty="0" smtClean="0"/>
              <a:t> if vs where – temp SAS dataset</a:t>
            </a:r>
            <a:endParaRPr lang="en-US" dirty="0"/>
          </a:p>
        </p:txBody>
      </p:sp>
      <p:pic>
        <p:nvPicPr>
          <p:cNvPr id="4" name="Content Placeholder 3"/>
          <p:cNvPicPr>
            <a:picLocks noGrp="1" noChangeAspect="1"/>
          </p:cNvPicPr>
          <p:nvPr>
            <p:ph idx="1"/>
          </p:nvPr>
        </p:nvPicPr>
        <p:blipFill>
          <a:blip r:embed="rId2"/>
          <a:stretch>
            <a:fillRect/>
          </a:stretch>
        </p:blipFill>
        <p:spPr>
          <a:xfrm>
            <a:off x="838200" y="1971427"/>
            <a:ext cx="5953125" cy="1314450"/>
          </a:xfrm>
          <a:prstGeom prst="rect">
            <a:avLst/>
          </a:prstGeom>
        </p:spPr>
      </p:pic>
      <p:pic>
        <p:nvPicPr>
          <p:cNvPr id="5" name="Picture 4"/>
          <p:cNvPicPr>
            <a:picLocks noChangeAspect="1"/>
          </p:cNvPicPr>
          <p:nvPr/>
        </p:nvPicPr>
        <p:blipFill>
          <a:blip r:embed="rId3"/>
          <a:stretch>
            <a:fillRect/>
          </a:stretch>
        </p:blipFill>
        <p:spPr>
          <a:xfrm>
            <a:off x="838200" y="4429579"/>
            <a:ext cx="6162675" cy="1400175"/>
          </a:xfrm>
          <a:prstGeom prst="rect">
            <a:avLst/>
          </a:prstGeom>
        </p:spPr>
      </p:pic>
      <p:sp>
        <p:nvSpPr>
          <p:cNvPr id="3" name="TextBox 2"/>
          <p:cNvSpPr txBox="1"/>
          <p:nvPr/>
        </p:nvSpPr>
        <p:spPr>
          <a:xfrm>
            <a:off x="838200" y="1475715"/>
            <a:ext cx="9582339" cy="369332"/>
          </a:xfrm>
          <a:prstGeom prst="rect">
            <a:avLst/>
          </a:prstGeom>
          <a:noFill/>
        </p:spPr>
        <p:txBody>
          <a:bodyPr wrap="square" rtlCol="0">
            <a:spAutoFit/>
          </a:bodyPr>
          <a:lstStyle/>
          <a:p>
            <a:r>
              <a:rPr lang="en-US" dirty="0" smtClean="0"/>
              <a:t>The removal of records that don’t meet the ‘if’ statement </a:t>
            </a:r>
            <a:r>
              <a:rPr lang="en-US" dirty="0" smtClean="0"/>
              <a:t>occurs after </a:t>
            </a:r>
            <a:r>
              <a:rPr lang="en-US" dirty="0" smtClean="0"/>
              <a:t>all records have been read </a:t>
            </a:r>
            <a:r>
              <a:rPr lang="en-US" dirty="0" smtClean="0"/>
              <a:t>in.</a:t>
            </a:r>
            <a:endParaRPr lang="en-US" dirty="0"/>
          </a:p>
        </p:txBody>
      </p:sp>
      <p:sp>
        <p:nvSpPr>
          <p:cNvPr id="6" name="TextBox 5"/>
          <p:cNvSpPr txBox="1"/>
          <p:nvPr/>
        </p:nvSpPr>
        <p:spPr>
          <a:xfrm>
            <a:off x="838200" y="3688837"/>
            <a:ext cx="9392216" cy="646331"/>
          </a:xfrm>
          <a:prstGeom prst="rect">
            <a:avLst/>
          </a:prstGeom>
          <a:noFill/>
        </p:spPr>
        <p:txBody>
          <a:bodyPr wrap="square" rtlCol="0">
            <a:spAutoFit/>
          </a:bodyPr>
          <a:lstStyle/>
          <a:p>
            <a:r>
              <a:rPr lang="en-US" dirty="0" smtClean="0"/>
              <a:t>With ‘where’, the removal of the records is taking place as the dataset is being populated and is more efficient.</a:t>
            </a:r>
            <a:endParaRPr lang="en-US" dirty="0"/>
          </a:p>
        </p:txBody>
      </p:sp>
    </p:spTree>
    <p:extLst>
      <p:ext uri="{BB962C8B-B14F-4D97-AF65-F5344CB8AC3E}">
        <p14:creationId xmlns:p14="http://schemas.microsoft.com/office/powerpoint/2010/main" val="3731285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Subsetting</a:t>
            </a:r>
            <a:r>
              <a:rPr lang="en-US" dirty="0" smtClean="0"/>
              <a:t> if vs where – indexed SQL server</a:t>
            </a:r>
            <a:endParaRPr lang="en-US" dirty="0"/>
          </a:p>
        </p:txBody>
      </p:sp>
      <p:pic>
        <p:nvPicPr>
          <p:cNvPr id="5" name="Picture 4"/>
          <p:cNvPicPr>
            <a:picLocks noChangeAspect="1"/>
          </p:cNvPicPr>
          <p:nvPr/>
        </p:nvPicPr>
        <p:blipFill>
          <a:blip r:embed="rId2"/>
          <a:stretch>
            <a:fillRect/>
          </a:stretch>
        </p:blipFill>
        <p:spPr>
          <a:xfrm>
            <a:off x="838200" y="4302126"/>
            <a:ext cx="7505700" cy="1390650"/>
          </a:xfrm>
          <a:prstGeom prst="rect">
            <a:avLst/>
          </a:prstGeom>
        </p:spPr>
      </p:pic>
      <p:sp>
        <p:nvSpPr>
          <p:cNvPr id="3" name="TextBox 2"/>
          <p:cNvSpPr txBox="1"/>
          <p:nvPr/>
        </p:nvSpPr>
        <p:spPr>
          <a:xfrm>
            <a:off x="838200" y="1391905"/>
            <a:ext cx="9736248" cy="369332"/>
          </a:xfrm>
          <a:prstGeom prst="rect">
            <a:avLst/>
          </a:prstGeom>
          <a:noFill/>
        </p:spPr>
        <p:txBody>
          <a:bodyPr wrap="square" rtlCol="0">
            <a:spAutoFit/>
          </a:bodyPr>
          <a:lstStyle/>
          <a:p>
            <a:r>
              <a:rPr lang="en-US" dirty="0" smtClean="0"/>
              <a:t>The efficiency of ‘where’ is even more obvious in certain contexts.</a:t>
            </a:r>
            <a:endParaRPr lang="en-US" dirty="0"/>
          </a:p>
        </p:txBody>
      </p:sp>
      <p:sp>
        <p:nvSpPr>
          <p:cNvPr id="6" name="TextBox 5"/>
          <p:cNvSpPr txBox="1"/>
          <p:nvPr/>
        </p:nvSpPr>
        <p:spPr>
          <a:xfrm>
            <a:off x="923453" y="2018923"/>
            <a:ext cx="9723422" cy="369332"/>
          </a:xfrm>
          <a:prstGeom prst="rect">
            <a:avLst/>
          </a:prstGeom>
          <a:noFill/>
        </p:spPr>
        <p:txBody>
          <a:bodyPr wrap="square" rtlCol="0">
            <a:spAutoFit/>
          </a:bodyPr>
          <a:lstStyle/>
          <a:p>
            <a:r>
              <a:rPr lang="en-US" dirty="0" smtClean="0"/>
              <a:t>Data </a:t>
            </a:r>
            <a:r>
              <a:rPr lang="en-US" dirty="0" err="1" smtClean="0"/>
              <a:t>subsetted</a:t>
            </a:r>
            <a:r>
              <a:rPr lang="en-US" dirty="0" smtClean="0"/>
              <a:t> with ‘if’ took over </a:t>
            </a:r>
            <a:r>
              <a:rPr lang="en-US" dirty="0" smtClean="0">
                <a:solidFill>
                  <a:srgbClr val="FF0000"/>
                </a:solidFill>
              </a:rPr>
              <a:t>5 minutes</a:t>
            </a:r>
            <a:r>
              <a:rPr lang="en-US" dirty="0" smtClean="0"/>
              <a:t>.</a:t>
            </a:r>
            <a:endParaRPr lang="en-US" dirty="0"/>
          </a:p>
        </p:txBody>
      </p:sp>
      <p:sp>
        <p:nvSpPr>
          <p:cNvPr id="7" name="TextBox 6"/>
          <p:cNvSpPr txBox="1"/>
          <p:nvPr/>
        </p:nvSpPr>
        <p:spPr>
          <a:xfrm>
            <a:off x="923453" y="3956364"/>
            <a:ext cx="9841117" cy="369332"/>
          </a:xfrm>
          <a:prstGeom prst="rect">
            <a:avLst/>
          </a:prstGeom>
          <a:noFill/>
        </p:spPr>
        <p:txBody>
          <a:bodyPr wrap="square" rtlCol="0">
            <a:spAutoFit/>
          </a:bodyPr>
          <a:lstStyle/>
          <a:p>
            <a:r>
              <a:rPr lang="en-US" dirty="0" smtClean="0"/>
              <a:t>A comparable ‘where’ took less than </a:t>
            </a:r>
            <a:r>
              <a:rPr lang="en-US" dirty="0" smtClean="0">
                <a:solidFill>
                  <a:srgbClr val="FF0000"/>
                </a:solidFill>
              </a:rPr>
              <a:t>2 seconds </a:t>
            </a:r>
            <a:r>
              <a:rPr lang="en-US" dirty="0" smtClean="0"/>
              <a:t>to process in this context of an indexed SQL server.</a:t>
            </a:r>
            <a:endParaRPr lang="en-US" dirty="0"/>
          </a:p>
        </p:txBody>
      </p:sp>
      <p:pic>
        <p:nvPicPr>
          <p:cNvPr id="13" name="Picture 12"/>
          <p:cNvPicPr>
            <a:picLocks noChangeAspect="1"/>
          </p:cNvPicPr>
          <p:nvPr/>
        </p:nvPicPr>
        <p:blipFill>
          <a:blip r:embed="rId3"/>
          <a:stretch>
            <a:fillRect/>
          </a:stretch>
        </p:blipFill>
        <p:spPr>
          <a:xfrm>
            <a:off x="923453" y="2382301"/>
            <a:ext cx="7524750" cy="1247775"/>
          </a:xfrm>
          <a:prstGeom prst="rect">
            <a:avLst/>
          </a:prstGeom>
        </p:spPr>
      </p:pic>
    </p:spTree>
    <p:extLst>
      <p:ext uri="{BB962C8B-B14F-4D97-AF65-F5344CB8AC3E}">
        <p14:creationId xmlns:p14="http://schemas.microsoft.com/office/powerpoint/2010/main" val="181246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step vs </a:t>
            </a:r>
            <a:r>
              <a:rPr lang="en-US" dirty="0" err="1" smtClean="0"/>
              <a:t>proc</a:t>
            </a:r>
            <a:r>
              <a:rPr lang="en-US" dirty="0" smtClean="0"/>
              <a:t> SQL – indexed SQL server</a:t>
            </a:r>
            <a:endParaRPr lang="en-US" dirty="0"/>
          </a:p>
        </p:txBody>
      </p:sp>
      <p:pic>
        <p:nvPicPr>
          <p:cNvPr id="4" name="Content Placeholder 3"/>
          <p:cNvPicPr>
            <a:picLocks noGrp="1" noChangeAspect="1"/>
          </p:cNvPicPr>
          <p:nvPr>
            <p:ph idx="1"/>
          </p:nvPr>
        </p:nvPicPr>
        <p:blipFill>
          <a:blip r:embed="rId2"/>
          <a:stretch>
            <a:fillRect/>
          </a:stretch>
        </p:blipFill>
        <p:spPr>
          <a:xfrm>
            <a:off x="838200" y="3925707"/>
            <a:ext cx="5048250" cy="2505075"/>
          </a:xfrm>
          <a:prstGeom prst="rect">
            <a:avLst/>
          </a:prstGeom>
        </p:spPr>
      </p:pic>
      <p:pic>
        <p:nvPicPr>
          <p:cNvPr id="5" name="Picture 4"/>
          <p:cNvPicPr>
            <a:picLocks noChangeAspect="1"/>
          </p:cNvPicPr>
          <p:nvPr/>
        </p:nvPicPr>
        <p:blipFill>
          <a:blip r:embed="rId3"/>
          <a:stretch>
            <a:fillRect/>
          </a:stretch>
        </p:blipFill>
        <p:spPr>
          <a:xfrm>
            <a:off x="838200" y="2148966"/>
            <a:ext cx="7505700" cy="1390650"/>
          </a:xfrm>
          <a:prstGeom prst="rect">
            <a:avLst/>
          </a:prstGeom>
        </p:spPr>
      </p:pic>
      <p:sp>
        <p:nvSpPr>
          <p:cNvPr id="6" name="TextBox 5"/>
          <p:cNvSpPr txBox="1"/>
          <p:nvPr/>
        </p:nvSpPr>
        <p:spPr>
          <a:xfrm>
            <a:off x="838199" y="1430448"/>
            <a:ext cx="10723076" cy="646331"/>
          </a:xfrm>
          <a:prstGeom prst="rect">
            <a:avLst/>
          </a:prstGeom>
          <a:noFill/>
        </p:spPr>
        <p:txBody>
          <a:bodyPr wrap="square" rtlCol="0">
            <a:spAutoFit/>
          </a:bodyPr>
          <a:lstStyle/>
          <a:p>
            <a:r>
              <a:rPr lang="en-US" dirty="0" smtClean="0"/>
              <a:t>Data step and </a:t>
            </a:r>
            <a:r>
              <a:rPr lang="en-US" dirty="0" err="1" smtClean="0"/>
              <a:t>proc</a:t>
            </a:r>
            <a:r>
              <a:rPr lang="en-US" dirty="0" smtClean="0"/>
              <a:t> </a:t>
            </a:r>
            <a:r>
              <a:rPr lang="en-US" dirty="0" err="1" smtClean="0"/>
              <a:t>sql</a:t>
            </a:r>
            <a:r>
              <a:rPr lang="en-US" dirty="0" smtClean="0"/>
              <a:t> were both fast (</a:t>
            </a:r>
            <a:r>
              <a:rPr lang="en-US" dirty="0" smtClean="0">
                <a:solidFill>
                  <a:srgbClr val="FF0000"/>
                </a:solidFill>
              </a:rPr>
              <a:t>1.67 vs 1.21 seconds</a:t>
            </a:r>
            <a:r>
              <a:rPr lang="en-US" dirty="0" smtClean="0"/>
              <a:t>) but the real gains with </a:t>
            </a:r>
            <a:r>
              <a:rPr lang="en-US" dirty="0" err="1" smtClean="0"/>
              <a:t>proc</a:t>
            </a:r>
            <a:r>
              <a:rPr lang="en-US" dirty="0" smtClean="0"/>
              <a:t> </a:t>
            </a:r>
            <a:r>
              <a:rPr lang="en-US" dirty="0" err="1" smtClean="0"/>
              <a:t>sql</a:t>
            </a:r>
            <a:r>
              <a:rPr lang="en-US" dirty="0" smtClean="0"/>
              <a:t> come from the many functions it can perform within one </a:t>
            </a:r>
            <a:r>
              <a:rPr lang="en-US" dirty="0" err="1" smtClean="0"/>
              <a:t>proc</a:t>
            </a:r>
            <a:r>
              <a:rPr lang="en-US" dirty="0" smtClean="0"/>
              <a:t> (see James Carroll ‘</a:t>
            </a:r>
            <a:r>
              <a:rPr lang="en-US" dirty="0" err="1" smtClean="0"/>
              <a:t>Proc</a:t>
            </a:r>
            <a:r>
              <a:rPr lang="en-US" dirty="0" smtClean="0"/>
              <a:t> SQL Just the Basics’ presentation for examples).</a:t>
            </a:r>
            <a:endParaRPr lang="en-US" dirty="0"/>
          </a:p>
        </p:txBody>
      </p:sp>
    </p:spTree>
    <p:extLst>
      <p:ext uri="{BB962C8B-B14F-4D97-AF65-F5344CB8AC3E}">
        <p14:creationId xmlns:p14="http://schemas.microsoft.com/office/powerpoint/2010/main" val="2422739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 of ‘in’ and ‘not in’ when </a:t>
            </a:r>
            <a:r>
              <a:rPr lang="en-US" dirty="0" err="1" smtClean="0"/>
              <a:t>subsetting</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838200" y="2869109"/>
            <a:ext cx="7972425" cy="1447800"/>
          </a:xfrm>
          <a:prstGeom prst="rect">
            <a:avLst/>
          </a:prstGeom>
        </p:spPr>
      </p:pic>
      <p:sp>
        <p:nvSpPr>
          <p:cNvPr id="5" name="TextBox 4"/>
          <p:cNvSpPr txBox="1"/>
          <p:nvPr/>
        </p:nvSpPr>
        <p:spPr>
          <a:xfrm>
            <a:off x="838200" y="1690688"/>
            <a:ext cx="9609499" cy="923330"/>
          </a:xfrm>
          <a:prstGeom prst="rect">
            <a:avLst/>
          </a:prstGeom>
          <a:noFill/>
        </p:spPr>
        <p:txBody>
          <a:bodyPr wrap="square" rtlCol="0">
            <a:spAutoFit/>
          </a:bodyPr>
          <a:lstStyle/>
          <a:p>
            <a:r>
              <a:rPr lang="en-US" dirty="0" smtClean="0"/>
              <a:t>‘in’ or ‘not in’ can be used in place of a series of ‘or’ statements when </a:t>
            </a:r>
            <a:r>
              <a:rPr lang="en-US" dirty="0" err="1" smtClean="0"/>
              <a:t>subsetting</a:t>
            </a:r>
            <a:r>
              <a:rPr lang="en-US" dirty="0" smtClean="0"/>
              <a:t> data.  The two examples below will yield the same records but the example with ‘in’ is easier to follow and requires less keystrokes to code.  No differences in performance were noted between the two.</a:t>
            </a:r>
            <a:endParaRPr lang="en-US" dirty="0"/>
          </a:p>
        </p:txBody>
      </p:sp>
      <p:sp>
        <p:nvSpPr>
          <p:cNvPr id="6" name="TextBox 5"/>
          <p:cNvSpPr txBox="1"/>
          <p:nvPr/>
        </p:nvSpPr>
        <p:spPr>
          <a:xfrm>
            <a:off x="838200" y="4572000"/>
            <a:ext cx="9356002" cy="369332"/>
          </a:xfrm>
          <a:prstGeom prst="rect">
            <a:avLst/>
          </a:prstGeom>
          <a:noFill/>
        </p:spPr>
        <p:txBody>
          <a:bodyPr wrap="square" rtlCol="0">
            <a:spAutoFit/>
          </a:bodyPr>
          <a:lstStyle/>
          <a:p>
            <a:r>
              <a:rPr lang="en-US" dirty="0" smtClean="0"/>
              <a:t>‘in’ and ‘not in’ are not limited to the ‘where’ statement and can also be used with ‘if’.</a:t>
            </a:r>
            <a:endParaRPr lang="en-US" dirty="0"/>
          </a:p>
        </p:txBody>
      </p:sp>
    </p:spTree>
    <p:extLst>
      <p:ext uri="{BB962C8B-B14F-4D97-AF65-F5344CB8AC3E}">
        <p14:creationId xmlns:p14="http://schemas.microsoft.com/office/powerpoint/2010/main" val="406238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Unnecessary data steps</a:t>
            </a:r>
            <a:endParaRPr lang="en-US" dirty="0"/>
          </a:p>
        </p:txBody>
      </p:sp>
      <p:pic>
        <p:nvPicPr>
          <p:cNvPr id="4" name="Content Placeholder 3"/>
          <p:cNvPicPr>
            <a:picLocks noGrp="1" noChangeAspect="1"/>
          </p:cNvPicPr>
          <p:nvPr>
            <p:ph idx="1"/>
          </p:nvPr>
        </p:nvPicPr>
        <p:blipFill>
          <a:blip r:embed="rId2"/>
          <a:stretch>
            <a:fillRect/>
          </a:stretch>
        </p:blipFill>
        <p:spPr>
          <a:xfrm>
            <a:off x="828250" y="2628385"/>
            <a:ext cx="7248525" cy="1285875"/>
          </a:xfrm>
          <a:prstGeom prst="rect">
            <a:avLst/>
          </a:prstGeom>
        </p:spPr>
      </p:pic>
      <p:sp>
        <p:nvSpPr>
          <p:cNvPr id="6" name="TextBox 5"/>
          <p:cNvSpPr txBox="1"/>
          <p:nvPr/>
        </p:nvSpPr>
        <p:spPr>
          <a:xfrm>
            <a:off x="828250" y="1367522"/>
            <a:ext cx="7315200" cy="646331"/>
          </a:xfrm>
          <a:prstGeom prst="rect">
            <a:avLst/>
          </a:prstGeom>
          <a:noFill/>
        </p:spPr>
        <p:txBody>
          <a:bodyPr wrap="square" rtlCol="0">
            <a:spAutoFit/>
          </a:bodyPr>
          <a:lstStyle/>
          <a:p>
            <a:r>
              <a:rPr lang="en-US" dirty="0" smtClean="0"/>
              <a:t>Use a ‘where’ in </a:t>
            </a:r>
            <a:r>
              <a:rPr lang="en-US" dirty="0" err="1" smtClean="0"/>
              <a:t>procs</a:t>
            </a:r>
            <a:r>
              <a:rPr lang="en-US" dirty="0" smtClean="0"/>
              <a:t> rather than creating a supporting dataset unless that dataset is needed elsewhere in the program.</a:t>
            </a:r>
            <a:endParaRPr lang="en-US" dirty="0"/>
          </a:p>
        </p:txBody>
      </p:sp>
      <p:sp>
        <p:nvSpPr>
          <p:cNvPr id="7" name="TextBox 6"/>
          <p:cNvSpPr txBox="1"/>
          <p:nvPr/>
        </p:nvSpPr>
        <p:spPr>
          <a:xfrm>
            <a:off x="838200" y="2243519"/>
            <a:ext cx="1901228" cy="378625"/>
          </a:xfrm>
          <a:prstGeom prst="rect">
            <a:avLst/>
          </a:prstGeom>
          <a:noFill/>
        </p:spPr>
        <p:txBody>
          <a:bodyPr wrap="square" rtlCol="0">
            <a:spAutoFit/>
          </a:bodyPr>
          <a:lstStyle/>
          <a:p>
            <a:r>
              <a:rPr lang="en-US" dirty="0" smtClean="0"/>
              <a:t>Less efficient</a:t>
            </a:r>
            <a:endParaRPr lang="en-US" dirty="0"/>
          </a:p>
        </p:txBody>
      </p:sp>
      <p:sp>
        <p:nvSpPr>
          <p:cNvPr id="8" name="TextBox 7"/>
          <p:cNvSpPr txBox="1"/>
          <p:nvPr/>
        </p:nvSpPr>
        <p:spPr>
          <a:xfrm>
            <a:off x="838200" y="4372824"/>
            <a:ext cx="1611517" cy="369332"/>
          </a:xfrm>
          <a:prstGeom prst="rect">
            <a:avLst/>
          </a:prstGeom>
          <a:noFill/>
        </p:spPr>
        <p:txBody>
          <a:bodyPr wrap="square" rtlCol="0">
            <a:spAutoFit/>
          </a:bodyPr>
          <a:lstStyle/>
          <a:p>
            <a:r>
              <a:rPr lang="en-US" dirty="0" smtClean="0"/>
              <a:t>More efficient</a:t>
            </a:r>
            <a:endParaRPr lang="en-US" dirty="0"/>
          </a:p>
        </p:txBody>
      </p:sp>
      <p:pic>
        <p:nvPicPr>
          <p:cNvPr id="3" name="Picture 2"/>
          <p:cNvPicPr>
            <a:picLocks noChangeAspect="1"/>
          </p:cNvPicPr>
          <p:nvPr/>
        </p:nvPicPr>
        <p:blipFill>
          <a:blip r:embed="rId3"/>
          <a:stretch>
            <a:fillRect/>
          </a:stretch>
        </p:blipFill>
        <p:spPr>
          <a:xfrm>
            <a:off x="838200" y="4742156"/>
            <a:ext cx="2981325" cy="609600"/>
          </a:xfrm>
          <a:prstGeom prst="rect">
            <a:avLst/>
          </a:prstGeom>
        </p:spPr>
      </p:pic>
    </p:spTree>
    <p:extLst>
      <p:ext uri="{BB962C8B-B14F-4D97-AF65-F5344CB8AC3E}">
        <p14:creationId xmlns:p14="http://schemas.microsoft.com/office/powerpoint/2010/main" val="298382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t>
            </a:r>
            <a:r>
              <a:rPr lang="en-US" dirty="0" err="1" smtClean="0"/>
              <a:t>subsetting</a:t>
            </a:r>
            <a:r>
              <a:rPr lang="en-US" dirty="0" smtClean="0"/>
              <a:t> if during input of flat file</a:t>
            </a:r>
            <a:endParaRPr lang="en-US" dirty="0"/>
          </a:p>
        </p:txBody>
      </p:sp>
      <p:pic>
        <p:nvPicPr>
          <p:cNvPr id="4" name="Content Placeholder 3"/>
          <p:cNvPicPr>
            <a:picLocks noGrp="1" noChangeAspect="1"/>
          </p:cNvPicPr>
          <p:nvPr>
            <p:ph idx="1"/>
          </p:nvPr>
        </p:nvPicPr>
        <p:blipFill>
          <a:blip r:embed="rId2"/>
          <a:stretch>
            <a:fillRect/>
          </a:stretch>
        </p:blipFill>
        <p:spPr>
          <a:xfrm>
            <a:off x="819150" y="3507350"/>
            <a:ext cx="6286500" cy="1009650"/>
          </a:xfrm>
          <a:prstGeom prst="rect">
            <a:avLst/>
          </a:prstGeom>
        </p:spPr>
      </p:pic>
      <p:pic>
        <p:nvPicPr>
          <p:cNvPr id="5" name="Picture 4"/>
          <p:cNvPicPr>
            <a:picLocks noChangeAspect="1"/>
          </p:cNvPicPr>
          <p:nvPr/>
        </p:nvPicPr>
        <p:blipFill>
          <a:blip r:embed="rId3"/>
          <a:stretch>
            <a:fillRect/>
          </a:stretch>
        </p:blipFill>
        <p:spPr>
          <a:xfrm>
            <a:off x="819150" y="4874325"/>
            <a:ext cx="6296025" cy="1009650"/>
          </a:xfrm>
          <a:prstGeom prst="rect">
            <a:avLst/>
          </a:prstGeom>
        </p:spPr>
      </p:pic>
      <p:pic>
        <p:nvPicPr>
          <p:cNvPr id="8" name="Picture 7"/>
          <p:cNvPicPr>
            <a:picLocks noChangeAspect="1"/>
          </p:cNvPicPr>
          <p:nvPr/>
        </p:nvPicPr>
        <p:blipFill>
          <a:blip r:embed="rId4"/>
          <a:stretch>
            <a:fillRect/>
          </a:stretch>
        </p:blipFill>
        <p:spPr>
          <a:xfrm>
            <a:off x="828675" y="1511725"/>
            <a:ext cx="4410075" cy="1638300"/>
          </a:xfrm>
          <a:prstGeom prst="rect">
            <a:avLst/>
          </a:prstGeom>
        </p:spPr>
      </p:pic>
      <p:sp>
        <p:nvSpPr>
          <p:cNvPr id="9" name="TextBox 8"/>
          <p:cNvSpPr txBox="1"/>
          <p:nvPr/>
        </p:nvSpPr>
        <p:spPr>
          <a:xfrm>
            <a:off x="819150" y="3144022"/>
            <a:ext cx="6286500" cy="369332"/>
          </a:xfrm>
          <a:prstGeom prst="rect">
            <a:avLst/>
          </a:prstGeom>
          <a:noFill/>
        </p:spPr>
        <p:txBody>
          <a:bodyPr wrap="square" rtlCol="0">
            <a:spAutoFit/>
          </a:bodyPr>
          <a:lstStyle/>
          <a:p>
            <a:r>
              <a:rPr lang="en-US" dirty="0" err="1" smtClean="0"/>
              <a:t>Subsetting</a:t>
            </a:r>
            <a:r>
              <a:rPr lang="en-US" dirty="0" smtClean="0"/>
              <a:t> if used after input is complete</a:t>
            </a:r>
            <a:endParaRPr lang="en-US" dirty="0"/>
          </a:p>
        </p:txBody>
      </p:sp>
      <p:sp>
        <p:nvSpPr>
          <p:cNvPr id="10" name="TextBox 9"/>
          <p:cNvSpPr txBox="1"/>
          <p:nvPr/>
        </p:nvSpPr>
        <p:spPr>
          <a:xfrm>
            <a:off x="838200" y="4517000"/>
            <a:ext cx="6911566" cy="369332"/>
          </a:xfrm>
          <a:prstGeom prst="rect">
            <a:avLst/>
          </a:prstGeom>
          <a:noFill/>
        </p:spPr>
        <p:txBody>
          <a:bodyPr wrap="square" rtlCol="0">
            <a:spAutoFit/>
          </a:bodyPr>
          <a:lstStyle/>
          <a:p>
            <a:r>
              <a:rPr lang="en-US" dirty="0" err="1" smtClean="0"/>
              <a:t>Subsetting</a:t>
            </a:r>
            <a:r>
              <a:rPr lang="en-US" dirty="0" smtClean="0"/>
              <a:t> if used within the input</a:t>
            </a:r>
            <a:endParaRPr lang="en-US" dirty="0"/>
          </a:p>
        </p:txBody>
      </p:sp>
    </p:spTree>
    <p:extLst>
      <p:ext uri="{BB962C8B-B14F-4D97-AF65-F5344CB8AC3E}">
        <p14:creationId xmlns:p14="http://schemas.microsoft.com/office/powerpoint/2010/main" val="2868240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only what you need</a:t>
            </a:r>
            <a:endParaRPr lang="en-US" dirty="0"/>
          </a:p>
        </p:txBody>
      </p:sp>
      <p:pic>
        <p:nvPicPr>
          <p:cNvPr id="4" name="Content Placeholder 3"/>
          <p:cNvPicPr>
            <a:picLocks noGrp="1" noChangeAspect="1"/>
          </p:cNvPicPr>
          <p:nvPr>
            <p:ph idx="1"/>
          </p:nvPr>
        </p:nvPicPr>
        <p:blipFill>
          <a:blip r:embed="rId2"/>
          <a:stretch>
            <a:fillRect/>
          </a:stretch>
        </p:blipFill>
        <p:spPr>
          <a:xfrm>
            <a:off x="838200" y="1476439"/>
            <a:ext cx="6181725" cy="1438275"/>
          </a:xfrm>
          <a:prstGeom prst="rect">
            <a:avLst/>
          </a:prstGeom>
        </p:spPr>
      </p:pic>
      <p:pic>
        <p:nvPicPr>
          <p:cNvPr id="5" name="Picture 4"/>
          <p:cNvPicPr>
            <a:picLocks noChangeAspect="1"/>
          </p:cNvPicPr>
          <p:nvPr/>
        </p:nvPicPr>
        <p:blipFill>
          <a:blip r:embed="rId3"/>
          <a:stretch>
            <a:fillRect/>
          </a:stretch>
        </p:blipFill>
        <p:spPr>
          <a:xfrm>
            <a:off x="838057" y="3747892"/>
            <a:ext cx="6543675" cy="1457325"/>
          </a:xfrm>
          <a:prstGeom prst="rect">
            <a:avLst/>
          </a:prstGeom>
        </p:spPr>
      </p:pic>
      <p:sp>
        <p:nvSpPr>
          <p:cNvPr id="6" name="TextBox 5"/>
          <p:cNvSpPr txBox="1"/>
          <p:nvPr/>
        </p:nvSpPr>
        <p:spPr>
          <a:xfrm>
            <a:off x="838057" y="2916895"/>
            <a:ext cx="9428573" cy="369332"/>
          </a:xfrm>
          <a:prstGeom prst="rect">
            <a:avLst/>
          </a:prstGeom>
          <a:noFill/>
        </p:spPr>
        <p:txBody>
          <a:bodyPr wrap="square" rtlCol="0">
            <a:spAutoFit/>
          </a:bodyPr>
          <a:lstStyle/>
          <a:p>
            <a:r>
              <a:rPr lang="en-US" dirty="0" smtClean="0"/>
              <a:t>This data step brought all 336 variables from its source and clocked in at </a:t>
            </a:r>
            <a:r>
              <a:rPr lang="en-US" dirty="0" smtClean="0">
                <a:solidFill>
                  <a:srgbClr val="FF0000"/>
                </a:solidFill>
              </a:rPr>
              <a:t>4 minutes and 45 seconds</a:t>
            </a:r>
            <a:r>
              <a:rPr lang="en-US" dirty="0" smtClean="0"/>
              <a:t>.</a:t>
            </a:r>
            <a:endParaRPr lang="en-US" dirty="0"/>
          </a:p>
        </p:txBody>
      </p:sp>
      <p:sp>
        <p:nvSpPr>
          <p:cNvPr id="7" name="TextBox 6"/>
          <p:cNvSpPr txBox="1"/>
          <p:nvPr/>
        </p:nvSpPr>
        <p:spPr>
          <a:xfrm>
            <a:off x="838057" y="5205217"/>
            <a:ext cx="7572611" cy="369332"/>
          </a:xfrm>
          <a:prstGeom prst="rect">
            <a:avLst/>
          </a:prstGeom>
          <a:noFill/>
        </p:spPr>
        <p:txBody>
          <a:bodyPr wrap="square" rtlCol="0">
            <a:spAutoFit/>
          </a:bodyPr>
          <a:lstStyle/>
          <a:p>
            <a:r>
              <a:rPr lang="en-US" dirty="0" smtClean="0"/>
              <a:t>This data step only kept the 6 variables of interest and clocked in at </a:t>
            </a:r>
            <a:r>
              <a:rPr lang="en-US" dirty="0" smtClean="0">
                <a:solidFill>
                  <a:srgbClr val="FF0000"/>
                </a:solidFill>
              </a:rPr>
              <a:t>10 seconds</a:t>
            </a:r>
            <a:r>
              <a:rPr lang="en-US" dirty="0" smtClean="0"/>
              <a:t>.</a:t>
            </a:r>
            <a:endParaRPr lang="en-US" dirty="0"/>
          </a:p>
        </p:txBody>
      </p:sp>
      <p:sp>
        <p:nvSpPr>
          <p:cNvPr id="3" name="TextBox 2"/>
          <p:cNvSpPr txBox="1"/>
          <p:nvPr/>
        </p:nvSpPr>
        <p:spPr>
          <a:xfrm>
            <a:off x="838057" y="5758004"/>
            <a:ext cx="9678155" cy="923330"/>
          </a:xfrm>
          <a:prstGeom prst="rect">
            <a:avLst/>
          </a:prstGeom>
          <a:noFill/>
        </p:spPr>
        <p:txBody>
          <a:bodyPr wrap="square" rtlCol="0">
            <a:spAutoFit/>
          </a:bodyPr>
          <a:lstStyle/>
          <a:p>
            <a:r>
              <a:rPr lang="en-US" dirty="0" smtClean="0"/>
              <a:t>The placement of the keep statement also matters.  If ‘keep’ had been placed at the ‘data’ line rather than the ‘set’ line then all of the records from the database would still have been read in and processing time would have been similar to the ‘</a:t>
            </a:r>
            <a:r>
              <a:rPr lang="en-US" dirty="0" err="1" smtClean="0"/>
              <a:t>NoKeep</a:t>
            </a:r>
            <a:r>
              <a:rPr lang="en-US" dirty="0" smtClean="0"/>
              <a:t>’ example.</a:t>
            </a:r>
            <a:endParaRPr lang="en-US" dirty="0"/>
          </a:p>
        </p:txBody>
      </p:sp>
    </p:spTree>
    <p:extLst>
      <p:ext uri="{BB962C8B-B14F-4D97-AF65-F5344CB8AC3E}">
        <p14:creationId xmlns:p14="http://schemas.microsoft.com/office/powerpoint/2010/main" val="1765516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834</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Tips for a more efficient SAS program (and occasionally cleaner code)</vt:lpstr>
      <vt:lpstr>Efficiency gains are proportional to your data</vt:lpstr>
      <vt:lpstr>Subsetting if vs where – temp SAS dataset</vt:lpstr>
      <vt:lpstr>Subsetting if vs where – indexed SQL server</vt:lpstr>
      <vt:lpstr>Data step vs proc SQL – indexed SQL server</vt:lpstr>
      <vt:lpstr>The use of ‘in’ and ‘not in’ when subsetting </vt:lpstr>
      <vt:lpstr>Unnecessary data steps</vt:lpstr>
      <vt:lpstr>Use of subsetting if during input of flat file</vt:lpstr>
      <vt:lpstr>Keep only what you need</vt:lpstr>
      <vt:lpstr>‘if-then’ vs ‘if-then-else’</vt:lpstr>
      <vt:lpstr>Select-when instead of if-then-else</vt:lpstr>
      <vt:lpstr>Effective Macro Placement</vt:lpstr>
      <vt:lpstr>Questions for thought when reviewing a program for efficiency</vt:lpstr>
      <vt:lpstr>Obtaining more detailed performance info</vt:lpstr>
    </vt:vector>
  </TitlesOfParts>
  <Company>ETS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Shotts, Matthew T</dc:creator>
  <cp:lastModifiedBy>Shotts, Matthew T</cp:lastModifiedBy>
  <cp:revision>70</cp:revision>
  <dcterms:created xsi:type="dcterms:W3CDTF">2016-11-10T21:39:43Z</dcterms:created>
  <dcterms:modified xsi:type="dcterms:W3CDTF">2017-01-05T16:47:12Z</dcterms:modified>
</cp:coreProperties>
</file>