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6"/>
  </p:notesMasterIdLst>
  <p:sldIdLst>
    <p:sldId id="260" r:id="rId2"/>
    <p:sldId id="257" r:id="rId3"/>
    <p:sldId id="263" r:id="rId4"/>
    <p:sldId id="262" r:id="rId5"/>
  </p:sldIdLst>
  <p:sldSz cx="37490400" cy="21031200"/>
  <p:notesSz cx="6858000" cy="9144000"/>
  <p:defaultText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080" userDrawn="1">
          <p15:clr>
            <a:srgbClr val="A4A3A4"/>
          </p15:clr>
        </p15:guide>
        <p15:guide id="2" orient="horz" pos="3171">
          <p15:clr>
            <a:srgbClr val="A4A3A4"/>
          </p15:clr>
        </p15:guide>
        <p15:guide id="3" orient="horz" pos="6624">
          <p15:clr>
            <a:srgbClr val="A4A3A4"/>
          </p15:clr>
        </p15:guide>
        <p15:guide id="4" orient="horz" pos="3205">
          <p15:clr>
            <a:srgbClr val="A4A3A4"/>
          </p15:clr>
        </p15:guide>
        <p15:guide id="5" pos="114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44C"/>
    <a:srgbClr val="F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93" autoAdjust="0"/>
    <p:restoredTop sz="94455"/>
  </p:normalViewPr>
  <p:slideViewPr>
    <p:cSldViewPr snapToGrid="0" snapToObjects="1">
      <p:cViewPr varScale="1">
        <p:scale>
          <a:sx n="34" d="100"/>
          <a:sy n="34" d="100"/>
        </p:scale>
        <p:origin x="720" y="126"/>
      </p:cViewPr>
      <p:guideLst>
        <p:guide orient="horz" pos="13080"/>
        <p:guide orient="horz" pos="3171"/>
        <p:guide orient="horz" pos="6624"/>
        <p:guide orient="horz" pos="3205"/>
        <p:guide pos="114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B661B-E366-6946-98EA-1FF11A91AF8B}" type="datetimeFigureOut">
              <a:rPr lang="en-US" smtClean="0"/>
              <a:t>3/2/2018</a:t>
            </a:fld>
            <a:endParaRPr lang="en-US"/>
          </a:p>
        </p:txBody>
      </p:sp>
      <p:sp>
        <p:nvSpPr>
          <p:cNvPr id="4" name="Slide Image Placeholder 3"/>
          <p:cNvSpPr>
            <a:spLocks noGrp="1" noRot="1" noChangeAspect="1"/>
          </p:cNvSpPr>
          <p:nvPr>
            <p:ph type="sldImg" idx="2"/>
          </p:nvPr>
        </p:nvSpPr>
        <p:spPr>
          <a:xfrm>
            <a:off x="373063" y="685800"/>
            <a:ext cx="61118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34D21-065D-6F4B-955C-CF321497C66A}" type="slidenum">
              <a:rPr lang="en-US" smtClean="0"/>
              <a:t>‹#›</a:t>
            </a:fld>
            <a:endParaRPr lang="en-US"/>
          </a:p>
        </p:txBody>
      </p:sp>
    </p:spTree>
    <p:extLst>
      <p:ext uri="{BB962C8B-B14F-4D97-AF65-F5344CB8AC3E}">
        <p14:creationId xmlns:p14="http://schemas.microsoft.com/office/powerpoint/2010/main" val="35595363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3063" y="685800"/>
            <a:ext cx="6111875" cy="34290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a:t>Copyright © 2010,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a:t>
            </a:fld>
            <a:endParaRPr lang="en-US" dirty="0"/>
          </a:p>
        </p:txBody>
      </p:sp>
    </p:spTree>
    <p:extLst>
      <p:ext uri="{BB962C8B-B14F-4D97-AF65-F5344CB8AC3E}">
        <p14:creationId xmlns:p14="http://schemas.microsoft.com/office/powerpoint/2010/main" val="321845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34D21-065D-6F4B-955C-CF321497C66A}" type="slidenum">
              <a:rPr lang="en-US" smtClean="0"/>
              <a:t>2</a:t>
            </a:fld>
            <a:endParaRPr lang="en-US"/>
          </a:p>
        </p:txBody>
      </p:sp>
    </p:spTree>
    <p:extLst>
      <p:ext uri="{BB962C8B-B14F-4D97-AF65-F5344CB8AC3E}">
        <p14:creationId xmlns:p14="http://schemas.microsoft.com/office/powerpoint/2010/main" val="175182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34D21-065D-6F4B-955C-CF321497C66A}" type="slidenum">
              <a:rPr lang="en-US" smtClean="0"/>
              <a:t>3</a:t>
            </a:fld>
            <a:endParaRPr lang="en-US"/>
          </a:p>
        </p:txBody>
      </p:sp>
    </p:spTree>
    <p:extLst>
      <p:ext uri="{BB962C8B-B14F-4D97-AF65-F5344CB8AC3E}">
        <p14:creationId xmlns:p14="http://schemas.microsoft.com/office/powerpoint/2010/main" val="3620158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75000"/>
          </a:schemeClr>
        </a:solidFill>
        <a:effectLst/>
      </p:bgPr>
    </p:bg>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5548897" y="836615"/>
            <a:ext cx="26392606" cy="1386075"/>
          </a:xfrm>
          <a:prstGeom prst="rect">
            <a:avLst/>
          </a:prstGeom>
        </p:spPr>
        <p:txBody>
          <a:bodyPr vert="horz" anchor="ctr"/>
          <a:lstStyle>
            <a:lvl1pPr marL="0" indent="0" algn="ctr">
              <a:buNone/>
              <a:defRPr sz="7200" baseline="0">
                <a:solidFill>
                  <a:srgbClr val="FFFFFF"/>
                </a:solidFill>
              </a:defRPr>
            </a:lvl1pPr>
          </a:lstStyle>
          <a:p>
            <a:pPr lvl="0"/>
            <a:r>
              <a:rPr lang="en-US" dirty="0"/>
              <a:t>Click to add Title</a:t>
            </a:r>
          </a:p>
        </p:txBody>
      </p:sp>
      <p:sp>
        <p:nvSpPr>
          <p:cNvPr id="19" name="Text Placeholder 17"/>
          <p:cNvSpPr>
            <a:spLocks noGrp="1"/>
          </p:cNvSpPr>
          <p:nvPr>
            <p:ph type="body" sz="quarter" idx="11" hasCustomPrompt="1"/>
          </p:nvPr>
        </p:nvSpPr>
        <p:spPr>
          <a:xfrm>
            <a:off x="5548897" y="2222690"/>
            <a:ext cx="26392606" cy="992272"/>
          </a:xfrm>
          <a:prstGeom prst="rect">
            <a:avLst/>
          </a:prstGeom>
        </p:spPr>
        <p:txBody>
          <a:bodyPr vert="horz" anchor="ctr"/>
          <a:lstStyle>
            <a:lvl1pPr marL="0" indent="0" algn="ctr">
              <a:buNone/>
              <a:defRPr sz="5400" baseline="0">
                <a:solidFill>
                  <a:srgbClr val="FFFFFF"/>
                </a:solidFill>
              </a:defRPr>
            </a:lvl1pPr>
          </a:lstStyle>
          <a:p>
            <a:pPr lvl="0"/>
            <a:r>
              <a:rPr lang="en-US" dirty="0"/>
              <a:t>Click to add authors</a:t>
            </a:r>
          </a:p>
        </p:txBody>
      </p:sp>
      <p:sp>
        <p:nvSpPr>
          <p:cNvPr id="20" name="Text Placeholder 17"/>
          <p:cNvSpPr>
            <a:spLocks noGrp="1"/>
          </p:cNvSpPr>
          <p:nvPr>
            <p:ph type="body" sz="quarter" idx="12" hasCustomPrompt="1"/>
          </p:nvPr>
        </p:nvSpPr>
        <p:spPr>
          <a:xfrm>
            <a:off x="5548897" y="3214962"/>
            <a:ext cx="26392606" cy="992272"/>
          </a:xfrm>
          <a:prstGeom prst="rect">
            <a:avLst/>
          </a:prstGeom>
        </p:spPr>
        <p:txBody>
          <a:bodyPr vert="horz" anchor="ctr"/>
          <a:lstStyle>
            <a:lvl1pPr marL="0" indent="0" algn="ctr">
              <a:buNone/>
              <a:defRPr sz="4400" baseline="0">
                <a:solidFill>
                  <a:srgbClr val="FFFFFF"/>
                </a:solidFill>
              </a:defRPr>
            </a:lvl1pPr>
          </a:lstStyle>
          <a:p>
            <a:pPr lvl="0"/>
            <a:r>
              <a:rPr lang="en-US" dirty="0"/>
              <a:t>Click here to add affiliations</a:t>
            </a:r>
          </a:p>
        </p:txBody>
      </p:sp>
      <p:sp>
        <p:nvSpPr>
          <p:cNvPr id="26" name="Text Placeholder 25"/>
          <p:cNvSpPr>
            <a:spLocks noGrp="1"/>
          </p:cNvSpPr>
          <p:nvPr>
            <p:ph type="body" sz="quarter" idx="13" hasCustomPrompt="1"/>
          </p:nvPr>
        </p:nvSpPr>
        <p:spPr>
          <a:xfrm>
            <a:off x="920693" y="5199506"/>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Introduction/Abstract (click to edit)</a:t>
            </a:r>
            <a:endParaRPr lang="en-US" dirty="0"/>
          </a:p>
        </p:txBody>
      </p:sp>
      <p:sp>
        <p:nvSpPr>
          <p:cNvPr id="28" name="Content Placeholder 27"/>
          <p:cNvSpPr>
            <a:spLocks noGrp="1"/>
          </p:cNvSpPr>
          <p:nvPr>
            <p:ph sz="quarter" idx="14" hasCustomPrompt="1"/>
          </p:nvPr>
        </p:nvSpPr>
        <p:spPr>
          <a:xfrm>
            <a:off x="920693" y="6174992"/>
            <a:ext cx="17373600" cy="5150995"/>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29" name="Text Placeholder 25"/>
          <p:cNvSpPr>
            <a:spLocks noGrp="1"/>
          </p:cNvSpPr>
          <p:nvPr>
            <p:ph type="body" sz="quarter" idx="15" hasCustomPrompt="1"/>
          </p:nvPr>
        </p:nvSpPr>
        <p:spPr>
          <a:xfrm>
            <a:off x="19204725" y="12635798"/>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Conclusion (click to edit)</a:t>
            </a:r>
            <a:endParaRPr lang="en-US" dirty="0"/>
          </a:p>
        </p:txBody>
      </p:sp>
      <p:sp>
        <p:nvSpPr>
          <p:cNvPr id="31" name="Text Placeholder 25"/>
          <p:cNvSpPr>
            <a:spLocks noGrp="1"/>
          </p:cNvSpPr>
          <p:nvPr>
            <p:ph type="body" sz="quarter" idx="17" hasCustomPrompt="1"/>
          </p:nvPr>
        </p:nvSpPr>
        <p:spPr>
          <a:xfrm>
            <a:off x="920693" y="11339797"/>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Methods (click to edit)</a:t>
            </a:r>
            <a:endParaRPr lang="en-US" dirty="0"/>
          </a:p>
        </p:txBody>
      </p:sp>
      <p:sp>
        <p:nvSpPr>
          <p:cNvPr id="32" name="Content Placeholder 27"/>
          <p:cNvSpPr>
            <a:spLocks noGrp="1"/>
          </p:cNvSpPr>
          <p:nvPr>
            <p:ph sz="quarter" idx="18" hasCustomPrompt="1"/>
          </p:nvPr>
        </p:nvSpPr>
        <p:spPr>
          <a:xfrm>
            <a:off x="920693" y="12198895"/>
            <a:ext cx="17373600" cy="8629103"/>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34" name="Content Placeholder 27"/>
          <p:cNvSpPr>
            <a:spLocks noGrp="1"/>
          </p:cNvSpPr>
          <p:nvPr>
            <p:ph sz="quarter" idx="20" hasCustomPrompt="1"/>
          </p:nvPr>
        </p:nvSpPr>
        <p:spPr>
          <a:xfrm>
            <a:off x="19204725" y="13494897"/>
            <a:ext cx="17373600" cy="3705351"/>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35" name="Text Placeholder 25"/>
          <p:cNvSpPr>
            <a:spLocks noGrp="1"/>
          </p:cNvSpPr>
          <p:nvPr>
            <p:ph type="body" sz="quarter" idx="21" hasCustomPrompt="1"/>
          </p:nvPr>
        </p:nvSpPr>
        <p:spPr>
          <a:xfrm>
            <a:off x="19204725" y="17200248"/>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References (click to edit)</a:t>
            </a:r>
            <a:endParaRPr lang="en-US" dirty="0"/>
          </a:p>
        </p:txBody>
      </p:sp>
      <p:sp>
        <p:nvSpPr>
          <p:cNvPr id="36" name="Content Placeholder 27"/>
          <p:cNvSpPr>
            <a:spLocks noGrp="1"/>
          </p:cNvSpPr>
          <p:nvPr>
            <p:ph sz="quarter" idx="22" hasCustomPrompt="1"/>
          </p:nvPr>
        </p:nvSpPr>
        <p:spPr>
          <a:xfrm>
            <a:off x="19204725" y="18059346"/>
            <a:ext cx="17373600" cy="2768652"/>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15" name="Text Placeholder 25"/>
          <p:cNvSpPr>
            <a:spLocks noGrp="1"/>
          </p:cNvSpPr>
          <p:nvPr>
            <p:ph type="body" sz="quarter" idx="23" hasCustomPrompt="1"/>
          </p:nvPr>
        </p:nvSpPr>
        <p:spPr>
          <a:xfrm>
            <a:off x="19204725" y="5285237"/>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Results (click to edit)</a:t>
            </a:r>
            <a:endParaRPr lang="en-US" dirty="0"/>
          </a:p>
        </p:txBody>
      </p:sp>
      <p:sp>
        <p:nvSpPr>
          <p:cNvPr id="17" name="Content Placeholder 27"/>
          <p:cNvSpPr>
            <a:spLocks noGrp="1"/>
          </p:cNvSpPr>
          <p:nvPr>
            <p:ph sz="quarter" idx="24" hasCustomPrompt="1"/>
          </p:nvPr>
        </p:nvSpPr>
        <p:spPr>
          <a:xfrm>
            <a:off x="19204725" y="6144335"/>
            <a:ext cx="17373600" cy="6491463"/>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Tree>
    <p:extLst>
      <p:ext uri="{BB962C8B-B14F-4D97-AF65-F5344CB8AC3E}">
        <p14:creationId xmlns:p14="http://schemas.microsoft.com/office/powerpoint/2010/main" val="362138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83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SAS Closing Slide Alternativ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userDrawn="1"/>
        </p:nvSpPr>
        <p:spPr>
          <a:xfrm>
            <a:off x="5115884" y="10515602"/>
            <a:ext cx="27966407" cy="1393915"/>
          </a:xfrm>
          <a:prstGeom prst="rect">
            <a:avLst/>
          </a:prstGeom>
          <a:noFill/>
        </p:spPr>
        <p:txBody>
          <a:bodyPr wrap="square" lIns="374593" tIns="187297" rIns="374593" bIns="187297" rtlCol="0">
            <a:spAutoFit/>
          </a:bodyPr>
          <a:lstStyle/>
          <a:p>
            <a:endParaRPr lang="en-US" dirty="0"/>
          </a:p>
        </p:txBody>
      </p:sp>
    </p:spTree>
    <p:extLst>
      <p:ext uri="{BB962C8B-B14F-4D97-AF65-F5344CB8AC3E}">
        <p14:creationId xmlns:p14="http://schemas.microsoft.com/office/powerpoint/2010/main" val="1673957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75000"/>
          </a:schemeClr>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0" y="0"/>
            <a:ext cx="37490400" cy="4891798"/>
            <a:chOff x="0" y="0"/>
            <a:chExt cx="37490400" cy="4891798"/>
          </a:xfrm>
          <a:solidFill>
            <a:srgbClr val="1F344C"/>
          </a:solidFill>
        </p:grpSpPr>
        <p:sp>
          <p:nvSpPr>
            <p:cNvPr id="7" name="Rectangle 6"/>
            <p:cNvSpPr/>
            <p:nvPr userDrawn="1"/>
          </p:nvSpPr>
          <p:spPr>
            <a:xfrm>
              <a:off x="0" y="0"/>
              <a:ext cx="37490400" cy="4797724"/>
            </a:xfrm>
            <a:prstGeom prst="rect">
              <a:avLst/>
            </a:prstGeom>
            <a:grpFill/>
            <a:ln>
              <a:solidFill>
                <a:srgbClr val="F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flipH="1">
              <a:off x="0" y="4891798"/>
              <a:ext cx="37490400" cy="0"/>
            </a:xfrm>
            <a:prstGeom prst="line">
              <a:avLst/>
            </a:prstGeom>
            <a:grpFill/>
            <a:ln w="254000" cmpd="sng">
              <a:solidFill>
                <a:srgbClr val="F08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74019808"/>
      </p:ext>
    </p:extLst>
  </p:cSld>
  <p:clrMap bg1="lt1" tx1="dk1" bg2="lt2" tx2="dk2" accent1="accent1" accent2="accent2" accent3="accent3" accent4="accent4" accent5="accent5" accent6="accent6" hlink="hlink" folHlink="folHlink"/>
  <p:sldLayoutIdLst>
    <p:sldLayoutId id="2147483669" r:id="rId1"/>
    <p:sldLayoutId id="2147483672" r:id="rId2"/>
    <p:sldLayoutId id="2147483673" r:id="rId3"/>
  </p:sldLayoutIdLst>
  <p:txStyles>
    <p:titleStyle>
      <a:lvl1pPr algn="ctr" defTabSz="1672026" rtl="0" eaLnBrk="1" latinLnBrk="0" hangingPunct="1">
        <a:spcBef>
          <a:spcPct val="0"/>
        </a:spcBef>
        <a:buNone/>
        <a:defRPr sz="16100" kern="1200">
          <a:solidFill>
            <a:schemeClr val="tx1"/>
          </a:solidFill>
          <a:latin typeface="+mj-lt"/>
          <a:ea typeface="+mj-ea"/>
          <a:cs typeface="+mj-cs"/>
        </a:defRPr>
      </a:lvl1pPr>
    </p:titleStyle>
    <p:bodyStyle>
      <a:lvl1pPr marL="1254020" indent="-1254020" algn="l" defTabSz="1672026" rtl="0" eaLnBrk="1" latinLnBrk="0" hangingPunct="1">
        <a:spcBef>
          <a:spcPct val="20000"/>
        </a:spcBef>
        <a:buFont typeface="Arial"/>
        <a:buChar char="•"/>
        <a:defRPr sz="11700" kern="1200">
          <a:solidFill>
            <a:schemeClr val="tx1"/>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p:bodyStyle>
    <p:other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sz="quarter" idx="4294967295"/>
          </p:nvPr>
        </p:nvSpPr>
        <p:spPr>
          <a:xfrm>
            <a:off x="2501153" y="8489071"/>
            <a:ext cx="32488093" cy="3420288"/>
          </a:xfrm>
          <a:prstGeom prst="rect">
            <a:avLst/>
          </a:prstGeom>
        </p:spPr>
        <p:txBody>
          <a:bodyPr/>
          <a:lstStyle/>
          <a:p>
            <a:r>
              <a:rPr lang="en-US" sz="10400" b="1" dirty="0">
                <a:solidFill>
                  <a:schemeClr val="bg1"/>
                </a:solidFill>
              </a:rPr>
              <a:t>Files Arriving at an Inconvenient Time? </a:t>
            </a:r>
            <a:br>
              <a:rPr lang="en-US" sz="10400" b="1" dirty="0">
                <a:solidFill>
                  <a:schemeClr val="bg1"/>
                </a:solidFill>
              </a:rPr>
            </a:br>
            <a:r>
              <a:rPr lang="en-US" sz="10400" b="1" dirty="0">
                <a:solidFill>
                  <a:schemeClr val="bg1"/>
                </a:solidFill>
              </a:rPr>
              <a:t>Let SAS® Process Your Files with FILEEXIST While You Sleep</a:t>
            </a:r>
            <a:endParaRPr lang="en-US" sz="10400" b="0" dirty="0">
              <a:solidFill>
                <a:schemeClr val="bg1"/>
              </a:solidFill>
            </a:endParaRPr>
          </a:p>
        </p:txBody>
      </p:sp>
      <p:sp>
        <p:nvSpPr>
          <p:cNvPr id="5" name="Subtitle 4"/>
          <p:cNvSpPr>
            <a:spLocks noGrp="1"/>
          </p:cNvSpPr>
          <p:nvPr>
            <p:ph type="subTitle" sz="quarter" idx="4294967295"/>
          </p:nvPr>
        </p:nvSpPr>
        <p:spPr>
          <a:xfrm>
            <a:off x="10342563" y="12197204"/>
            <a:ext cx="15621000" cy="2863502"/>
          </a:xfrm>
          <a:prstGeom prst="rect">
            <a:avLst/>
          </a:prstGeom>
        </p:spPr>
        <p:txBody>
          <a:bodyPr/>
          <a:lstStyle/>
          <a:p>
            <a:pPr marL="0" indent="0" algn="ctr">
              <a:buNone/>
            </a:pPr>
            <a:r>
              <a:rPr lang="en-US" sz="7200" b="0" dirty="0">
                <a:solidFill>
                  <a:schemeClr val="bg1"/>
                </a:solidFill>
                <a:effectLst/>
              </a:rPr>
              <a:t>Matthew Shotts</a:t>
            </a:r>
          </a:p>
          <a:p>
            <a:pPr marL="0" indent="0" algn="ctr">
              <a:buNone/>
            </a:pPr>
            <a:r>
              <a:rPr lang="en-US" sz="7200" dirty="0">
                <a:solidFill>
                  <a:schemeClr val="bg1"/>
                </a:solidFill>
              </a:rPr>
              <a:t>Educational Testing Service</a:t>
            </a:r>
            <a:endParaRPr lang="en-US" sz="7200" b="0" dirty="0">
              <a:solidFill>
                <a:schemeClr val="bg1"/>
              </a:solidFill>
              <a:effectLst/>
            </a:endParaRPr>
          </a:p>
        </p:txBody>
      </p:sp>
      <p:sp>
        <p:nvSpPr>
          <p:cNvPr id="7" name="TextBox 6"/>
          <p:cNvSpPr txBox="1"/>
          <p:nvPr/>
        </p:nvSpPr>
        <p:spPr>
          <a:xfrm>
            <a:off x="0" y="20635782"/>
            <a:ext cx="37490400" cy="615553"/>
          </a:xfrm>
          <a:prstGeom prst="rect">
            <a:avLst/>
          </a:prstGeom>
          <a:noFill/>
        </p:spPr>
        <p:txBody>
          <a:bodyPr wrap="square" rtlCol="0">
            <a:spAutoFit/>
          </a:bodyPr>
          <a:lstStyle/>
          <a:p>
            <a:pPr algn="ctr"/>
            <a:r>
              <a:rPr lang="en-US" sz="1600" dirty="0">
                <a:solidFill>
                  <a:schemeClr val="bg1"/>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endParaRPr lang="en-US" sz="1800" dirty="0">
              <a:solidFill>
                <a:schemeClr val="bg1"/>
              </a:solidFill>
            </a:endParaRPr>
          </a:p>
        </p:txBody>
      </p:sp>
    </p:spTree>
    <p:extLst>
      <p:ext uri="{BB962C8B-B14F-4D97-AF65-F5344CB8AC3E}">
        <p14:creationId xmlns:p14="http://schemas.microsoft.com/office/powerpoint/2010/main" val="346086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06071" y="836615"/>
            <a:ext cx="34343788" cy="1386075"/>
          </a:xfrm>
        </p:spPr>
        <p:txBody>
          <a:bodyPr/>
          <a:lstStyle/>
          <a:p>
            <a:r>
              <a:rPr lang="en-US" sz="6600" b="1" dirty="0"/>
              <a:t>Files Arriving at an Inconvenient Time? Let SAS® Process Your Files with FILEEXIST While You Sleep</a:t>
            </a:r>
            <a:endParaRPr lang="en-US" sz="6600" dirty="0"/>
          </a:p>
        </p:txBody>
      </p:sp>
      <p:sp>
        <p:nvSpPr>
          <p:cNvPr id="3" name="Text Placeholder 2"/>
          <p:cNvSpPr>
            <a:spLocks noGrp="1"/>
          </p:cNvSpPr>
          <p:nvPr>
            <p:ph type="body" sz="quarter" idx="11"/>
          </p:nvPr>
        </p:nvSpPr>
        <p:spPr/>
        <p:txBody>
          <a:bodyPr/>
          <a:lstStyle/>
          <a:p>
            <a:r>
              <a:rPr lang="en-US" dirty="0"/>
              <a:t>Matthew Shotts</a:t>
            </a:r>
          </a:p>
        </p:txBody>
      </p:sp>
      <p:sp>
        <p:nvSpPr>
          <p:cNvPr id="4" name="Text Placeholder 3"/>
          <p:cNvSpPr>
            <a:spLocks noGrp="1"/>
          </p:cNvSpPr>
          <p:nvPr>
            <p:ph type="body" sz="quarter" idx="12"/>
          </p:nvPr>
        </p:nvSpPr>
        <p:spPr/>
        <p:txBody>
          <a:bodyPr/>
          <a:lstStyle/>
          <a:p>
            <a:r>
              <a:rPr lang="en-US" dirty="0"/>
              <a:t>Educational Testing Service</a:t>
            </a:r>
          </a:p>
        </p:txBody>
      </p:sp>
      <p:sp>
        <p:nvSpPr>
          <p:cNvPr id="5" name="Text Placeholder 4"/>
          <p:cNvSpPr>
            <a:spLocks noGrp="1"/>
          </p:cNvSpPr>
          <p:nvPr>
            <p:ph type="body" sz="quarter" idx="13"/>
          </p:nvPr>
        </p:nvSpPr>
        <p:spPr>
          <a:xfrm>
            <a:off x="920692" y="5199506"/>
            <a:ext cx="35666291" cy="859098"/>
          </a:xfrm>
          <a:solidFill>
            <a:schemeClr val="tx2">
              <a:lumMod val="75000"/>
            </a:schemeClr>
          </a:solidFill>
        </p:spPr>
        <p:txBody>
          <a:bodyPr/>
          <a:lstStyle/>
          <a:p>
            <a:r>
              <a:rPr lang="en-US" u="none" dirty="0"/>
              <a:t>ABSTRACT</a:t>
            </a:r>
          </a:p>
        </p:txBody>
      </p:sp>
      <p:sp>
        <p:nvSpPr>
          <p:cNvPr id="6" name="Content Placeholder 5"/>
          <p:cNvSpPr>
            <a:spLocks noGrp="1"/>
          </p:cNvSpPr>
          <p:nvPr>
            <p:ph sz="quarter" idx="14"/>
          </p:nvPr>
        </p:nvSpPr>
        <p:spPr>
          <a:xfrm>
            <a:off x="920693" y="6058604"/>
            <a:ext cx="35666290" cy="1552431"/>
          </a:xfrm>
        </p:spPr>
        <p:txBody>
          <a:bodyPr/>
          <a:lstStyle/>
          <a:p>
            <a:r>
              <a:rPr lang="en-US" sz="2900" dirty="0"/>
              <a:t>The FILEEXIST and SLEEP functions can be paired together to iteratively scan a location on a network drive for the arrival of a file.  This paper provides a simple framework to control the interval between these attempts to locate the file and also control the acceptable number of scans to perform before ceasing the operation.  These controls are accomplished through parameters defined in %LET statements and executed through a %DO %UNTIL processing loop.  The example provided can be a stepping stone for beginner or intermediate programmers to understand the basics of macro processing and do loops while also providing them with a helpful tool to automate their file processing.</a:t>
            </a:r>
          </a:p>
          <a:p>
            <a:endParaRPr lang="en-US" sz="2900" dirty="0"/>
          </a:p>
        </p:txBody>
      </p:sp>
      <p:sp>
        <p:nvSpPr>
          <p:cNvPr id="13" name="Text Placeholder 12"/>
          <p:cNvSpPr>
            <a:spLocks noGrp="1"/>
          </p:cNvSpPr>
          <p:nvPr>
            <p:ph type="body" sz="quarter" idx="23"/>
          </p:nvPr>
        </p:nvSpPr>
        <p:spPr>
          <a:xfrm>
            <a:off x="19204725" y="7725653"/>
            <a:ext cx="17382259" cy="859098"/>
          </a:xfrm>
          <a:solidFill>
            <a:schemeClr val="tx2">
              <a:lumMod val="75000"/>
            </a:schemeClr>
          </a:solidFill>
        </p:spPr>
        <p:txBody>
          <a:bodyPr/>
          <a:lstStyle/>
          <a:p>
            <a:r>
              <a:rPr lang="en-US" u="none" dirty="0"/>
              <a:t>METHOD (EXAMPLE CODE)</a:t>
            </a:r>
          </a:p>
        </p:txBody>
      </p:sp>
      <p:sp>
        <p:nvSpPr>
          <p:cNvPr id="14" name="TextBox 13"/>
          <p:cNvSpPr txBox="1"/>
          <p:nvPr/>
        </p:nvSpPr>
        <p:spPr>
          <a:xfrm>
            <a:off x="0" y="20635782"/>
            <a:ext cx="37490400" cy="615553"/>
          </a:xfrm>
          <a:prstGeom prst="rect">
            <a:avLst/>
          </a:prstGeom>
          <a:noFill/>
        </p:spPr>
        <p:txBody>
          <a:bodyPr wrap="square" rtlCol="0">
            <a:spAutoFit/>
          </a:bodyPr>
          <a:lstStyle/>
          <a:p>
            <a:pPr algn="ctr"/>
            <a:r>
              <a:rPr lang="en-US" sz="1600" dirty="0">
                <a:solidFill>
                  <a:schemeClr val="tx2"/>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endParaRPr lang="en-US" sz="1800" dirty="0">
              <a:solidFill>
                <a:schemeClr val="tx2"/>
              </a:solidFill>
            </a:endParaRPr>
          </a:p>
        </p:txBody>
      </p:sp>
      <p:sp>
        <p:nvSpPr>
          <p:cNvPr id="22" name="Text Placeholder 7"/>
          <p:cNvSpPr>
            <a:spLocks noGrp="1"/>
          </p:cNvSpPr>
          <p:nvPr>
            <p:ph type="body" sz="quarter" idx="17"/>
          </p:nvPr>
        </p:nvSpPr>
        <p:spPr>
          <a:xfrm>
            <a:off x="920693" y="7725653"/>
            <a:ext cx="8653613" cy="859098"/>
          </a:xfrm>
          <a:solidFill>
            <a:schemeClr val="tx2">
              <a:lumMod val="75000"/>
            </a:schemeClr>
          </a:solidFill>
        </p:spPr>
        <p:txBody>
          <a:bodyPr/>
          <a:lstStyle/>
          <a:p>
            <a:r>
              <a:rPr lang="en-US" u="none" dirty="0"/>
              <a:t>METHOD (PROCESS DETAILS)</a:t>
            </a:r>
          </a:p>
        </p:txBody>
      </p:sp>
      <p:sp>
        <p:nvSpPr>
          <p:cNvPr id="24" name="Text Placeholder 7"/>
          <p:cNvSpPr>
            <a:spLocks noGrp="1"/>
          </p:cNvSpPr>
          <p:nvPr>
            <p:ph type="body" sz="quarter" idx="17"/>
          </p:nvPr>
        </p:nvSpPr>
        <p:spPr>
          <a:xfrm>
            <a:off x="10070984" y="7725653"/>
            <a:ext cx="8653613" cy="859098"/>
          </a:xfrm>
          <a:solidFill>
            <a:schemeClr val="tx2">
              <a:lumMod val="75000"/>
            </a:schemeClr>
          </a:solidFill>
        </p:spPr>
        <p:txBody>
          <a:bodyPr/>
          <a:lstStyle/>
          <a:p>
            <a:r>
              <a:rPr lang="en-US" u="none" dirty="0"/>
              <a:t>METHOD (PROCESS FLOW)</a:t>
            </a:r>
          </a:p>
        </p:txBody>
      </p:sp>
      <p:sp>
        <p:nvSpPr>
          <p:cNvPr id="27" name="Content Placeholder 5"/>
          <p:cNvSpPr>
            <a:spLocks noGrp="1"/>
          </p:cNvSpPr>
          <p:nvPr>
            <p:ph sz="quarter" idx="14"/>
          </p:nvPr>
        </p:nvSpPr>
        <p:spPr>
          <a:xfrm>
            <a:off x="920692" y="8584750"/>
            <a:ext cx="8653614" cy="9967945"/>
          </a:xfrm>
        </p:spPr>
        <p:txBody>
          <a:bodyPr/>
          <a:lstStyle/>
          <a:p>
            <a:pPr marL="514350" indent="-514350">
              <a:buFont typeface="+mj-lt"/>
              <a:buAutoNum type="arabicPeriod"/>
            </a:pPr>
            <a:r>
              <a:rPr lang="en-US" sz="2900" dirty="0"/>
              <a:t>Place the example code in front of the code </a:t>
            </a:r>
            <a:r>
              <a:rPr lang="en-US" sz="2900"/>
              <a:t>you would typically </a:t>
            </a:r>
            <a:r>
              <a:rPr lang="en-US" sz="2900" dirty="0"/>
              <a:t>use to process a file.</a:t>
            </a:r>
          </a:p>
          <a:p>
            <a:pPr marL="514350" indent="-514350">
              <a:buFont typeface="+mj-lt"/>
              <a:buAutoNum type="arabicPeriod"/>
            </a:pPr>
            <a:endParaRPr lang="en-US" sz="2900" dirty="0"/>
          </a:p>
          <a:p>
            <a:pPr marL="514350" indent="-514350">
              <a:buFont typeface="+mj-lt"/>
              <a:buAutoNum type="arabicPeriod"/>
            </a:pPr>
            <a:r>
              <a:rPr lang="en-US" sz="2900" dirty="0"/>
              <a:t>START: The %do %until conditions are not met since the macros &amp;</a:t>
            </a:r>
            <a:r>
              <a:rPr lang="en-US" sz="2900" dirty="0" err="1"/>
              <a:t>filehere</a:t>
            </a:r>
            <a:r>
              <a:rPr lang="en-US" sz="2900" dirty="0"/>
              <a:t> and &amp;count are set to ‘N’ and 0 (respectively)  on initial execution. SAS moves to the </a:t>
            </a:r>
            <a:r>
              <a:rPr lang="en-US" sz="2900" dirty="0" err="1"/>
              <a:t>fileexist</a:t>
            </a:r>
            <a:r>
              <a:rPr lang="en-US" sz="2900" dirty="0"/>
              <a:t> step and searches for the file.</a:t>
            </a:r>
          </a:p>
          <a:p>
            <a:pPr marL="514350" indent="-514350">
              <a:buFont typeface="+mj-lt"/>
              <a:buAutoNum type="arabicPeriod"/>
            </a:pPr>
            <a:endParaRPr lang="en-US" sz="2900" dirty="0"/>
          </a:p>
          <a:p>
            <a:pPr marL="514350" indent="-514350">
              <a:buFont typeface="+mj-lt"/>
              <a:buAutoNum type="arabicPeriod"/>
            </a:pPr>
            <a:r>
              <a:rPr lang="en-US" sz="2900" dirty="0"/>
              <a:t>STOP: If the file is found then &amp;</a:t>
            </a:r>
            <a:r>
              <a:rPr lang="en-US" sz="2900" dirty="0" err="1"/>
              <a:t>filehere</a:t>
            </a:r>
            <a:r>
              <a:rPr lang="en-US" sz="2900" dirty="0"/>
              <a:t> is updated from ‘N’ to ‘Y’ which closes out the %do %until loop.  SAS will then progress on to the code you typically use to process the file.</a:t>
            </a:r>
          </a:p>
          <a:p>
            <a:pPr marL="514350" indent="-514350">
              <a:buFont typeface="+mj-lt"/>
              <a:buAutoNum type="arabicPeriod"/>
            </a:pPr>
            <a:endParaRPr lang="en-US" sz="2900" dirty="0"/>
          </a:p>
          <a:p>
            <a:pPr marL="514350" indent="-514350">
              <a:buFont typeface="+mj-lt"/>
              <a:buAutoNum type="arabicPeriod" startAt="3"/>
            </a:pPr>
            <a:r>
              <a:rPr lang="en-US" sz="2900" dirty="0"/>
              <a:t>If the file is not found then &amp;count has +1 added, SAS sleeps for the specified &amp;Interval, and then the loop resumes at the beginning.</a:t>
            </a:r>
          </a:p>
          <a:p>
            <a:pPr marL="514350" indent="-514350">
              <a:buFont typeface="+mj-lt"/>
              <a:buAutoNum type="arabicPeriod" startAt="3"/>
            </a:pPr>
            <a:endParaRPr lang="en-US" sz="2900" dirty="0"/>
          </a:p>
          <a:p>
            <a:pPr marL="514350" indent="-514350">
              <a:buFont typeface="+mj-lt"/>
              <a:buAutoNum type="arabicPeriod" startAt="3"/>
            </a:pPr>
            <a:r>
              <a:rPr lang="en-US" sz="2900" dirty="0"/>
              <a:t>STOP: If the loop runs enough times to make &amp;count match the specified &amp;</a:t>
            </a:r>
            <a:r>
              <a:rPr lang="en-US" sz="2900" dirty="0" err="1"/>
              <a:t>MaxAttempt</a:t>
            </a:r>
            <a:r>
              <a:rPr lang="en-US" sz="2900" dirty="0"/>
              <a:t> then a warning is posted to the log and operations are cancelled. </a:t>
            </a:r>
          </a:p>
        </p:txBody>
      </p:sp>
      <p:pic>
        <p:nvPicPr>
          <p:cNvPr id="7" name="Picture 6"/>
          <p:cNvPicPr>
            <a:picLocks noChangeAspect="1"/>
          </p:cNvPicPr>
          <p:nvPr/>
        </p:nvPicPr>
        <p:blipFill>
          <a:blip r:embed="rId3"/>
          <a:stretch>
            <a:fillRect/>
          </a:stretch>
        </p:blipFill>
        <p:spPr>
          <a:xfrm>
            <a:off x="19204725" y="8584750"/>
            <a:ext cx="17404454" cy="1069833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150" y="8579006"/>
            <a:ext cx="9090304" cy="9973689"/>
          </a:xfrm>
          <a:prstGeom prst="rect">
            <a:avLst/>
          </a:prstGeom>
        </p:spPr>
      </p:pic>
    </p:spTree>
    <p:extLst>
      <p:ext uri="{BB962C8B-B14F-4D97-AF65-F5344CB8AC3E}">
        <p14:creationId xmlns:p14="http://schemas.microsoft.com/office/powerpoint/2010/main" val="285259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06071" y="836615"/>
            <a:ext cx="34343788" cy="1386075"/>
          </a:xfrm>
        </p:spPr>
        <p:txBody>
          <a:bodyPr/>
          <a:lstStyle/>
          <a:p>
            <a:r>
              <a:rPr lang="en-US" sz="6600" b="1" dirty="0"/>
              <a:t>Files Arriving at an Inconvenient Time? Let SAS® Process Your Files with FILEEXIST While You Sleep</a:t>
            </a:r>
            <a:endParaRPr lang="en-US" sz="6600" dirty="0"/>
          </a:p>
        </p:txBody>
      </p:sp>
      <p:sp>
        <p:nvSpPr>
          <p:cNvPr id="3" name="Text Placeholder 2"/>
          <p:cNvSpPr>
            <a:spLocks noGrp="1"/>
          </p:cNvSpPr>
          <p:nvPr>
            <p:ph type="body" sz="quarter" idx="11"/>
          </p:nvPr>
        </p:nvSpPr>
        <p:spPr/>
        <p:txBody>
          <a:bodyPr/>
          <a:lstStyle/>
          <a:p>
            <a:r>
              <a:rPr lang="en-US" dirty="0"/>
              <a:t>Matthew Shotts</a:t>
            </a:r>
          </a:p>
        </p:txBody>
      </p:sp>
      <p:sp>
        <p:nvSpPr>
          <p:cNvPr id="4" name="Text Placeholder 3"/>
          <p:cNvSpPr>
            <a:spLocks noGrp="1"/>
          </p:cNvSpPr>
          <p:nvPr>
            <p:ph type="body" sz="quarter" idx="12"/>
          </p:nvPr>
        </p:nvSpPr>
        <p:spPr/>
        <p:txBody>
          <a:bodyPr/>
          <a:lstStyle/>
          <a:p>
            <a:r>
              <a:rPr lang="en-US" dirty="0"/>
              <a:t>Educational Testing Service</a:t>
            </a:r>
          </a:p>
        </p:txBody>
      </p:sp>
      <p:sp>
        <p:nvSpPr>
          <p:cNvPr id="8" name="Text Placeholder 7"/>
          <p:cNvSpPr>
            <a:spLocks noGrp="1"/>
          </p:cNvSpPr>
          <p:nvPr>
            <p:ph type="body" sz="quarter" idx="17"/>
          </p:nvPr>
        </p:nvSpPr>
        <p:spPr>
          <a:xfrm>
            <a:off x="920689" y="8606118"/>
            <a:ext cx="8653613" cy="859098"/>
          </a:xfrm>
        </p:spPr>
        <p:txBody>
          <a:bodyPr/>
          <a:lstStyle/>
          <a:p>
            <a:r>
              <a:rPr lang="en-US" u="none" dirty="0"/>
              <a:t>FILEEXIST</a:t>
            </a:r>
          </a:p>
        </p:txBody>
      </p:sp>
      <p:sp>
        <p:nvSpPr>
          <p:cNvPr id="9" name="Content Placeholder 8"/>
          <p:cNvSpPr>
            <a:spLocks noGrp="1"/>
          </p:cNvSpPr>
          <p:nvPr>
            <p:ph sz="quarter" idx="18"/>
          </p:nvPr>
        </p:nvSpPr>
        <p:spPr>
          <a:xfrm>
            <a:off x="920685" y="9545576"/>
            <a:ext cx="8653613" cy="3188341"/>
          </a:xfrm>
        </p:spPr>
        <p:txBody>
          <a:bodyPr/>
          <a:lstStyle/>
          <a:p>
            <a:r>
              <a:rPr lang="en-US" sz="3000" dirty="0"/>
              <a:t>The </a:t>
            </a:r>
            <a:r>
              <a:rPr lang="en-US" sz="3000" dirty="0" err="1"/>
              <a:t>Fileexist</a:t>
            </a:r>
            <a:r>
              <a:rPr lang="en-US" sz="3000" dirty="0"/>
              <a:t> procedure can be used to determine if a file is present at a given location.  In the example, </a:t>
            </a:r>
            <a:r>
              <a:rPr lang="en-US" sz="3000" dirty="0" err="1"/>
              <a:t>fileexist</a:t>
            </a:r>
            <a:r>
              <a:rPr lang="en-US" sz="3000" dirty="0"/>
              <a:t> is used as a gatekeeper.  If file is present, the gate is opened and SAS processes the file.  If not present, the gate remains closed.</a:t>
            </a:r>
          </a:p>
        </p:txBody>
      </p:sp>
      <p:sp>
        <p:nvSpPr>
          <p:cNvPr id="13" name="Text Placeholder 12"/>
          <p:cNvSpPr>
            <a:spLocks noGrp="1"/>
          </p:cNvSpPr>
          <p:nvPr>
            <p:ph type="body" sz="quarter" idx="23"/>
          </p:nvPr>
        </p:nvSpPr>
        <p:spPr>
          <a:xfrm>
            <a:off x="19204725" y="7725649"/>
            <a:ext cx="17382259" cy="859098"/>
          </a:xfrm>
          <a:solidFill>
            <a:schemeClr val="tx2">
              <a:lumMod val="75000"/>
            </a:schemeClr>
          </a:solidFill>
        </p:spPr>
        <p:txBody>
          <a:bodyPr/>
          <a:lstStyle/>
          <a:p>
            <a:r>
              <a:rPr lang="en-US" u="none" dirty="0"/>
              <a:t>METHOD (EXAMPLE CODE)</a:t>
            </a:r>
          </a:p>
        </p:txBody>
      </p:sp>
      <p:sp>
        <p:nvSpPr>
          <p:cNvPr id="14" name="TextBox 13"/>
          <p:cNvSpPr txBox="1"/>
          <p:nvPr/>
        </p:nvSpPr>
        <p:spPr>
          <a:xfrm>
            <a:off x="0" y="20635782"/>
            <a:ext cx="37490400" cy="615553"/>
          </a:xfrm>
          <a:prstGeom prst="rect">
            <a:avLst/>
          </a:prstGeom>
          <a:noFill/>
        </p:spPr>
        <p:txBody>
          <a:bodyPr wrap="square" rtlCol="0">
            <a:spAutoFit/>
          </a:bodyPr>
          <a:lstStyle/>
          <a:p>
            <a:pPr algn="ctr"/>
            <a:r>
              <a:rPr lang="en-US" sz="1600" dirty="0">
                <a:solidFill>
                  <a:schemeClr val="tx2"/>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endParaRPr lang="en-US" sz="1800" dirty="0">
              <a:solidFill>
                <a:schemeClr val="tx2"/>
              </a:solidFill>
            </a:endParaRPr>
          </a:p>
        </p:txBody>
      </p:sp>
      <p:sp>
        <p:nvSpPr>
          <p:cNvPr id="18" name="Text Placeholder 7"/>
          <p:cNvSpPr>
            <a:spLocks noGrp="1"/>
          </p:cNvSpPr>
          <p:nvPr>
            <p:ph type="body" sz="quarter" idx="17"/>
          </p:nvPr>
        </p:nvSpPr>
        <p:spPr>
          <a:xfrm>
            <a:off x="10018870" y="11588613"/>
            <a:ext cx="8653613" cy="859098"/>
          </a:xfrm>
        </p:spPr>
        <p:txBody>
          <a:bodyPr/>
          <a:lstStyle/>
          <a:p>
            <a:r>
              <a:rPr lang="en-US" u="none" dirty="0"/>
              <a:t>%IF %THEN %DO and %ELSE %DO</a:t>
            </a:r>
          </a:p>
        </p:txBody>
      </p:sp>
      <p:sp>
        <p:nvSpPr>
          <p:cNvPr id="21" name="Content Placeholder 8"/>
          <p:cNvSpPr>
            <a:spLocks noGrp="1"/>
          </p:cNvSpPr>
          <p:nvPr>
            <p:ph sz="quarter" idx="18"/>
          </p:nvPr>
        </p:nvSpPr>
        <p:spPr>
          <a:xfrm>
            <a:off x="10018875" y="12482023"/>
            <a:ext cx="8565943" cy="7161487"/>
          </a:xfrm>
        </p:spPr>
        <p:txBody>
          <a:bodyPr/>
          <a:lstStyle/>
          <a:p>
            <a:r>
              <a:rPr lang="en-US" sz="3000" dirty="0"/>
              <a:t>Conditional processing such as if-then do isn’t just for the data step.  You can also take advantage of %if %then %do to conditionally execute whole data steps and </a:t>
            </a:r>
            <a:r>
              <a:rPr lang="en-US" sz="3000" dirty="0" err="1"/>
              <a:t>procs</a:t>
            </a:r>
            <a:r>
              <a:rPr lang="en-US" sz="3000" dirty="0"/>
              <a:t>.  As with %do %until above, these must be enclosed within a macro and any %do commands closed out with an %end.  In the example, if the file is present then the &amp;</a:t>
            </a:r>
            <a:r>
              <a:rPr lang="en-US" sz="3000" dirty="0" err="1"/>
              <a:t>filehere</a:t>
            </a:r>
            <a:r>
              <a:rPr lang="en-US" sz="3000" dirty="0"/>
              <a:t> is updated to ‘Y’ to close out the loop.  If not present, the &amp;count of the attempts has +1 added and SAS goes to sleep.  </a:t>
            </a:r>
          </a:p>
          <a:p>
            <a:endParaRPr lang="en-US" sz="3000" dirty="0"/>
          </a:p>
          <a:p>
            <a:r>
              <a:rPr lang="en-US" sz="3000" dirty="0"/>
              <a:t>This is followed by another %if %then %do to determine if the maximum number of attempts has been reached.  If so, SAS aborts processing but remains open through the use of %abort cancel.</a:t>
            </a:r>
          </a:p>
        </p:txBody>
      </p:sp>
      <p:sp>
        <p:nvSpPr>
          <p:cNvPr id="22" name="Text Placeholder 7"/>
          <p:cNvSpPr>
            <a:spLocks noGrp="1"/>
          </p:cNvSpPr>
          <p:nvPr>
            <p:ph type="body" sz="quarter" idx="17"/>
          </p:nvPr>
        </p:nvSpPr>
        <p:spPr>
          <a:xfrm>
            <a:off x="10018872" y="5337417"/>
            <a:ext cx="8653613" cy="859098"/>
          </a:xfrm>
        </p:spPr>
        <p:txBody>
          <a:bodyPr/>
          <a:lstStyle/>
          <a:p>
            <a:r>
              <a:rPr lang="en-US" u="none" dirty="0"/>
              <a:t>%DO %UNTIL</a:t>
            </a:r>
          </a:p>
        </p:txBody>
      </p:sp>
      <p:sp>
        <p:nvSpPr>
          <p:cNvPr id="23" name="Content Placeholder 8"/>
          <p:cNvSpPr>
            <a:spLocks noGrp="1"/>
          </p:cNvSpPr>
          <p:nvPr>
            <p:ph sz="quarter" idx="18"/>
          </p:nvPr>
        </p:nvSpPr>
        <p:spPr>
          <a:xfrm>
            <a:off x="10018871" y="6245017"/>
            <a:ext cx="8653613" cy="4776369"/>
          </a:xfrm>
        </p:spPr>
        <p:txBody>
          <a:bodyPr/>
          <a:lstStyle/>
          <a:p>
            <a:r>
              <a:rPr lang="en-US" sz="3000" dirty="0"/>
              <a:t>The %do %until function can be used to create a loop of various actions which conclude once a criteria is met.  For the example here, there are two criteria for closing the loop: either the file is found via </a:t>
            </a:r>
            <a:r>
              <a:rPr lang="en-US" sz="3000" dirty="0" err="1"/>
              <a:t>fileexist</a:t>
            </a:r>
            <a:r>
              <a:rPr lang="en-US" sz="3000" dirty="0"/>
              <a:t> or the number of attempts defined in &amp;</a:t>
            </a:r>
            <a:r>
              <a:rPr lang="en-US" sz="3000" dirty="0" err="1"/>
              <a:t>MaxAttempts</a:t>
            </a:r>
            <a:r>
              <a:rPr lang="en-US" sz="3000" dirty="0"/>
              <a:t> is reached.  %Do %Until must be enclosed within a macro in order to function.  The %macro </a:t>
            </a:r>
            <a:r>
              <a:rPr lang="en-US" sz="3000" i="1" dirty="0"/>
              <a:t>find </a:t>
            </a:r>
            <a:r>
              <a:rPr lang="en-US" sz="3000" dirty="0"/>
              <a:t>is filling this role in the example.  All %do commands also need to be closed out with a corresponding %end.</a:t>
            </a:r>
          </a:p>
          <a:p>
            <a:endParaRPr lang="en-US" sz="3000" dirty="0"/>
          </a:p>
          <a:p>
            <a:endParaRPr lang="en-US" sz="3000" dirty="0"/>
          </a:p>
        </p:txBody>
      </p:sp>
      <p:sp>
        <p:nvSpPr>
          <p:cNvPr id="19" name="Rectangle 18"/>
          <p:cNvSpPr/>
          <p:nvPr/>
        </p:nvSpPr>
        <p:spPr>
          <a:xfrm>
            <a:off x="9574302" y="5337417"/>
            <a:ext cx="444573" cy="14779383"/>
          </a:xfrm>
          <a:prstGeom prst="rect">
            <a:avLst/>
          </a:prstGeom>
          <a:solidFill>
            <a:schemeClr val="tx2">
              <a:lumMod val="75000"/>
            </a:schemeClr>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 Placeholder 7"/>
          <p:cNvSpPr>
            <a:spLocks noGrp="1"/>
          </p:cNvSpPr>
          <p:nvPr>
            <p:ph type="body" sz="quarter" idx="17"/>
          </p:nvPr>
        </p:nvSpPr>
        <p:spPr>
          <a:xfrm>
            <a:off x="920684" y="14348845"/>
            <a:ext cx="8653617" cy="859098"/>
          </a:xfrm>
        </p:spPr>
        <p:txBody>
          <a:bodyPr/>
          <a:lstStyle/>
          <a:p>
            <a:r>
              <a:rPr lang="en-US" u="none" dirty="0"/>
              <a:t>SLEEP</a:t>
            </a:r>
          </a:p>
        </p:txBody>
      </p:sp>
      <p:sp>
        <p:nvSpPr>
          <p:cNvPr id="30" name="Content Placeholder 8"/>
          <p:cNvSpPr>
            <a:spLocks noGrp="1"/>
          </p:cNvSpPr>
          <p:nvPr>
            <p:ph sz="quarter" idx="18"/>
          </p:nvPr>
        </p:nvSpPr>
        <p:spPr>
          <a:xfrm>
            <a:off x="920683" y="15207943"/>
            <a:ext cx="8565943" cy="4883629"/>
          </a:xfrm>
        </p:spPr>
        <p:txBody>
          <a:bodyPr/>
          <a:lstStyle/>
          <a:p>
            <a:r>
              <a:rPr lang="en-US" sz="3000" dirty="0"/>
              <a:t>The Sleep function can be used to make SAS pause processing for a specified interval.  Please note that SAS defaults to seconds as the unit of time.  This can easily be adjusted to minutes or hours by multiplying against the &amp;Interval in the sleep statement (i.e.  slept=sleep(&amp;Interval.*60);  would turn the sleep interval into minutes).</a:t>
            </a:r>
          </a:p>
          <a:p>
            <a:endParaRPr lang="en-US" sz="3000" dirty="0"/>
          </a:p>
          <a:p>
            <a:r>
              <a:rPr lang="en-US" sz="3000" dirty="0"/>
              <a:t>In the example, sleep is used to create a period of inactivity in between each attempt to locate the file.</a:t>
            </a:r>
          </a:p>
        </p:txBody>
      </p:sp>
      <p:sp>
        <p:nvSpPr>
          <p:cNvPr id="25" name="TextBox 24"/>
          <p:cNvSpPr txBox="1"/>
          <p:nvPr/>
        </p:nvSpPr>
        <p:spPr>
          <a:xfrm>
            <a:off x="920683" y="5332648"/>
            <a:ext cx="8041342" cy="3139321"/>
          </a:xfrm>
          <a:prstGeom prst="rect">
            <a:avLst/>
          </a:prstGeom>
          <a:noFill/>
        </p:spPr>
        <p:txBody>
          <a:bodyPr wrap="square" rtlCol="0">
            <a:spAutoFit/>
          </a:bodyPr>
          <a:lstStyle/>
          <a:p>
            <a:r>
              <a:rPr lang="en-US" b="1" dirty="0">
                <a:solidFill>
                  <a:schemeClr val="tx2">
                    <a:lumMod val="75000"/>
                  </a:schemeClr>
                </a:solidFill>
              </a:rPr>
              <a:t>Description of the functions used in example code</a:t>
            </a:r>
          </a:p>
        </p:txBody>
      </p:sp>
      <p:pic>
        <p:nvPicPr>
          <p:cNvPr id="20" name="Picture 19"/>
          <p:cNvPicPr>
            <a:picLocks noChangeAspect="1"/>
          </p:cNvPicPr>
          <p:nvPr/>
        </p:nvPicPr>
        <p:blipFill>
          <a:blip r:embed="rId3"/>
          <a:stretch>
            <a:fillRect/>
          </a:stretch>
        </p:blipFill>
        <p:spPr>
          <a:xfrm>
            <a:off x="19204725" y="8584750"/>
            <a:ext cx="17404454" cy="10698331"/>
          </a:xfrm>
          <a:prstGeom prst="rect">
            <a:avLst/>
          </a:prstGeom>
        </p:spPr>
      </p:pic>
    </p:spTree>
    <p:extLst>
      <p:ext uri="{BB962C8B-B14F-4D97-AF65-F5344CB8AC3E}">
        <p14:creationId xmlns:p14="http://schemas.microsoft.com/office/powerpoint/2010/main" val="210227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0635782"/>
            <a:ext cx="37490400" cy="615553"/>
          </a:xfrm>
          <a:prstGeom prst="rect">
            <a:avLst/>
          </a:prstGeom>
          <a:noFill/>
        </p:spPr>
        <p:txBody>
          <a:bodyPr wrap="square" rtlCol="0">
            <a:spAutoFit/>
          </a:bodyPr>
          <a:lstStyle/>
          <a:p>
            <a:pPr algn="ctr"/>
            <a:r>
              <a:rPr lang="en-US" sz="1600" dirty="0">
                <a:solidFill>
                  <a:schemeClr val="bg1"/>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endParaRPr lang="en-US" sz="1800" dirty="0">
              <a:solidFill>
                <a:schemeClr val="bg1"/>
              </a:solidFill>
            </a:endParaRPr>
          </a:p>
        </p:txBody>
      </p:sp>
      <p:sp>
        <p:nvSpPr>
          <p:cNvPr id="3" name="TextBox 2"/>
          <p:cNvSpPr txBox="1"/>
          <p:nvPr/>
        </p:nvSpPr>
        <p:spPr>
          <a:xfrm>
            <a:off x="12223376" y="15313428"/>
            <a:ext cx="13043647" cy="3139321"/>
          </a:xfrm>
          <a:prstGeom prst="rect">
            <a:avLst/>
          </a:prstGeom>
          <a:noFill/>
        </p:spPr>
        <p:txBody>
          <a:bodyPr wrap="square" rtlCol="0">
            <a:spAutoFit/>
          </a:bodyPr>
          <a:lstStyle/>
          <a:p>
            <a:pPr algn="ctr"/>
            <a:r>
              <a:rPr lang="en-US" dirty="0">
                <a:solidFill>
                  <a:schemeClr val="bg1"/>
                </a:solidFill>
                <a:latin typeface="+mj-lt"/>
              </a:rPr>
              <a:t>Presenter Contact Information:</a:t>
            </a:r>
          </a:p>
          <a:p>
            <a:pPr algn="ctr"/>
            <a:r>
              <a:rPr lang="en-US" dirty="0">
                <a:solidFill>
                  <a:schemeClr val="bg1"/>
                </a:solidFill>
                <a:latin typeface="+mj-lt"/>
              </a:rPr>
              <a:t>Matthew Shotts</a:t>
            </a:r>
          </a:p>
          <a:p>
            <a:pPr algn="ctr"/>
            <a:r>
              <a:rPr lang="en-US" dirty="0">
                <a:solidFill>
                  <a:schemeClr val="bg1"/>
                </a:solidFill>
                <a:latin typeface="+mj-lt"/>
              </a:rPr>
              <a:t>mshotts@ets.org</a:t>
            </a:r>
          </a:p>
        </p:txBody>
      </p:sp>
    </p:spTree>
    <p:extLst>
      <p:ext uri="{BB962C8B-B14F-4D97-AF65-F5344CB8AC3E}">
        <p14:creationId xmlns:p14="http://schemas.microsoft.com/office/powerpoint/2010/main" val="1716248926"/>
      </p:ext>
    </p:extLst>
  </p:cSld>
  <p:clrMapOvr>
    <a:masterClrMapping/>
  </p:clrMapOvr>
</p:sld>
</file>

<file path=ppt/theme/theme1.xml><?xml version="1.0" encoding="utf-8"?>
<a:theme xmlns:a="http://schemas.openxmlformats.org/drawingml/2006/main" name="2 Column with no box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3306</TotalTime>
  <Words>900</Words>
  <Application>Microsoft Office PowerPoint</Application>
  <PresentationFormat>Custom</PresentationFormat>
  <Paragraphs>48</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2 Column with no boxes</vt:lpstr>
      <vt:lpstr>Files Arriving at an Inconvenient Time?  Let SAS® Process Your Files with FILEEXIST While You Sleep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at ePosterBoards LLC</dc:creator>
  <cp:lastModifiedBy>Matthew Shotts</cp:lastModifiedBy>
  <cp:revision>156</cp:revision>
  <dcterms:created xsi:type="dcterms:W3CDTF">2013-11-25T16:31:35Z</dcterms:created>
  <dcterms:modified xsi:type="dcterms:W3CDTF">2018-03-02T23:02:57Z</dcterms:modified>
</cp:coreProperties>
</file>