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robotistan.com/kablolu-hc06-bluetooth-serial-modul-karti-hc06-bluetooth-to-serial-port-m-12526-82-B.jpg" TargetMode="External"/><Relationship Id="rId3" Type="http://schemas.openxmlformats.org/officeDocument/2006/relationships/hyperlink" Target="http://www.kompent.com/Uploads/UrunResimleri/buyuk/max30100-puls-osimetre-kalp-hizi-sensor--a142.jpg" TargetMode="External"/><Relationship Id="rId7" Type="http://schemas.openxmlformats.org/officeDocument/2006/relationships/hyperlink" Target="https://www.direnc.net/40-adet-erkek-erkek-jumper-20cm-en-jumper-cable-eternalfar-58359-34-B.jpg" TargetMode="External"/><Relationship Id="rId2" Type="http://schemas.openxmlformats.org/officeDocument/2006/relationships/hyperlink" Target="https://play-lh.googleusercontent.com/TzH0WLofSxjzsQeWSxAZXDCz2oyaQK6ul3Jd_X0CxLJ-Oq-98nQdAghss99If3SBpzI=w526-h296-rw" TargetMode="External"/><Relationship Id="rId1" Type="http://schemas.openxmlformats.org/officeDocument/2006/relationships/slideLayout" Target="../slideLayouts/slideLayout2.xml"/><Relationship Id="rId6" Type="http://schemas.openxmlformats.org/officeDocument/2006/relationships/hyperlink" Target="https://productimages.hepsiburada.net/s/25/375/10129451581490.jpg" TargetMode="External"/><Relationship Id="rId5" Type="http://schemas.openxmlformats.org/officeDocument/2006/relationships/hyperlink" Target="https://productimages.hepsiburada.net/s/37/375/10539234033714.jpg" TargetMode="External"/><Relationship Id="rId4" Type="http://schemas.openxmlformats.org/officeDocument/2006/relationships/hyperlink" Target="https://productimages.hepsiburada.net/s/31/375/10332811362354.jpg" TargetMode="External"/><Relationship Id="rId9" Type="http://schemas.openxmlformats.org/officeDocument/2006/relationships/hyperlink" Target="https://st3.myideasoft.com/idea/cd/40/myassets/products/007/arduino-uno-2.jpg?revision=148408916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692398" y="1621767"/>
            <a:ext cx="6815669" cy="1764898"/>
          </a:xfrm>
        </p:spPr>
        <p:txBody>
          <a:bodyPr/>
          <a:lstStyle/>
          <a:p>
            <a:r>
              <a:rPr lang="tr-TR" sz="3600" dirty="0" smtClean="0"/>
              <a:t>MİKROİŞLEMCİLER</a:t>
            </a:r>
            <a:br>
              <a:rPr lang="tr-TR" sz="3600" dirty="0" smtClean="0"/>
            </a:br>
            <a:r>
              <a:rPr lang="tr-TR" sz="3600" dirty="0" smtClean="0"/>
              <a:t> VE </a:t>
            </a:r>
            <a:br>
              <a:rPr lang="tr-TR" sz="3600" dirty="0" smtClean="0"/>
            </a:br>
            <a:r>
              <a:rPr lang="tr-TR" sz="3600" dirty="0" smtClean="0"/>
              <a:t>PROGRAMLAMA</a:t>
            </a:r>
            <a:endParaRPr lang="tr-TR" sz="3600" dirty="0"/>
          </a:p>
        </p:txBody>
      </p:sp>
      <p:sp>
        <p:nvSpPr>
          <p:cNvPr id="3" name="Alt Başlık 2"/>
          <p:cNvSpPr>
            <a:spLocks noGrp="1"/>
          </p:cNvSpPr>
          <p:nvPr>
            <p:ph type="subTitle" idx="1"/>
          </p:nvPr>
        </p:nvSpPr>
        <p:spPr/>
        <p:txBody>
          <a:bodyPr/>
          <a:lstStyle/>
          <a:p>
            <a:r>
              <a:rPr lang="tr-TR" dirty="0" smtClean="0"/>
              <a:t>NABIZ-ATEŞ ÖLÇER-OKSİJEN SATÜRASYON</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926" y="4074781"/>
            <a:ext cx="1743099" cy="1300620"/>
          </a:xfrm>
          <a:prstGeom prst="rect">
            <a:avLst/>
          </a:prstGeom>
          <a:ln>
            <a:noFill/>
          </a:ln>
          <a:effectLst>
            <a:softEdge rad="112500"/>
          </a:effectLst>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30" y="4085778"/>
            <a:ext cx="1612323" cy="1209242"/>
          </a:xfrm>
          <a:prstGeom prst="rect">
            <a:avLst/>
          </a:prstGeom>
          <a:ln>
            <a:noFill/>
          </a:ln>
          <a:effectLst>
            <a:softEdge rad="112500"/>
          </a:effectLst>
        </p:spPr>
      </p:pic>
    </p:spTree>
    <p:extLst>
      <p:ext uri="{BB962C8B-B14F-4D97-AF65-F5344CB8AC3E}">
        <p14:creationId xmlns:p14="http://schemas.microsoft.com/office/powerpoint/2010/main" val="1539745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Lehim</a:t>
            </a:r>
            <a:endParaRPr lang="tr-TR" dirty="0"/>
          </a:p>
        </p:txBody>
      </p:sp>
      <p:sp>
        <p:nvSpPr>
          <p:cNvPr id="3" name="İçerik Yer Tutucusu 2"/>
          <p:cNvSpPr>
            <a:spLocks noGrp="1"/>
          </p:cNvSpPr>
          <p:nvPr>
            <p:ph idx="1"/>
          </p:nvPr>
        </p:nvSpPr>
        <p:spPr/>
        <p:txBody>
          <a:bodyPr>
            <a:normAutofit/>
          </a:bodyPr>
          <a:lstStyle/>
          <a:p>
            <a:r>
              <a:rPr lang="tr-TR" sz="2000" dirty="0"/>
              <a:t>Lehim, elektronik cihazların parçalarını </a:t>
            </a:r>
            <a:r>
              <a:rPr lang="tr-TR" sz="2000" dirty="0">
                <a:solidFill>
                  <a:schemeClr val="accent4"/>
                </a:solidFill>
              </a:rPr>
              <a:t>birbirine</a:t>
            </a:r>
            <a:r>
              <a:rPr lang="tr-TR" sz="2000" dirty="0"/>
              <a:t> bağlamak için kullanılan bir malzemedir. Lehim, genellikle a</a:t>
            </a:r>
            <a:r>
              <a:rPr lang="tr-TR" sz="2000" dirty="0">
                <a:solidFill>
                  <a:schemeClr val="accent4"/>
                </a:solidFill>
              </a:rPr>
              <a:t>lüminyum</a:t>
            </a:r>
            <a:r>
              <a:rPr lang="tr-TR" sz="2000" dirty="0"/>
              <a:t> veya </a:t>
            </a:r>
            <a:r>
              <a:rPr lang="tr-TR" sz="2000" dirty="0">
                <a:solidFill>
                  <a:schemeClr val="accent4"/>
                </a:solidFill>
              </a:rPr>
              <a:t>bakır</a:t>
            </a:r>
            <a:r>
              <a:rPr lang="tr-TR" sz="2000" dirty="0"/>
              <a:t> gibi </a:t>
            </a:r>
            <a:r>
              <a:rPr lang="tr-TR" sz="2000" dirty="0">
                <a:solidFill>
                  <a:schemeClr val="accent4"/>
                </a:solidFill>
              </a:rPr>
              <a:t>iletken</a:t>
            </a:r>
            <a:r>
              <a:rPr lang="tr-TR" sz="2000" dirty="0"/>
              <a:t> malzemelerden yapılır ve bu nedenle </a:t>
            </a:r>
            <a:r>
              <a:rPr lang="tr-TR" sz="2000" dirty="0">
                <a:solidFill>
                  <a:schemeClr val="accent4"/>
                </a:solidFill>
              </a:rPr>
              <a:t>elektrik akımını </a:t>
            </a:r>
            <a:r>
              <a:rPr lang="tr-TR" sz="2000" dirty="0"/>
              <a:t>iletir. Lehim, cihazların parçalarını birbirine bağlamak için kullanılır ve bu nedenle elektronik cihazların çalışmasında önemli bir rol oynar.</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3887" y="3811649"/>
            <a:ext cx="2335152" cy="2335152"/>
          </a:xfrm>
          <a:prstGeom prst="rect">
            <a:avLst/>
          </a:prstGeom>
          <a:ln>
            <a:noFill/>
          </a:ln>
          <a:effectLst>
            <a:softEdge rad="112500"/>
          </a:effectLst>
        </p:spPr>
      </p:pic>
    </p:spTree>
    <p:extLst>
      <p:ext uri="{BB962C8B-B14F-4D97-AF65-F5344CB8AC3E}">
        <p14:creationId xmlns:p14="http://schemas.microsoft.com/office/powerpoint/2010/main" val="1343839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Devre Tahtası</a:t>
            </a:r>
            <a:endParaRPr lang="tr-TR" dirty="0"/>
          </a:p>
        </p:txBody>
      </p:sp>
      <p:sp>
        <p:nvSpPr>
          <p:cNvPr id="3" name="İçerik Yer Tutucusu 2"/>
          <p:cNvSpPr>
            <a:spLocks noGrp="1"/>
          </p:cNvSpPr>
          <p:nvPr>
            <p:ph idx="1"/>
          </p:nvPr>
        </p:nvSpPr>
        <p:spPr/>
        <p:txBody>
          <a:bodyPr>
            <a:normAutofit/>
          </a:bodyPr>
          <a:lstStyle/>
          <a:p>
            <a:r>
              <a:rPr lang="tr-TR" sz="2000" dirty="0"/>
              <a:t>Devre tahtası, elektronik devrelerin </a:t>
            </a:r>
            <a:r>
              <a:rPr lang="tr-TR" sz="2000" dirty="0">
                <a:solidFill>
                  <a:schemeClr val="accent4"/>
                </a:solidFill>
              </a:rPr>
              <a:t>tasarımı</a:t>
            </a:r>
            <a:r>
              <a:rPr lang="tr-TR" sz="2000" dirty="0"/>
              <a:t>, </a:t>
            </a:r>
            <a:r>
              <a:rPr lang="tr-TR" sz="2000" dirty="0">
                <a:solidFill>
                  <a:schemeClr val="accent4"/>
                </a:solidFill>
              </a:rPr>
              <a:t>kurulumu</a:t>
            </a:r>
            <a:r>
              <a:rPr lang="tr-TR" sz="2000" dirty="0"/>
              <a:t> ve </a:t>
            </a:r>
            <a:r>
              <a:rPr lang="tr-TR" sz="2000" dirty="0">
                <a:solidFill>
                  <a:schemeClr val="accent4"/>
                </a:solidFill>
              </a:rPr>
              <a:t>test edilmesi </a:t>
            </a:r>
            <a:r>
              <a:rPr lang="tr-TR" sz="2000" dirty="0"/>
              <a:t>için kullanılan bir malzemedir. Devre tahtası, genellikle </a:t>
            </a:r>
            <a:r>
              <a:rPr lang="tr-TR" sz="2000" dirty="0">
                <a:solidFill>
                  <a:schemeClr val="accent4"/>
                </a:solidFill>
              </a:rPr>
              <a:t>iletken malzemelerden </a:t>
            </a:r>
            <a:r>
              <a:rPr lang="tr-TR" sz="2000" dirty="0"/>
              <a:t>yapılır ve bu nedenle elektrik akımını iletir. Devre tahtası üzerinde, elektronik devrelerin parçaları ve komponentleri yerleştirilerek devreler oluşturulur. Devre tahtası, genellikle elektronik projelerin tasarımı ve kurulumu sırasında kullanılır ve bu nedenle elektronik projelerin çalışmasında önemli bir rol oynar.</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6687" y="4216400"/>
            <a:ext cx="1869326" cy="1869326"/>
          </a:xfrm>
          <a:prstGeom prst="rect">
            <a:avLst/>
          </a:prstGeom>
          <a:ln>
            <a:noFill/>
          </a:ln>
          <a:effectLst>
            <a:softEdge rad="112500"/>
          </a:effectLst>
        </p:spPr>
      </p:pic>
    </p:spTree>
    <p:extLst>
      <p:ext uri="{BB962C8B-B14F-4D97-AF65-F5344CB8AC3E}">
        <p14:creationId xmlns:p14="http://schemas.microsoft.com/office/powerpoint/2010/main" val="3493413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dirty="0" smtClean="0"/>
              <a:t>MX30100 </a:t>
            </a:r>
            <a:r>
              <a:rPr lang="tr-TR" dirty="0" smtClean="0"/>
              <a:t>Nabız</a:t>
            </a:r>
            <a:r>
              <a:rPr lang="tr-TR" sz="3600" dirty="0" smtClean="0"/>
              <a:t> Ve </a:t>
            </a:r>
            <a:r>
              <a:rPr lang="tr-TR" sz="3600" dirty="0"/>
              <a:t>O</a:t>
            </a:r>
            <a:r>
              <a:rPr lang="tr-TR" sz="3600" dirty="0" smtClean="0"/>
              <a:t>ksijen Satürasyonu Sensor</a:t>
            </a:r>
            <a:endParaRPr lang="tr-TR" sz="3600" dirty="0"/>
          </a:p>
        </p:txBody>
      </p:sp>
      <p:sp>
        <p:nvSpPr>
          <p:cNvPr id="3" name="İçerik Yer Tutucusu 2"/>
          <p:cNvSpPr>
            <a:spLocks noGrp="1"/>
          </p:cNvSpPr>
          <p:nvPr>
            <p:ph idx="1"/>
          </p:nvPr>
        </p:nvSpPr>
        <p:spPr>
          <a:xfrm>
            <a:off x="1235017" y="2608690"/>
            <a:ext cx="9601196" cy="3318936"/>
          </a:xfrm>
        </p:spPr>
        <p:txBody>
          <a:bodyPr>
            <a:normAutofit/>
          </a:bodyPr>
          <a:lstStyle/>
          <a:p>
            <a:r>
              <a:rPr lang="tr-TR" sz="2000" dirty="0"/>
              <a:t>MX30100 nabız ve oksijen satürasyonu sensörü, bir cihazın </a:t>
            </a:r>
            <a:r>
              <a:rPr lang="tr-TR" sz="2000" dirty="0" err="1" smtClean="0">
                <a:solidFill>
                  <a:schemeClr val="accent4"/>
                </a:solidFill>
              </a:rPr>
              <a:t>nabız,ateş</a:t>
            </a:r>
            <a:r>
              <a:rPr lang="tr-TR" sz="2000" dirty="0" smtClean="0"/>
              <a:t> </a:t>
            </a:r>
            <a:r>
              <a:rPr lang="tr-TR" sz="2000" dirty="0"/>
              <a:t>ve </a:t>
            </a:r>
            <a:r>
              <a:rPr lang="tr-TR" sz="2000" dirty="0">
                <a:solidFill>
                  <a:schemeClr val="accent4"/>
                </a:solidFill>
              </a:rPr>
              <a:t>oksijen</a:t>
            </a:r>
            <a:r>
              <a:rPr lang="tr-TR" sz="2000" dirty="0"/>
              <a:t> satürasyonunu ölçen bir sensördür. Bu sensör, bir cihazın nabız atış hızını ve oksijen satürasyonunu ölçerek bu verileri bir bilgisayara veya diğer cihaza gönderebilir. </a:t>
            </a:r>
            <a:r>
              <a:rPr lang="tr-TR" sz="2000" dirty="0" smtClean="0"/>
              <a:t>MX30100 </a:t>
            </a:r>
            <a:r>
              <a:rPr lang="tr-TR" sz="2000" dirty="0"/>
              <a:t>nabız ve oksijen satürasyonu sensörü, genellikle sağlık sektöründe kullanılır ve bu nedenle insan sağlığını izlemek için önemlidir. </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811" y="3983966"/>
            <a:ext cx="3193211" cy="1821611"/>
          </a:xfrm>
          <a:prstGeom prst="rect">
            <a:avLst/>
          </a:prstGeom>
          <a:ln>
            <a:noFill/>
          </a:ln>
          <a:effectLst>
            <a:softEdge rad="112500"/>
          </a:effectLst>
        </p:spPr>
      </p:pic>
    </p:spTree>
    <p:extLst>
      <p:ext uri="{BB962C8B-B14F-4D97-AF65-F5344CB8AC3E}">
        <p14:creationId xmlns:p14="http://schemas.microsoft.com/office/powerpoint/2010/main" val="3355775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Bluetooth Serial Mobil Uygulaması</a:t>
            </a:r>
            <a:endParaRPr lang="tr-TR" dirty="0"/>
          </a:p>
        </p:txBody>
      </p:sp>
      <p:sp>
        <p:nvSpPr>
          <p:cNvPr id="3" name="İçerik Yer Tutucusu 2"/>
          <p:cNvSpPr>
            <a:spLocks noGrp="1"/>
          </p:cNvSpPr>
          <p:nvPr>
            <p:ph idx="1"/>
          </p:nvPr>
        </p:nvSpPr>
        <p:spPr/>
        <p:txBody>
          <a:bodyPr>
            <a:normAutofit/>
          </a:bodyPr>
          <a:lstStyle/>
          <a:p>
            <a:r>
              <a:rPr lang="tr-TR" sz="2000" dirty="0"/>
              <a:t>Bluetooth Serial mobil uygulaması, bir </a:t>
            </a:r>
            <a:r>
              <a:rPr lang="tr-TR" sz="2000" dirty="0">
                <a:solidFill>
                  <a:schemeClr val="accent4"/>
                </a:solidFill>
              </a:rPr>
              <a:t>mobil cihaz </a:t>
            </a:r>
            <a:r>
              <a:rPr lang="tr-TR" sz="2000" dirty="0"/>
              <a:t>ve </a:t>
            </a:r>
            <a:r>
              <a:rPr lang="tr-TR" sz="2000" dirty="0">
                <a:solidFill>
                  <a:schemeClr val="accent4"/>
                </a:solidFill>
              </a:rPr>
              <a:t>bir bilgisayar </a:t>
            </a:r>
            <a:r>
              <a:rPr lang="tr-TR" sz="2000" dirty="0"/>
              <a:t>arasında </a:t>
            </a:r>
            <a:r>
              <a:rPr lang="tr-TR" sz="2000" dirty="0">
                <a:solidFill>
                  <a:schemeClr val="accent4"/>
                </a:solidFill>
              </a:rPr>
              <a:t>Bluetooth bağlantısı </a:t>
            </a:r>
            <a:r>
              <a:rPr lang="tr-TR" sz="2000" dirty="0"/>
              <a:t>kurmak için kullanılan bir uygulamadır. Bu uygulama, mobil cihaz ve bilgisayar arasında </a:t>
            </a:r>
            <a:r>
              <a:rPr lang="tr-TR" sz="2000" dirty="0">
                <a:solidFill>
                  <a:schemeClr val="accent4"/>
                </a:solidFill>
              </a:rPr>
              <a:t>seri haberleşmeyi sağlar </a:t>
            </a:r>
            <a:r>
              <a:rPr lang="tr-TR" sz="2000" dirty="0"/>
              <a:t>ve bu nedenle </a:t>
            </a:r>
            <a:r>
              <a:rPr lang="tr-TR" sz="2000" dirty="0">
                <a:solidFill>
                  <a:schemeClr val="accent4"/>
                </a:solidFill>
              </a:rPr>
              <a:t>veri</a:t>
            </a:r>
            <a:r>
              <a:rPr lang="tr-TR" sz="2000" dirty="0"/>
              <a:t> ve </a:t>
            </a:r>
            <a:r>
              <a:rPr lang="tr-TR" sz="2000" dirty="0">
                <a:solidFill>
                  <a:schemeClr val="accent4"/>
                </a:solidFill>
              </a:rPr>
              <a:t>sinyal aktarımını sağlar</a:t>
            </a:r>
            <a:r>
              <a:rPr lang="tr-TR" sz="2000" dirty="0"/>
              <a:t>. Örneğin, bir mobil cihazdan bir bilgisayara veri gönderebilir ve bilgisayardan mobil cihaza veri alabilirsiniz.</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3964318"/>
            <a:ext cx="3052554" cy="2242868"/>
          </a:xfrm>
          <a:prstGeom prst="rect">
            <a:avLst/>
          </a:prstGeom>
          <a:ln>
            <a:noFill/>
          </a:ln>
          <a:effectLst>
            <a:softEdge rad="112500"/>
          </a:effectLst>
        </p:spPr>
      </p:pic>
    </p:spTree>
    <p:extLst>
      <p:ext uri="{BB962C8B-B14F-4D97-AF65-F5344CB8AC3E}">
        <p14:creationId xmlns:p14="http://schemas.microsoft.com/office/powerpoint/2010/main" val="2061483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Katkısı</a:t>
            </a:r>
            <a:endParaRPr lang="tr-TR" dirty="0"/>
          </a:p>
        </p:txBody>
      </p:sp>
      <p:sp>
        <p:nvSpPr>
          <p:cNvPr id="3" name="İçerik Yer Tutucusu 2"/>
          <p:cNvSpPr>
            <a:spLocks noGrp="1"/>
          </p:cNvSpPr>
          <p:nvPr>
            <p:ph idx="1"/>
          </p:nvPr>
        </p:nvSpPr>
        <p:spPr/>
        <p:txBody>
          <a:bodyPr/>
          <a:lstStyle/>
          <a:p>
            <a:r>
              <a:rPr lang="tr-TR" dirty="0" smtClean="0"/>
              <a:t>Sağlık Çalışanlarına daha </a:t>
            </a:r>
            <a:r>
              <a:rPr lang="tr-TR" dirty="0" smtClean="0">
                <a:solidFill>
                  <a:schemeClr val="accent4"/>
                </a:solidFill>
              </a:rPr>
              <a:t>rahat</a:t>
            </a:r>
            <a:r>
              <a:rPr lang="tr-TR" dirty="0" smtClean="0"/>
              <a:t> hasta kontrolü </a:t>
            </a:r>
          </a:p>
          <a:p>
            <a:r>
              <a:rPr lang="tr-TR" dirty="0" smtClean="0"/>
              <a:t>Hasta </a:t>
            </a:r>
            <a:r>
              <a:rPr lang="tr-TR" dirty="0" smtClean="0">
                <a:solidFill>
                  <a:schemeClr val="accent4"/>
                </a:solidFill>
              </a:rPr>
              <a:t>nabız</a:t>
            </a:r>
            <a:r>
              <a:rPr lang="tr-TR" dirty="0" smtClean="0"/>
              <a:t> kontrolü</a:t>
            </a:r>
          </a:p>
          <a:p>
            <a:r>
              <a:rPr lang="tr-TR" dirty="0" smtClean="0"/>
              <a:t>Hasta </a:t>
            </a:r>
            <a:r>
              <a:rPr lang="tr-TR" dirty="0" smtClean="0">
                <a:solidFill>
                  <a:schemeClr val="accent4"/>
                </a:solidFill>
              </a:rPr>
              <a:t>oksijen</a:t>
            </a:r>
            <a:r>
              <a:rPr lang="tr-TR" dirty="0" smtClean="0"/>
              <a:t> satürasyonu</a:t>
            </a:r>
          </a:p>
          <a:p>
            <a:r>
              <a:rPr lang="tr-TR" dirty="0" smtClean="0"/>
              <a:t>Hasta </a:t>
            </a:r>
            <a:r>
              <a:rPr lang="tr-TR" dirty="0" smtClean="0">
                <a:solidFill>
                  <a:schemeClr val="accent4"/>
                </a:solidFill>
              </a:rPr>
              <a:t>ateş</a:t>
            </a:r>
            <a:r>
              <a:rPr lang="tr-TR" dirty="0" smtClean="0"/>
              <a:t> ölçümü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465" y="2556932"/>
            <a:ext cx="3404558" cy="25534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85264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 ve Sorunlar </a:t>
            </a:r>
            <a:endParaRPr lang="tr-TR" dirty="0"/>
          </a:p>
        </p:txBody>
      </p:sp>
      <p:sp>
        <p:nvSpPr>
          <p:cNvPr id="3" name="İçerik Yer Tutucusu 2"/>
          <p:cNvSpPr>
            <a:spLocks noGrp="1"/>
          </p:cNvSpPr>
          <p:nvPr>
            <p:ph idx="1"/>
          </p:nvPr>
        </p:nvSpPr>
        <p:spPr/>
        <p:txBody>
          <a:bodyPr>
            <a:normAutofit/>
          </a:bodyPr>
          <a:lstStyle/>
          <a:p>
            <a:r>
              <a:rPr lang="tr-TR" sz="2200" dirty="0"/>
              <a:t>Bluetooth</a:t>
            </a:r>
            <a:r>
              <a:rPr lang="tr-TR" sz="2200" dirty="0" smtClean="0"/>
              <a:t> modülü kullanımında 12 metreden sonra sinyal kesilmesi ve veri akışında aksama görülmektedir. Bu soruna çözüm olarak lora vidan ileticisi kullanılabilir.</a:t>
            </a:r>
          </a:p>
          <a:p>
            <a:r>
              <a:rPr lang="tr-TR" sz="2200" dirty="0" smtClean="0"/>
              <a:t>Modülün kablo bağlantıları lehimleyerek kablolardan kaynaklı ölçüm hataları giderilir.</a:t>
            </a:r>
          </a:p>
          <a:p>
            <a:r>
              <a:rPr lang="tr-TR" sz="2200" dirty="0" smtClean="0"/>
              <a:t>Genel devreyi sarmala yaracak ve devreyi prototipleşecek bir diş kaplayıcı yoktur, bundan dolayı çevresel faktörlerden etkilenmesi itibarı yüksektir.</a:t>
            </a:r>
          </a:p>
          <a:p>
            <a:r>
              <a:rPr lang="tr-TR" sz="2200" dirty="0" smtClean="0"/>
              <a:t>Mx30100 sensörü kullanırken ölçümlerde sensör temas noktalarında UNO‘ya dahil edildiği noktalardaki lehim eksikliğinden dolayı hassas ölçüm yapılamadı. </a:t>
            </a:r>
          </a:p>
          <a:p>
            <a:endParaRPr lang="tr-TR" dirty="0"/>
          </a:p>
        </p:txBody>
      </p:sp>
    </p:spTree>
    <p:extLst>
      <p:ext uri="{BB962C8B-B14F-4D97-AF65-F5344CB8AC3E}">
        <p14:creationId xmlns:p14="http://schemas.microsoft.com/office/powerpoint/2010/main" val="2235855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Referans</a:t>
            </a:r>
            <a:endParaRPr lang="tr-TR" dirty="0"/>
          </a:p>
        </p:txBody>
      </p:sp>
      <p:sp>
        <p:nvSpPr>
          <p:cNvPr id="3" name="İçerik Yer Tutucusu 2"/>
          <p:cNvSpPr>
            <a:spLocks noGrp="1"/>
          </p:cNvSpPr>
          <p:nvPr>
            <p:ph idx="1"/>
          </p:nvPr>
        </p:nvSpPr>
        <p:spPr/>
        <p:txBody>
          <a:bodyPr>
            <a:normAutofit fontScale="70000" lnSpcReduction="20000"/>
          </a:bodyPr>
          <a:lstStyle/>
          <a:p>
            <a:r>
              <a:rPr lang="tr-TR" dirty="0">
                <a:hlinkClick r:id="rId2"/>
              </a:rPr>
              <a:t>https://</a:t>
            </a:r>
            <a:r>
              <a:rPr lang="tr-TR" dirty="0" smtClean="0">
                <a:hlinkClick r:id="rId2"/>
              </a:rPr>
              <a:t>play-lh.googleusercontent.com/TzH0WLofSxjzsQeWSxAZXDCz2oyaQK6ul3Jd_X0CxLJ-Oq-98nQdAghss99If3SBpzI=w526-h296-rw</a:t>
            </a:r>
            <a:endParaRPr lang="tr-TR" dirty="0" smtClean="0"/>
          </a:p>
          <a:p>
            <a:r>
              <a:rPr lang="tr-TR" dirty="0">
                <a:hlinkClick r:id="rId3"/>
              </a:rPr>
              <a:t>http://www.kompent.com/Uploads/UrunResimleri/buyuk/max30100-puls-osimetre-kalp-hizi-sensor--</a:t>
            </a:r>
            <a:r>
              <a:rPr lang="tr-TR" dirty="0" smtClean="0">
                <a:hlinkClick r:id="rId3"/>
              </a:rPr>
              <a:t>a142.jpg</a:t>
            </a:r>
            <a:endParaRPr lang="tr-TR" dirty="0" smtClean="0"/>
          </a:p>
          <a:p>
            <a:r>
              <a:rPr lang="tr-TR" dirty="0">
                <a:hlinkClick r:id="rId4"/>
              </a:rPr>
              <a:t>https://</a:t>
            </a:r>
            <a:r>
              <a:rPr lang="tr-TR" dirty="0" smtClean="0">
                <a:hlinkClick r:id="rId4"/>
              </a:rPr>
              <a:t>productimages.hepsiburada.net/s/31/375/10332811362354.jpg</a:t>
            </a:r>
            <a:endParaRPr lang="tr-TR" dirty="0" smtClean="0"/>
          </a:p>
          <a:p>
            <a:r>
              <a:rPr lang="tr-TR" dirty="0">
                <a:hlinkClick r:id="rId5"/>
              </a:rPr>
              <a:t>https://</a:t>
            </a:r>
            <a:r>
              <a:rPr lang="tr-TR" dirty="0" smtClean="0">
                <a:hlinkClick r:id="rId5"/>
              </a:rPr>
              <a:t>productimages.hepsiburada.net/s/37/375/10539234033714.jpg</a:t>
            </a:r>
            <a:endParaRPr lang="tr-TR" dirty="0" smtClean="0"/>
          </a:p>
          <a:p>
            <a:r>
              <a:rPr lang="tr-TR" dirty="0">
                <a:hlinkClick r:id="rId6"/>
              </a:rPr>
              <a:t>https://</a:t>
            </a:r>
            <a:r>
              <a:rPr lang="tr-TR" dirty="0" smtClean="0">
                <a:hlinkClick r:id="rId6"/>
              </a:rPr>
              <a:t>productimages.hepsiburada.net/s/25/375/10129451581490.jpg</a:t>
            </a:r>
            <a:endParaRPr lang="tr-TR" dirty="0" smtClean="0"/>
          </a:p>
          <a:p>
            <a:r>
              <a:rPr lang="tr-TR" dirty="0">
                <a:hlinkClick r:id="rId7"/>
              </a:rPr>
              <a:t>https://</a:t>
            </a:r>
            <a:r>
              <a:rPr lang="tr-TR" dirty="0" smtClean="0">
                <a:hlinkClick r:id="rId7"/>
              </a:rPr>
              <a:t>www.direnc.net/40-adet-erkek-erkek-jumper-20cm-en-jumper-cable-eternalfar-58359-34-B.jpg</a:t>
            </a:r>
            <a:endParaRPr lang="tr-TR" dirty="0" smtClean="0"/>
          </a:p>
          <a:p>
            <a:r>
              <a:rPr lang="tr-TR" dirty="0">
                <a:hlinkClick r:id="rId8"/>
              </a:rPr>
              <a:t>https://</a:t>
            </a:r>
            <a:r>
              <a:rPr lang="tr-TR" dirty="0" smtClean="0">
                <a:hlinkClick r:id="rId8"/>
              </a:rPr>
              <a:t>www.robotistan.com/kablolu-hc06-bluetooth-serial-modul-karti-hc06-bluetooth-to-serial-port-m-12526-82-B.jpg</a:t>
            </a:r>
            <a:endParaRPr lang="tr-TR" dirty="0" smtClean="0"/>
          </a:p>
          <a:p>
            <a:r>
              <a:rPr lang="tr-TR" dirty="0">
                <a:hlinkClick r:id="rId9"/>
              </a:rPr>
              <a:t>https://</a:t>
            </a:r>
            <a:r>
              <a:rPr lang="tr-TR" dirty="0" smtClean="0">
                <a:hlinkClick r:id="rId9"/>
              </a:rPr>
              <a:t>st3.myideasoft.com/idea/cd/40/myassets/products/007/arduino-uno-2.jpg?revision=1484089162</a:t>
            </a:r>
            <a:endParaRPr lang="tr-TR" dirty="0" smtClean="0"/>
          </a:p>
        </p:txBody>
      </p:sp>
    </p:spTree>
    <p:extLst>
      <p:ext uri="{BB962C8B-B14F-4D97-AF65-F5344CB8AC3E}">
        <p14:creationId xmlns:p14="http://schemas.microsoft.com/office/powerpoint/2010/main" val="3969747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İÇİNDEKİLER</a:t>
            </a:r>
            <a:endParaRPr lang="tr-TR" dirty="0"/>
          </a:p>
        </p:txBody>
      </p:sp>
      <p:sp>
        <p:nvSpPr>
          <p:cNvPr id="3" name="İçerik Yer Tutucusu 2"/>
          <p:cNvSpPr>
            <a:spLocks noGrp="1"/>
          </p:cNvSpPr>
          <p:nvPr>
            <p:ph idx="1"/>
          </p:nvPr>
        </p:nvSpPr>
        <p:spPr/>
        <p:txBody>
          <a:bodyPr>
            <a:normAutofit lnSpcReduction="10000"/>
          </a:bodyPr>
          <a:lstStyle/>
          <a:p>
            <a:r>
              <a:rPr lang="tr-TR" dirty="0"/>
              <a:t>Nabız - Ateş Ölçer – Oksijen </a:t>
            </a:r>
            <a:r>
              <a:rPr lang="tr-TR" dirty="0" smtClean="0"/>
              <a:t>Satürasyonu</a:t>
            </a:r>
            <a:endParaRPr lang="tr-TR" dirty="0"/>
          </a:p>
          <a:p>
            <a:r>
              <a:rPr lang="tr-TR" dirty="0"/>
              <a:t>Proje Amacı</a:t>
            </a:r>
          </a:p>
          <a:p>
            <a:r>
              <a:rPr lang="tr-TR" dirty="0"/>
              <a:t>Kullanılan malzemeler </a:t>
            </a:r>
            <a:r>
              <a:rPr lang="tr-TR" dirty="0" smtClean="0"/>
              <a:t>(ardunino</a:t>
            </a:r>
            <a:r>
              <a:rPr lang="tr-TR" dirty="0"/>
              <a:t> </a:t>
            </a:r>
            <a:r>
              <a:rPr lang="tr-TR" dirty="0" smtClean="0"/>
              <a:t>uno </a:t>
            </a:r>
            <a:r>
              <a:rPr lang="tr-TR" dirty="0"/>
              <a:t>– </a:t>
            </a:r>
            <a:r>
              <a:rPr lang="tr-TR" dirty="0" smtClean="0"/>
              <a:t>hc06 bluetooth modülü – bağlayıcı kablo – direnç </a:t>
            </a:r>
            <a:r>
              <a:rPr lang="tr-TR" dirty="0"/>
              <a:t>– </a:t>
            </a:r>
            <a:r>
              <a:rPr lang="tr-TR" dirty="0" smtClean="0"/>
              <a:t>lehim </a:t>
            </a:r>
            <a:r>
              <a:rPr lang="tr-TR" dirty="0"/>
              <a:t>– </a:t>
            </a:r>
            <a:r>
              <a:rPr lang="tr-TR" dirty="0" smtClean="0"/>
              <a:t>devre tahtası </a:t>
            </a:r>
            <a:r>
              <a:rPr lang="tr-TR" dirty="0"/>
              <a:t>– </a:t>
            </a:r>
            <a:r>
              <a:rPr lang="tr-TR" dirty="0" smtClean="0"/>
              <a:t>mx30100 nabız ve oksijen satürasyonu sensor </a:t>
            </a:r>
            <a:r>
              <a:rPr lang="tr-TR" dirty="0"/>
              <a:t>– </a:t>
            </a:r>
            <a:r>
              <a:rPr lang="tr-TR" dirty="0" smtClean="0"/>
              <a:t>bluetooth serial mobil </a:t>
            </a:r>
            <a:r>
              <a:rPr lang="tr-TR" dirty="0"/>
              <a:t>u</a:t>
            </a:r>
            <a:r>
              <a:rPr lang="tr-TR" dirty="0" smtClean="0"/>
              <a:t>ygulaması)</a:t>
            </a:r>
          </a:p>
          <a:p>
            <a:r>
              <a:rPr lang="tr-TR" dirty="0" smtClean="0"/>
              <a:t>Kapsamı</a:t>
            </a:r>
          </a:p>
          <a:p>
            <a:r>
              <a:rPr lang="tr-TR" dirty="0" smtClean="0"/>
              <a:t>Sonuc</a:t>
            </a:r>
            <a:endParaRPr lang="tr-TR" dirty="0"/>
          </a:p>
          <a:p>
            <a:endParaRPr lang="tr-TR" dirty="0"/>
          </a:p>
        </p:txBody>
      </p:sp>
    </p:spTree>
    <p:extLst>
      <p:ext uri="{BB962C8B-B14F-4D97-AF65-F5344CB8AC3E}">
        <p14:creationId xmlns:p14="http://schemas.microsoft.com/office/powerpoint/2010/main" val="1416598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2" y="1008011"/>
            <a:ext cx="9601196" cy="1036449"/>
          </a:xfrm>
        </p:spPr>
        <p:txBody>
          <a:bodyPr>
            <a:normAutofit fontScale="90000"/>
          </a:bodyPr>
          <a:lstStyle/>
          <a:p>
            <a:r>
              <a:rPr lang="tr-TR" dirty="0"/>
              <a:t>Proje Amacı</a:t>
            </a:r>
            <a:br>
              <a:rPr lang="tr-TR" dirty="0"/>
            </a:br>
            <a:endParaRPr lang="tr-TR" dirty="0"/>
          </a:p>
        </p:txBody>
      </p:sp>
      <p:sp>
        <p:nvSpPr>
          <p:cNvPr id="3" name="İçerik Yer Tutucusu 2"/>
          <p:cNvSpPr>
            <a:spLocks noGrp="1"/>
          </p:cNvSpPr>
          <p:nvPr>
            <p:ph idx="1"/>
          </p:nvPr>
        </p:nvSpPr>
        <p:spPr>
          <a:xfrm>
            <a:off x="1295402" y="2574185"/>
            <a:ext cx="9601196" cy="3318936"/>
          </a:xfrm>
        </p:spPr>
        <p:txBody>
          <a:bodyPr/>
          <a:lstStyle/>
          <a:p>
            <a:r>
              <a:rPr lang="tr-TR" dirty="0"/>
              <a:t>Projede ki hedefimiz </a:t>
            </a:r>
            <a:r>
              <a:rPr lang="tr-TR" dirty="0">
                <a:solidFill>
                  <a:srgbClr val="FF0000"/>
                </a:solidFill>
              </a:rPr>
              <a:t>sağlık çalışanlarına </a:t>
            </a:r>
            <a:r>
              <a:rPr lang="tr-TR" dirty="0"/>
              <a:t>yardımcı olmak</a:t>
            </a:r>
          </a:p>
          <a:p>
            <a:r>
              <a:rPr lang="tr-TR" dirty="0"/>
              <a:t>Hastalarını </a:t>
            </a:r>
            <a:r>
              <a:rPr lang="tr-TR" dirty="0">
                <a:solidFill>
                  <a:srgbClr val="FF0000"/>
                </a:solidFill>
              </a:rPr>
              <a:t>nabız, ateş ölçer, oksijen satürasyonu </a:t>
            </a:r>
            <a:r>
              <a:rPr lang="tr-TR" dirty="0"/>
              <a:t>kontrol etmelerini kolaylaştırmak</a:t>
            </a:r>
          </a:p>
          <a:p>
            <a:r>
              <a:rPr lang="tr-TR" dirty="0">
                <a:solidFill>
                  <a:srgbClr val="FF0000"/>
                </a:solidFill>
              </a:rPr>
              <a:t>Yoğunlukta</a:t>
            </a:r>
            <a:r>
              <a:rPr lang="tr-TR" dirty="0"/>
              <a:t> sağlık çalışanlara yardımcı olmak</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789" y="3573694"/>
            <a:ext cx="3341298" cy="1879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01517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Nabız - Ateş Ölçer – Oksijen Satürasyonu</a:t>
            </a:r>
            <a:br>
              <a:rPr lang="tr-TR" dirty="0"/>
            </a:br>
            <a:endParaRPr lang="tr-TR" dirty="0"/>
          </a:p>
        </p:txBody>
      </p:sp>
      <p:sp>
        <p:nvSpPr>
          <p:cNvPr id="3" name="İçerik Yer Tutucusu 2"/>
          <p:cNvSpPr>
            <a:spLocks noGrp="1"/>
          </p:cNvSpPr>
          <p:nvPr>
            <p:ph idx="1"/>
          </p:nvPr>
        </p:nvSpPr>
        <p:spPr/>
        <p:txBody>
          <a:bodyPr/>
          <a:lstStyle/>
          <a:p>
            <a:r>
              <a:rPr lang="tr-TR" dirty="0" smtClean="0"/>
              <a:t>Hastanın nabzını </a:t>
            </a:r>
            <a:r>
              <a:rPr lang="tr-TR" dirty="0"/>
              <a:t>mx30100 </a:t>
            </a:r>
            <a:r>
              <a:rPr lang="tr-TR" dirty="0">
                <a:solidFill>
                  <a:srgbClr val="FF0000"/>
                </a:solidFill>
              </a:rPr>
              <a:t>nabız ve oksijen satürasyonu </a:t>
            </a:r>
            <a:r>
              <a:rPr lang="tr-TR" dirty="0" smtClean="0"/>
              <a:t>sensor ile hesaplayabiliyoruz, ayrıca hastanın </a:t>
            </a:r>
            <a:r>
              <a:rPr lang="tr-TR" dirty="0" smtClean="0">
                <a:solidFill>
                  <a:srgbClr val="FF0000"/>
                </a:solidFill>
              </a:rPr>
              <a:t>ateşini</a:t>
            </a:r>
            <a:r>
              <a:rPr lang="tr-TR" dirty="0" smtClean="0"/>
              <a:t> de bu sensor ile hesaplayabiliyoruz. </a:t>
            </a:r>
          </a:p>
          <a:p>
            <a:r>
              <a:rPr lang="tr-TR" dirty="0" smtClean="0"/>
              <a:t> Hastadan alınan veriyi sağlık çalışana göndermek için </a:t>
            </a:r>
            <a:r>
              <a:rPr lang="tr-TR" dirty="0">
                <a:solidFill>
                  <a:srgbClr val="FF0000"/>
                </a:solidFill>
              </a:rPr>
              <a:t>hc06 bluetooth modülü </a:t>
            </a:r>
            <a:r>
              <a:rPr lang="tr-TR" dirty="0" smtClean="0"/>
              <a:t>ile uygulama üzerinde bilgi gönderiyoruz.</a:t>
            </a:r>
          </a:p>
          <a:p>
            <a:endParaRPr lang="tr-TR" dirty="0"/>
          </a:p>
          <a:p>
            <a:endParaRPr lang="tr-TR" dirty="0"/>
          </a:p>
          <a:p>
            <a:endParaRPr lang="tr-TR" dirty="0" smtClean="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3548" y="3943533"/>
            <a:ext cx="3093049" cy="2203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1715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5400" dirty="0"/>
              <a:t>Kullanılan </a:t>
            </a:r>
            <a:r>
              <a:rPr lang="tr-TR" sz="5400" dirty="0" smtClean="0"/>
              <a:t>malzemeler</a:t>
            </a:r>
            <a:r>
              <a:rPr lang="tr-TR" sz="1800" dirty="0"/>
              <a:t/>
            </a:r>
            <a:br>
              <a:rPr lang="tr-TR" sz="1800" dirty="0"/>
            </a:br>
            <a:endParaRPr lang="tr-TR" sz="1800" dirty="0"/>
          </a:p>
        </p:txBody>
      </p:sp>
      <p:sp>
        <p:nvSpPr>
          <p:cNvPr id="3" name="İçerik Yer Tutucusu 2"/>
          <p:cNvSpPr>
            <a:spLocks noGrp="1"/>
          </p:cNvSpPr>
          <p:nvPr>
            <p:ph idx="1"/>
          </p:nvPr>
        </p:nvSpPr>
        <p:spPr/>
        <p:txBody>
          <a:bodyPr>
            <a:normAutofit fontScale="92500" lnSpcReduction="20000"/>
          </a:bodyPr>
          <a:lstStyle/>
          <a:p>
            <a:r>
              <a:rPr lang="tr-TR" dirty="0" smtClean="0"/>
              <a:t>ardunino uno</a:t>
            </a:r>
          </a:p>
          <a:p>
            <a:r>
              <a:rPr lang="tr-TR" dirty="0" smtClean="0"/>
              <a:t>hc06 </a:t>
            </a:r>
            <a:r>
              <a:rPr lang="tr-TR" dirty="0"/>
              <a:t>bluetooth modülü </a:t>
            </a:r>
          </a:p>
          <a:p>
            <a:r>
              <a:rPr lang="tr-TR" dirty="0" smtClean="0"/>
              <a:t>bağlayıcı </a:t>
            </a:r>
            <a:r>
              <a:rPr lang="tr-TR" dirty="0"/>
              <a:t>kablo </a:t>
            </a:r>
          </a:p>
          <a:p>
            <a:r>
              <a:rPr lang="tr-TR" dirty="0" smtClean="0"/>
              <a:t>direnç </a:t>
            </a:r>
          </a:p>
          <a:p>
            <a:r>
              <a:rPr lang="tr-TR" dirty="0" smtClean="0"/>
              <a:t>lehim </a:t>
            </a:r>
          </a:p>
          <a:p>
            <a:r>
              <a:rPr lang="tr-TR" dirty="0" smtClean="0"/>
              <a:t>devre </a:t>
            </a:r>
            <a:r>
              <a:rPr lang="tr-TR" dirty="0"/>
              <a:t>tahtası </a:t>
            </a:r>
          </a:p>
          <a:p>
            <a:r>
              <a:rPr lang="tr-TR" dirty="0" smtClean="0"/>
              <a:t>mx30100 </a:t>
            </a:r>
            <a:r>
              <a:rPr lang="tr-TR" dirty="0"/>
              <a:t>nabız ve oksijen satürasyonu sensor </a:t>
            </a:r>
          </a:p>
          <a:p>
            <a:r>
              <a:rPr lang="tr-TR" dirty="0" smtClean="0"/>
              <a:t>bluetooth </a:t>
            </a:r>
            <a:r>
              <a:rPr lang="tr-TR" dirty="0"/>
              <a:t>serial mobil </a:t>
            </a:r>
            <a:r>
              <a:rPr lang="tr-TR" dirty="0" smtClean="0"/>
              <a:t>uygulaması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477" y="2488816"/>
            <a:ext cx="1239172" cy="1239172"/>
          </a:xfrm>
          <a:prstGeom prst="rect">
            <a:avLst/>
          </a:prstGeom>
          <a:ln>
            <a:noFill/>
          </a:ln>
          <a:effectLst>
            <a:softEdge rad="112500"/>
          </a:effectLst>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955" y="2556933"/>
            <a:ext cx="1173891" cy="1239172"/>
          </a:xfrm>
          <a:prstGeom prst="rect">
            <a:avLst/>
          </a:prstGeom>
          <a:ln>
            <a:noFill/>
          </a:ln>
          <a:effectLst>
            <a:softEdge rad="112500"/>
          </a:effectLst>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9152" y="2545564"/>
            <a:ext cx="1345642" cy="1250540"/>
          </a:xfrm>
          <a:prstGeom prst="rect">
            <a:avLst/>
          </a:prstGeom>
          <a:ln>
            <a:noFill/>
          </a:ln>
          <a:effectLst>
            <a:softEdge rad="112500"/>
          </a:effectLst>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2741" y="4182342"/>
            <a:ext cx="1239172" cy="1239172"/>
          </a:xfrm>
          <a:prstGeom prst="rect">
            <a:avLst/>
          </a:prstGeom>
          <a:ln>
            <a:noFill/>
          </a:ln>
          <a:effectLst>
            <a:softEdge rad="112500"/>
          </a:effectLst>
        </p:spPr>
      </p:pic>
      <p:pic>
        <p:nvPicPr>
          <p:cNvPr id="8" name="Resim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0846" y="4182342"/>
            <a:ext cx="1215629" cy="1235698"/>
          </a:xfrm>
          <a:prstGeom prst="rect">
            <a:avLst/>
          </a:prstGeom>
          <a:ln>
            <a:noFill/>
          </a:ln>
          <a:effectLst>
            <a:softEdge rad="112500"/>
          </a:effectLst>
        </p:spPr>
      </p:pic>
      <p:pic>
        <p:nvPicPr>
          <p:cNvPr id="9" name="Resim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1999" y="2488816"/>
            <a:ext cx="1239172" cy="1239172"/>
          </a:xfrm>
          <a:prstGeom prst="rect">
            <a:avLst/>
          </a:prstGeom>
          <a:ln>
            <a:noFill/>
          </a:ln>
          <a:effectLst>
            <a:softEdge rad="112500"/>
          </a:effectLst>
        </p:spPr>
      </p:pic>
    </p:spTree>
    <p:extLst>
      <p:ext uri="{BB962C8B-B14F-4D97-AF65-F5344CB8AC3E}">
        <p14:creationId xmlns:p14="http://schemas.microsoft.com/office/powerpoint/2010/main" val="2637104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Ardunino Uno</a:t>
            </a:r>
            <a:endParaRPr lang="tr-TR" dirty="0"/>
          </a:p>
        </p:txBody>
      </p:sp>
      <p:sp>
        <p:nvSpPr>
          <p:cNvPr id="3" name="İçerik Yer Tutucusu 2"/>
          <p:cNvSpPr>
            <a:spLocks noGrp="1"/>
          </p:cNvSpPr>
          <p:nvPr>
            <p:ph idx="1"/>
          </p:nvPr>
        </p:nvSpPr>
        <p:spPr>
          <a:xfrm>
            <a:off x="1295402" y="2496547"/>
            <a:ext cx="9601196" cy="3318936"/>
          </a:xfrm>
        </p:spPr>
        <p:txBody>
          <a:bodyPr>
            <a:normAutofit/>
          </a:bodyPr>
          <a:lstStyle/>
          <a:p>
            <a:r>
              <a:rPr lang="tr-TR" sz="2000" dirty="0"/>
              <a:t>Arduino </a:t>
            </a:r>
            <a:r>
              <a:rPr lang="tr-TR" sz="2000" dirty="0" smtClean="0"/>
              <a:t>Uno, bir </a:t>
            </a:r>
            <a:r>
              <a:rPr lang="tr-TR" sz="2000" dirty="0">
                <a:solidFill>
                  <a:srgbClr val="FF0000"/>
                </a:solidFill>
              </a:rPr>
              <a:t>bilgisayar gibi çalışır </a:t>
            </a:r>
            <a:r>
              <a:rPr lang="tr-TR" sz="2000" dirty="0"/>
              <a:t>ve </a:t>
            </a:r>
            <a:r>
              <a:rPr lang="tr-TR" sz="2000" dirty="0">
                <a:solidFill>
                  <a:srgbClr val="FF0000"/>
                </a:solidFill>
              </a:rPr>
              <a:t>kodları yürütür</a:t>
            </a:r>
            <a:r>
              <a:rPr lang="tr-TR" sz="2000" dirty="0"/>
              <a:t>, ancak daha küçük ve daha hafif bir şekilde tasarımlıdır. Arduino Uno, farklı tasarımlar için birçok sensör ve </a:t>
            </a:r>
            <a:r>
              <a:rPr lang="tr-TR" sz="2000" dirty="0" err="1"/>
              <a:t>aktüatörlerle</a:t>
            </a:r>
            <a:r>
              <a:rPr lang="tr-TR" sz="2000" dirty="0"/>
              <a:t> kullanılabilir ve bu nedenle birçok farklı proje için kullanılabilir. Örneğin, </a:t>
            </a:r>
            <a:r>
              <a:rPr lang="tr-TR" sz="2000" dirty="0" smtClean="0">
                <a:solidFill>
                  <a:srgbClr val="FF0000"/>
                </a:solidFill>
              </a:rPr>
              <a:t>Ateş ölçme</a:t>
            </a:r>
            <a:r>
              <a:rPr lang="tr-TR" sz="2000" dirty="0" smtClean="0"/>
              <a:t>, </a:t>
            </a:r>
            <a:r>
              <a:rPr lang="tr-TR" sz="2000" dirty="0" smtClean="0">
                <a:solidFill>
                  <a:srgbClr val="FF0000"/>
                </a:solidFill>
              </a:rPr>
              <a:t>oksijen satürasyonu </a:t>
            </a:r>
            <a:r>
              <a:rPr lang="tr-TR" sz="2000" dirty="0" smtClean="0">
                <a:solidFill>
                  <a:schemeClr val="tx1"/>
                </a:solidFill>
              </a:rPr>
              <a:t>ve</a:t>
            </a:r>
            <a:r>
              <a:rPr lang="tr-TR" sz="2000" dirty="0" smtClean="0">
                <a:solidFill>
                  <a:srgbClr val="FF0000"/>
                </a:solidFill>
              </a:rPr>
              <a:t> nabız ölçer </a:t>
            </a:r>
            <a:r>
              <a:rPr lang="tr-TR" sz="2000" dirty="0" smtClean="0"/>
              <a:t>gibi sistemleri </a:t>
            </a:r>
            <a:r>
              <a:rPr lang="tr-TR" sz="2000" dirty="0"/>
              <a:t>tasarlamak veya bir robot yapmak gibi projelerde kullanılabilir. Arduino Uno, ayrıca birçok farklı programlama dilini destekler ve bu nedenle öğrenmeyi kolaylaştırır.</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7020" y="4156015"/>
            <a:ext cx="2834254" cy="2018921"/>
          </a:xfrm>
          <a:prstGeom prst="rect">
            <a:avLst/>
          </a:prstGeom>
          <a:ln>
            <a:noFill/>
          </a:ln>
          <a:effectLst>
            <a:softEdge rad="112500"/>
          </a:effectLst>
        </p:spPr>
      </p:pic>
    </p:spTree>
    <p:extLst>
      <p:ext uri="{BB962C8B-B14F-4D97-AF65-F5344CB8AC3E}">
        <p14:creationId xmlns:p14="http://schemas.microsoft.com/office/powerpoint/2010/main" val="148492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tx1"/>
                </a:solidFill>
              </a:rPr>
              <a:t>HC06 Bluetooth Modülü</a:t>
            </a:r>
            <a:endParaRPr lang="tr-TR" dirty="0">
              <a:solidFill>
                <a:schemeClr val="tx1"/>
              </a:solidFill>
            </a:endParaRPr>
          </a:p>
        </p:txBody>
      </p:sp>
      <p:sp>
        <p:nvSpPr>
          <p:cNvPr id="3" name="İçerik Yer Tutucusu 2"/>
          <p:cNvSpPr>
            <a:spLocks noGrp="1"/>
          </p:cNvSpPr>
          <p:nvPr>
            <p:ph idx="1"/>
          </p:nvPr>
        </p:nvSpPr>
        <p:spPr/>
        <p:txBody>
          <a:bodyPr>
            <a:normAutofit/>
          </a:bodyPr>
          <a:lstStyle/>
          <a:p>
            <a:r>
              <a:rPr lang="tr-TR" sz="2000" dirty="0"/>
              <a:t>HC06 Bluetooth modülü, bir seri haberleşme modülüdür ve Bluetooth özelliğine sahiptir. Bu modül, bir cihazın Bluetooth bağlantısını kurmak ve diğer cihazlar arasında haberleşmeyi sağlar. Örneğin, bir bilgisayar ve bir mobil cihaz arasında haberleşmeyi sağlamak için kullanılabilir. HC06 Bluetooth modülü, Arduino gibi bir </a:t>
            </a:r>
            <a:r>
              <a:rPr lang="tr-TR" sz="2000" dirty="0" smtClean="0"/>
              <a:t>mikro denetleyici </a:t>
            </a:r>
            <a:r>
              <a:rPr lang="tr-TR" sz="2000" dirty="0"/>
              <a:t>ile kullanılarak çeşitli projelerde kullanılabilir</a:t>
            </a:r>
            <a:r>
              <a:rPr lang="tr-TR" sz="2000" dirty="0" smtClean="0"/>
              <a:t>. Örneğin bizim yaptığımız proje gibi </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4351868"/>
            <a:ext cx="3001993" cy="1524000"/>
          </a:xfrm>
          <a:prstGeom prst="rect">
            <a:avLst/>
          </a:prstGeom>
          <a:ln>
            <a:noFill/>
          </a:ln>
          <a:effectLst>
            <a:softEdge rad="112500"/>
          </a:effectLst>
        </p:spPr>
      </p:pic>
    </p:spTree>
    <p:extLst>
      <p:ext uri="{BB962C8B-B14F-4D97-AF65-F5344CB8AC3E}">
        <p14:creationId xmlns:p14="http://schemas.microsoft.com/office/powerpoint/2010/main" val="2210211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Bağlayıcı Kablo</a:t>
            </a:r>
            <a:endParaRPr lang="tr-TR" dirty="0"/>
          </a:p>
        </p:txBody>
      </p:sp>
      <p:sp>
        <p:nvSpPr>
          <p:cNvPr id="3" name="İçerik Yer Tutucusu 2"/>
          <p:cNvSpPr>
            <a:spLocks noGrp="1"/>
          </p:cNvSpPr>
          <p:nvPr>
            <p:ph idx="1"/>
          </p:nvPr>
        </p:nvSpPr>
        <p:spPr/>
        <p:txBody>
          <a:bodyPr>
            <a:normAutofit/>
          </a:bodyPr>
          <a:lstStyle/>
          <a:p>
            <a:r>
              <a:rPr lang="tr-TR" sz="2000" dirty="0"/>
              <a:t>Bağlayıcı kablolar, genellikle </a:t>
            </a:r>
            <a:r>
              <a:rPr lang="tr-TR" sz="2000" dirty="0">
                <a:solidFill>
                  <a:schemeClr val="accent4"/>
                </a:solidFill>
              </a:rPr>
              <a:t>iki veya daha fazla cihazı birbirine </a:t>
            </a:r>
            <a:r>
              <a:rPr lang="tr-TR" sz="2000" dirty="0"/>
              <a:t>bağlamak için kullanılır ve bu cihazlar arasında sinyal ve </a:t>
            </a:r>
            <a:r>
              <a:rPr lang="tr-TR" sz="2000" dirty="0">
                <a:solidFill>
                  <a:schemeClr val="accent4"/>
                </a:solidFill>
              </a:rPr>
              <a:t>veri aktarımını </a:t>
            </a:r>
            <a:r>
              <a:rPr lang="tr-TR" sz="2000" dirty="0"/>
              <a:t>sağlar. Örneğin, bir bilgisayar ve bir yazıcı arasında bağlayıcı kablo kullanılarak, bilgisayardan yazıcıya veri gönderebilir ve yazıcıdan bilgisayara veri alabilirsiniz.</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196" y="3786996"/>
            <a:ext cx="3310949" cy="2088872"/>
          </a:xfrm>
          <a:prstGeom prst="rect">
            <a:avLst/>
          </a:prstGeom>
          <a:ln>
            <a:noFill/>
          </a:ln>
          <a:effectLst>
            <a:softEdge rad="112500"/>
          </a:effectLst>
        </p:spPr>
      </p:pic>
    </p:spTree>
    <p:extLst>
      <p:ext uri="{BB962C8B-B14F-4D97-AF65-F5344CB8AC3E}">
        <p14:creationId xmlns:p14="http://schemas.microsoft.com/office/powerpoint/2010/main" val="2398122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Direnç</a:t>
            </a:r>
            <a:endParaRPr lang="tr-TR" dirty="0"/>
          </a:p>
        </p:txBody>
      </p:sp>
      <p:sp>
        <p:nvSpPr>
          <p:cNvPr id="3" name="İçerik Yer Tutucusu 2"/>
          <p:cNvSpPr>
            <a:spLocks noGrp="1"/>
          </p:cNvSpPr>
          <p:nvPr>
            <p:ph idx="1"/>
          </p:nvPr>
        </p:nvSpPr>
        <p:spPr/>
        <p:txBody>
          <a:bodyPr>
            <a:normAutofit/>
          </a:bodyPr>
          <a:lstStyle/>
          <a:p>
            <a:r>
              <a:rPr lang="tr-TR" sz="2000" dirty="0"/>
              <a:t>Direnç, </a:t>
            </a:r>
            <a:r>
              <a:rPr lang="tr-TR" sz="2000" dirty="0">
                <a:solidFill>
                  <a:schemeClr val="accent4"/>
                </a:solidFill>
              </a:rPr>
              <a:t>elektrik akımının </a:t>
            </a:r>
            <a:r>
              <a:rPr lang="tr-TR" sz="2000" dirty="0"/>
              <a:t>bir cihaz veya malzeme tarafından nasıl geçtiğini </a:t>
            </a:r>
            <a:r>
              <a:rPr lang="tr-TR" sz="2000" dirty="0">
                <a:solidFill>
                  <a:schemeClr val="accent4"/>
                </a:solidFill>
              </a:rPr>
              <a:t>ölçen bir elektriksel</a:t>
            </a:r>
            <a:r>
              <a:rPr lang="tr-TR" sz="2000" dirty="0"/>
              <a:t> özelliktir. Direnç, bir cihazın elektrik </a:t>
            </a:r>
            <a:r>
              <a:rPr lang="tr-TR" sz="2000" dirty="0">
                <a:solidFill>
                  <a:schemeClr val="accent4"/>
                </a:solidFill>
              </a:rPr>
              <a:t>akımını azaltmasına </a:t>
            </a:r>
            <a:r>
              <a:rPr lang="tr-TR" sz="2000" dirty="0"/>
              <a:t>veya </a:t>
            </a:r>
            <a:r>
              <a:rPr lang="tr-TR" sz="2000" dirty="0">
                <a:solidFill>
                  <a:schemeClr val="accent4"/>
                </a:solidFill>
              </a:rPr>
              <a:t>düzenlemesine neden olur</a:t>
            </a:r>
            <a:r>
              <a:rPr lang="tr-TR" sz="2000" dirty="0"/>
              <a:t> ve bu nedenle elektrik sistemlerinde önemli bir rol oynar. Örneğin, bir ampulün parlaklığını ayarlamak için bir direnç kullanılır ve bu direnç, ampulün elektrik akımını azaltarak parlaklığını ayarlar. </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081" y="3899140"/>
            <a:ext cx="2160656" cy="2160656"/>
          </a:xfrm>
          <a:prstGeom prst="rect">
            <a:avLst/>
          </a:prstGeom>
          <a:ln>
            <a:noFill/>
          </a:ln>
          <a:effectLst>
            <a:softEdge rad="112500"/>
          </a:effectLst>
        </p:spPr>
      </p:pic>
    </p:spTree>
    <p:extLst>
      <p:ext uri="{BB962C8B-B14F-4D97-AF65-F5344CB8AC3E}">
        <p14:creationId xmlns:p14="http://schemas.microsoft.com/office/powerpoint/2010/main" val="18464921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102</TotalTime>
  <Words>748</Words>
  <Application>Microsoft Office PowerPoint</Application>
  <PresentationFormat>Geniş ekran</PresentationFormat>
  <Paragraphs>61</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Arial</vt:lpstr>
      <vt:lpstr>Garamond</vt:lpstr>
      <vt:lpstr>Organik</vt:lpstr>
      <vt:lpstr>MİKROİŞLEMCİLER  VE  PROGRAMLAMA</vt:lpstr>
      <vt:lpstr>İÇİNDEKİLER</vt:lpstr>
      <vt:lpstr>Proje Amacı </vt:lpstr>
      <vt:lpstr>Nabız - Ateş Ölçer – Oksijen Satürasyonu </vt:lpstr>
      <vt:lpstr>Kullanılan malzemeler </vt:lpstr>
      <vt:lpstr>Ardunino Uno</vt:lpstr>
      <vt:lpstr>HC06 Bluetooth Modülü</vt:lpstr>
      <vt:lpstr>Bağlayıcı Kablo</vt:lpstr>
      <vt:lpstr>Direnç</vt:lpstr>
      <vt:lpstr>Lehim</vt:lpstr>
      <vt:lpstr>Devre Tahtası</vt:lpstr>
      <vt:lpstr>MX30100 Nabız Ve Oksijen Satürasyonu Sensor</vt:lpstr>
      <vt:lpstr>Bluetooth Serial Mobil Uygulaması</vt:lpstr>
      <vt:lpstr>Proje Katkısı</vt:lpstr>
      <vt:lpstr>Sonuç ve Sorunlar </vt:lpstr>
      <vt:lpstr>Referans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MİKROİŞLEMCİLER  VE  PROGRAMLAMA</dc:title>
  <dc:creator>Microsoft hesabı</dc:creator>
  <cp:lastModifiedBy>Microsoft hesabı</cp:lastModifiedBy>
  <cp:revision>10</cp:revision>
  <dcterms:created xsi:type="dcterms:W3CDTF">2022-12-28T16:18:37Z</dcterms:created>
  <dcterms:modified xsi:type="dcterms:W3CDTF">2022-12-28T18:00:56Z</dcterms:modified>
</cp:coreProperties>
</file>