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</p:sldMasterIdLst>
  <p:notesMasterIdLst>
    <p:notesMasterId r:id="rId20"/>
  </p:notesMasterIdLst>
  <p:handoutMasterIdLst>
    <p:handoutMasterId r:id="rId21"/>
  </p:handoutMasterIdLst>
  <p:sldIdLst>
    <p:sldId id="265" r:id="rId3"/>
    <p:sldId id="2147470173" r:id="rId4"/>
    <p:sldId id="2147470177" r:id="rId5"/>
    <p:sldId id="2147470174" r:id="rId6"/>
    <p:sldId id="2147470189" r:id="rId7"/>
    <p:sldId id="2147470185" r:id="rId8"/>
    <p:sldId id="2147470175" r:id="rId9"/>
    <p:sldId id="2147470179" r:id="rId10"/>
    <p:sldId id="2147470180" r:id="rId11"/>
    <p:sldId id="2147470181" r:id="rId12"/>
    <p:sldId id="2147470182" r:id="rId13"/>
    <p:sldId id="2147470183" r:id="rId14"/>
    <p:sldId id="2147470190" r:id="rId15"/>
    <p:sldId id="2147470186" r:id="rId16"/>
    <p:sldId id="2147470184" r:id="rId17"/>
    <p:sldId id="2147470188" r:id="rId18"/>
    <p:sldId id="21474701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 Options" id="{5DA87E49-B1F9-4615-AAD2-1180FCB9D3FD}">
          <p14:sldIdLst>
            <p14:sldId id="265"/>
            <p14:sldId id="2147470173"/>
            <p14:sldId id="2147470177"/>
            <p14:sldId id="2147470174"/>
            <p14:sldId id="2147470189"/>
            <p14:sldId id="2147470185"/>
            <p14:sldId id="2147470175"/>
            <p14:sldId id="2147470179"/>
            <p14:sldId id="2147470180"/>
            <p14:sldId id="2147470181"/>
            <p14:sldId id="2147470182"/>
            <p14:sldId id="2147470183"/>
            <p14:sldId id="2147470190"/>
            <p14:sldId id="2147470186"/>
            <p14:sldId id="2147470184"/>
            <p14:sldId id="2147470188"/>
          </p14:sldIdLst>
        </p14:section>
        <p14:section name="Content Layouts - Light" id="{B5F48761-CB7C-4D49-9645-E85CAFEE7405}">
          <p14:sldIdLst>
            <p14:sldId id="2147470187"/>
          </p14:sldIdLst>
        </p14:section>
        <p14:section name="Thank You" id="{F63B307F-DDAF-4D0E-BD31-3B515431C26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F4"/>
    <a:srgbClr val="3C2CDA"/>
    <a:srgbClr val="CBD0E5"/>
    <a:srgbClr val="271FC1"/>
    <a:srgbClr val="08126E"/>
    <a:srgbClr val="281DBB"/>
    <a:srgbClr val="EEF2F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/>
    <p:restoredTop sz="93400" autoAdjust="0"/>
  </p:normalViewPr>
  <p:slideViewPr>
    <p:cSldViewPr snapToGrid="0">
      <p:cViewPr>
        <p:scale>
          <a:sx n="66" d="100"/>
          <a:sy n="66" d="100"/>
        </p:scale>
        <p:origin x="1402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380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1B2259-9883-6F94-1165-B4F149D91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2DFEC-917D-E7FD-8926-11E6D834EB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3DF90-B6E1-4448-A065-6EC0CBAAEEA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88B84-9FF3-B2B6-03B4-760A9E1406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CFA06-FBBA-EA5B-5C6A-264498FA20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99D79-6FE1-1B41-9FA7-F185D9BA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5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" pitchFamily="2" charset="0"/>
              </a:defRPr>
            </a:lvl1pPr>
          </a:lstStyle>
          <a:p>
            <a:fld id="{ECAE251F-E50B-4AA0-A361-BF69B56A7095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" pitchFamily="2" charset="0"/>
              </a:defRPr>
            </a:lvl1pPr>
          </a:lstStyle>
          <a:p>
            <a:fld id="{331CD59D-0597-43DC-9404-9BA5D1B501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1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sv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5.sv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945255-4D54-BD6F-F948-3B2AF5A407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Replace with brand-approved image </a:t>
            </a:r>
            <a:br>
              <a:rPr lang="en-US" dirty="0"/>
            </a:br>
            <a:r>
              <a:rPr lang="en-US" dirty="0"/>
              <a:t>of your choice from </a:t>
            </a:r>
            <a:r>
              <a:rPr lang="en-US" dirty="0" err="1"/>
              <a:t>SalesCentral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C519BD3-2A15-83F6-8541-93001D69D1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" y="731098"/>
            <a:ext cx="1554480" cy="2086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0E6E8BE-2736-1222-838E-6E6337606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3108960"/>
            <a:ext cx="5105400" cy="62324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>
              <a:defRPr lang="en-US" sz="45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007845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D067813-582A-4E3A-EF66-EF9F8971DF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E124A95-9614-9995-E872-AA3631F0E1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888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C7151D7-4F9C-C74E-F631-9615547882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888" y="2259101"/>
            <a:ext cx="5400675" cy="22288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37160" indent="-13716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lang="en-US" sz="1200" spc="10" baseline="0" dirty="0"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44699355-78E0-0732-ED34-4CC5E8D01C8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438900" y="914401"/>
            <a:ext cx="5753100" cy="4856084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Replace image </a:t>
            </a:r>
            <a:br>
              <a:rPr lang="en-US"/>
            </a:br>
            <a:r>
              <a:rPr lang="en-US"/>
              <a:t>of your choice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0596B1D-988E-E99F-176F-80E435895062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50C99C6E-EBA2-8BAD-9F81-2D0DB0A48C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79445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9B8C8614-A292-2DEB-B2B8-6FE164A0B9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79445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 dirty="0">
                <a:latin typeface="+mj-lt"/>
              </a:rPr>
              <a:t>00%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73BF58F6-5870-8D4C-28A5-5AB0669CF4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35002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BC94BD8-ABAB-BE04-A141-5BF408AB23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35002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A14879-AD6D-EF65-00C1-295476E8317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90559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72023F31-09AA-E6AB-E198-AAEB6FE788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0559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C356DA4B-68E0-8CE3-407A-E24FC24779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786278"/>
            <a:ext cx="5300664" cy="17485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Case study: Client description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6F02B4B-DEA1-2B1E-63A6-AE70D545D0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391951"/>
            <a:ext cx="52927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lnSpc>
                <a:spcPct val="100000"/>
              </a:lnSpc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Compelling hook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086C7F59-CC8C-1CFD-C8BF-9B5247BFC6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623888" y="457200"/>
            <a:ext cx="5300664" cy="216401"/>
          </a:xfrm>
          <a:prstGeom prst="rect">
            <a:avLst/>
          </a:prstGeom>
        </p:spPr>
        <p:txBody>
          <a:bodyPr wrap="square" lIns="0" tIns="36000" rIns="0" bIns="0" anchor="t" anchorCtr="0">
            <a:noAutofit/>
          </a:bodyPr>
          <a:lstStyle>
            <a:lvl1pPr marL="0" indent="0"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Business Unit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FF26795-5969-0635-78C3-63A2CFC3E4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EA30B7-D9E2-5CAD-6AD0-C13B33252F63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5124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40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  <p15:guide id="6" pos="3795" userDrawn="1">
          <p15:clr>
            <a:srgbClr val="FBAE40"/>
          </p15:clr>
        </p15:guide>
        <p15:guide id="7" pos="405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ith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D067813-582A-4E3A-EF66-EF9F8971DF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E124A95-9614-9995-E872-AA3631F0E1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888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C7151D7-4F9C-C74E-F631-9615547882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888" y="2259101"/>
            <a:ext cx="5400675" cy="22288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37160" indent="-13716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lang="en-US" sz="1200" spc="10" baseline="0" dirty="0"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44699355-78E0-0732-ED34-4CC5E8D01C8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438900" y="914401"/>
            <a:ext cx="5753100" cy="4856084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Replace image </a:t>
            </a:r>
            <a:br>
              <a:rPr lang="en-US"/>
            </a:br>
            <a:r>
              <a:rPr lang="en-US"/>
              <a:t>of your choice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0596B1D-988E-E99F-176F-80E435895062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50C99C6E-EBA2-8BAD-9F81-2D0DB0A48C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79445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9B8C8614-A292-2DEB-B2B8-6FE164A0B9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79445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 dirty="0">
                <a:latin typeface="+mj-lt"/>
              </a:rPr>
              <a:t>00%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73BF58F6-5870-8D4C-28A5-5AB0669CF4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35002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BC94BD8-ABAB-BE04-A141-5BF408AB23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35002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A14879-AD6D-EF65-00C1-295476E8317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90559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72023F31-09AA-E6AB-E198-AAEB6FE788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0559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C356DA4B-68E0-8CE3-407A-E24FC24779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786278"/>
            <a:ext cx="5300664" cy="17485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Case study: Client description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6F02B4B-DEA1-2B1E-63A6-AE70D545D0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391951"/>
            <a:ext cx="5292725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Compelling hook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086C7F59-CC8C-1CFD-C8BF-9B5247BFC6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623888" y="457200"/>
            <a:ext cx="5300664" cy="216401"/>
          </a:xfrm>
          <a:prstGeom prst="rect">
            <a:avLst/>
          </a:prstGeom>
        </p:spPr>
        <p:txBody>
          <a:bodyPr wrap="square" lIns="0" tIns="36000" rIns="0" bIns="0" anchor="t" anchorCtr="0">
            <a:noAutofit/>
          </a:bodyPr>
          <a:lstStyle>
            <a:lvl1pPr marL="0" indent="0"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Business Unit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FF26795-5969-0635-78C3-63A2CFC3E4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EA30B7-D9E2-5CAD-6AD0-C13B33252F63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AB14D727-AE35-74B6-7123-2B8ADA30FEC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547412" y="194455"/>
            <a:ext cx="1291871" cy="40985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sz="900" dirty="0"/>
            </a:lvl1pPr>
          </a:lstStyle>
          <a:p>
            <a:pPr marL="228600" lvl="0" indent="-228600" algn="ctr"/>
            <a:r>
              <a:rPr lang="en-US"/>
              <a:t>Client logo here.</a:t>
            </a:r>
          </a:p>
        </p:txBody>
      </p:sp>
    </p:spTree>
    <p:extLst>
      <p:ext uri="{BB962C8B-B14F-4D97-AF65-F5344CB8AC3E}">
        <p14:creationId xmlns:p14="http://schemas.microsoft.com/office/powerpoint/2010/main" val="1300655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40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  <p15:guide id="6" pos="3795" userDrawn="1">
          <p15:clr>
            <a:srgbClr val="FBAE40"/>
          </p15:clr>
        </p15:guide>
        <p15:guide id="7" pos="405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023B6BF-6BEC-44B3-16FD-D8AD3240A4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Replace with brand-approved image </a:t>
            </a:r>
            <a:br>
              <a:rPr lang="en-US" dirty="0"/>
            </a:br>
            <a:r>
              <a:rPr lang="en-US" dirty="0"/>
              <a:t>of your choice from </a:t>
            </a:r>
            <a:r>
              <a:rPr lang="en-US" dirty="0" err="1"/>
              <a:t>SalesCentral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F0E86-E33C-1C9A-B1D6-25E39CA4F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3857625"/>
            <a:ext cx="8180649" cy="6232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sz="45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9B85627-C772-5EFB-A063-1191C3E2A3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888" y="3274796"/>
            <a:ext cx="7328535" cy="3048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>
              <a:buNone/>
              <a:defRPr lang="en-US" sz="1800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A9B6927-ECC4-B8DD-4D37-1E96DB1E0D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92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orient="horz" pos="572" userDrawn="1">
          <p15:clr>
            <a:srgbClr val="FBAE40"/>
          </p15:clr>
        </p15:guide>
        <p15:guide id="4" pos="72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945255-4D54-BD6F-F948-3B2AF5A407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Replace with brand-approved image </a:t>
            </a:r>
            <a:br>
              <a:rPr lang="en-US" dirty="0"/>
            </a:br>
            <a:r>
              <a:rPr lang="en-US" dirty="0"/>
              <a:t>of your choice from </a:t>
            </a:r>
            <a:r>
              <a:rPr lang="en-US" dirty="0" err="1"/>
              <a:t>SalesCentral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E6E8BE-2736-1222-838E-6E6337606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3039710"/>
            <a:ext cx="9264015" cy="76174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>
              <a:defRPr lang="en-US" sz="55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Quotes/Statements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BF5C101-3AED-153B-C82B-8B61A3016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F22B60-3A0B-2802-A96C-D3BBE975C036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585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1B5BBF-3656-D3C3-5A83-CACD136F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35587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500">
                <a:solidFill>
                  <a:schemeClr val="bg2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4FF0805-C9C2-2263-891F-E0EAD4704885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2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57AFB80-6C53-A18C-7FEF-6CAEDC4A6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0B9604-38F2-3FB9-7EAE-F929A08B46DA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73989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1B5BBF-3656-D3C3-5A83-CACD136F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35587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5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4FF0805-C9C2-2263-891F-E0EAD4704885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F1B1B2-864D-DAA1-E37B-5AF3B309E6ED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5ADA5CE-3411-C91A-6526-A8678FD411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27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0E86-E33C-1C9A-B1D6-25E39CA4F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2091739"/>
            <a:ext cx="4884999" cy="6232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74EB1B-5E89-24D3-37E1-BE7FA96AAA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" y="5470881"/>
            <a:ext cx="1414402" cy="18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873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orient="horz" pos="232" userDrawn="1">
          <p15:clr>
            <a:srgbClr val="FBAE40"/>
          </p15:clr>
        </p15:guide>
        <p15:guide id="4" pos="728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06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EF71674-9144-08B7-A17A-3B084A2CE560}"/>
              </a:ext>
            </a:extLst>
          </p:cNvPr>
          <p:cNvSpPr txBox="1">
            <a:spLocks/>
          </p:cNvSpPr>
          <p:nvPr userDrawn="1"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A92E810-A64D-864A-E713-F5B7065D4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A3895CC-568A-639E-289C-349CD49C4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8409DB-CB7B-4169-181C-8AC7B3B37EC7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0399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Deck Title/Main Idea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DC9056D-0F0D-85E8-271E-778B655261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9E093-06FF-D167-A76E-CF4FFD813A7C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75909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EF71674-9144-08B7-A17A-3B084A2CE560}"/>
              </a:ext>
            </a:extLst>
          </p:cNvPr>
          <p:cNvSpPr txBox="1">
            <a:spLocks/>
          </p:cNvSpPr>
          <p:nvPr userDrawn="1"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A92E810-A64D-864A-E713-F5B7065D4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810992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7FFEB-A63D-7128-BD14-C91E8A94E52A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A3895CC-568A-639E-289C-349CD49C4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grpSp>
        <p:nvGrpSpPr>
          <p:cNvPr id="5" name="Group 23">
            <a:extLst>
              <a:ext uri="{FF2B5EF4-FFF2-40B4-BE49-F238E27FC236}">
                <a16:creationId xmlns:a16="http://schemas.microsoft.com/office/drawing/2014/main" id="{49B80B86-CDC2-9007-E352-479C450F0425}"/>
              </a:ext>
            </a:extLst>
          </p:cNvPr>
          <p:cNvGrpSpPr/>
          <p:nvPr userDrawn="1"/>
        </p:nvGrpSpPr>
        <p:grpSpPr>
          <a:xfrm>
            <a:off x="10307474" y="5965203"/>
            <a:ext cx="2355303" cy="975969"/>
            <a:chOff x="0" y="0"/>
            <a:chExt cx="1345639" cy="698500"/>
          </a:xfrm>
        </p:grpSpPr>
        <p:sp>
          <p:nvSpPr>
            <p:cNvPr id="6" name="Freeform 24">
              <a:extLst>
                <a:ext uri="{FF2B5EF4-FFF2-40B4-BE49-F238E27FC236}">
                  <a16:creationId xmlns:a16="http://schemas.microsoft.com/office/drawing/2014/main" id="{BAA59B95-6DE1-4AF3-9910-67C2429FE55B}"/>
                </a:ext>
              </a:extLst>
            </p:cNvPr>
            <p:cNvSpPr/>
            <p:nvPr/>
          </p:nvSpPr>
          <p:spPr>
            <a:xfrm>
              <a:off x="3907" y="0"/>
              <a:ext cx="1337825" cy="698500"/>
            </a:xfrm>
            <a:custGeom>
              <a:avLst/>
              <a:gdLst/>
              <a:ahLst/>
              <a:cxnLst/>
              <a:rect l="l" t="t" r="r" b="b"/>
              <a:pathLst>
                <a:path w="1337825" h="698500">
                  <a:moveTo>
                    <a:pt x="1331500" y="366838"/>
                  </a:moveTo>
                  <a:lnTo>
                    <a:pt x="1148765" y="680912"/>
                  </a:lnTo>
                  <a:cubicBezTo>
                    <a:pt x="1142430" y="691801"/>
                    <a:pt x="1130782" y="698500"/>
                    <a:pt x="1118184" y="698500"/>
                  </a:cubicBezTo>
                  <a:lnTo>
                    <a:pt x="219641" y="698500"/>
                  </a:lnTo>
                  <a:cubicBezTo>
                    <a:pt x="207043" y="698500"/>
                    <a:pt x="195396" y="691801"/>
                    <a:pt x="189060" y="680912"/>
                  </a:cubicBezTo>
                  <a:lnTo>
                    <a:pt x="6326" y="366838"/>
                  </a:lnTo>
                  <a:cubicBezTo>
                    <a:pt x="0" y="355966"/>
                    <a:pt x="0" y="342534"/>
                    <a:pt x="6326" y="331662"/>
                  </a:cubicBezTo>
                  <a:lnTo>
                    <a:pt x="189060" y="17588"/>
                  </a:lnTo>
                  <a:cubicBezTo>
                    <a:pt x="195396" y="6699"/>
                    <a:pt x="207043" y="0"/>
                    <a:pt x="219641" y="0"/>
                  </a:cubicBezTo>
                  <a:lnTo>
                    <a:pt x="1118184" y="0"/>
                  </a:lnTo>
                  <a:cubicBezTo>
                    <a:pt x="1130782" y="0"/>
                    <a:pt x="1142430" y="6699"/>
                    <a:pt x="1148765" y="17588"/>
                  </a:cubicBezTo>
                  <a:lnTo>
                    <a:pt x="1331500" y="331662"/>
                  </a:lnTo>
                  <a:cubicBezTo>
                    <a:pt x="1337825" y="342534"/>
                    <a:pt x="1337825" y="355966"/>
                    <a:pt x="1331500" y="366838"/>
                  </a:cubicBezTo>
                  <a:close/>
                </a:path>
              </a:pathLst>
            </a:custGeom>
            <a:solidFill>
              <a:srgbClr val="00ADEF"/>
            </a:solidFill>
          </p:spPr>
        </p:sp>
        <p:sp>
          <p:nvSpPr>
            <p:cNvPr id="7" name="TextBox 25">
              <a:extLst>
                <a:ext uri="{FF2B5EF4-FFF2-40B4-BE49-F238E27FC236}">
                  <a16:creationId xmlns:a16="http://schemas.microsoft.com/office/drawing/2014/main" id="{D865DD08-4B58-AF09-7522-352B8C0E80B4}"/>
                </a:ext>
              </a:extLst>
            </p:cNvPr>
            <p:cNvSpPr txBox="1"/>
            <p:nvPr/>
          </p:nvSpPr>
          <p:spPr>
            <a:xfrm>
              <a:off x="114300" y="19050"/>
              <a:ext cx="111703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9" name="Group 26">
            <a:extLst>
              <a:ext uri="{FF2B5EF4-FFF2-40B4-BE49-F238E27FC236}">
                <a16:creationId xmlns:a16="http://schemas.microsoft.com/office/drawing/2014/main" id="{C596BEF4-F6A6-5566-0E64-954293C7D420}"/>
              </a:ext>
            </a:extLst>
          </p:cNvPr>
          <p:cNvGrpSpPr/>
          <p:nvPr userDrawn="1"/>
        </p:nvGrpSpPr>
        <p:grpSpPr>
          <a:xfrm>
            <a:off x="8221179" y="6487814"/>
            <a:ext cx="4714584" cy="1331718"/>
            <a:chOff x="0" y="0"/>
            <a:chExt cx="1974009" cy="698500"/>
          </a:xfrm>
        </p:grpSpPr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id="{8EA8439A-9E6B-0F70-BD27-D8377ABC8BFC}"/>
                </a:ext>
              </a:extLst>
            </p:cNvPr>
            <p:cNvSpPr/>
            <p:nvPr/>
          </p:nvSpPr>
          <p:spPr>
            <a:xfrm>
              <a:off x="1952" y="0"/>
              <a:ext cx="1970105" cy="698500"/>
            </a:xfrm>
            <a:custGeom>
              <a:avLst/>
              <a:gdLst/>
              <a:ahLst/>
              <a:cxnLst/>
              <a:rect l="l" t="t" r="r" b="b"/>
              <a:pathLst>
                <a:path w="1970105" h="698500">
                  <a:moveTo>
                    <a:pt x="1966944" y="358037"/>
                  </a:moveTo>
                  <a:lnTo>
                    <a:pt x="1773969" y="689713"/>
                  </a:lnTo>
                  <a:cubicBezTo>
                    <a:pt x="1770804" y="695153"/>
                    <a:pt x="1764985" y="698500"/>
                    <a:pt x="1758691" y="698500"/>
                  </a:cubicBezTo>
                  <a:lnTo>
                    <a:pt x="211413" y="698500"/>
                  </a:lnTo>
                  <a:cubicBezTo>
                    <a:pt x="205120" y="698500"/>
                    <a:pt x="199301" y="695153"/>
                    <a:pt x="196136" y="689713"/>
                  </a:cubicBezTo>
                  <a:lnTo>
                    <a:pt x="3160" y="358037"/>
                  </a:lnTo>
                  <a:cubicBezTo>
                    <a:pt x="0" y="352605"/>
                    <a:pt x="0" y="345895"/>
                    <a:pt x="3160" y="340463"/>
                  </a:cubicBezTo>
                  <a:lnTo>
                    <a:pt x="196136" y="8787"/>
                  </a:lnTo>
                  <a:cubicBezTo>
                    <a:pt x="199301" y="3347"/>
                    <a:pt x="205120" y="0"/>
                    <a:pt x="211413" y="0"/>
                  </a:cubicBezTo>
                  <a:lnTo>
                    <a:pt x="1758691" y="0"/>
                  </a:lnTo>
                  <a:cubicBezTo>
                    <a:pt x="1764985" y="0"/>
                    <a:pt x="1770804" y="3347"/>
                    <a:pt x="1773969" y="8787"/>
                  </a:cubicBezTo>
                  <a:lnTo>
                    <a:pt x="1966944" y="340463"/>
                  </a:lnTo>
                  <a:cubicBezTo>
                    <a:pt x="1970105" y="345895"/>
                    <a:pt x="1970105" y="352605"/>
                    <a:pt x="1966944" y="358037"/>
                  </a:cubicBezTo>
                  <a:close/>
                </a:path>
              </a:pathLst>
            </a:custGeom>
            <a:solidFill>
              <a:srgbClr val="000B5D"/>
            </a:solidFill>
          </p:spPr>
        </p:sp>
        <p:sp>
          <p:nvSpPr>
            <p:cNvPr id="11" name="TextBox 28">
              <a:extLst>
                <a:ext uri="{FF2B5EF4-FFF2-40B4-BE49-F238E27FC236}">
                  <a16:creationId xmlns:a16="http://schemas.microsoft.com/office/drawing/2014/main" id="{5B6FEF0B-291A-3AB3-F039-BBC0A6BB704A}"/>
                </a:ext>
              </a:extLst>
            </p:cNvPr>
            <p:cNvSpPr txBox="1"/>
            <p:nvPr/>
          </p:nvSpPr>
          <p:spPr>
            <a:xfrm>
              <a:off x="114300" y="19050"/>
              <a:ext cx="174540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442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5388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0A526-A5A2-A405-EAF5-731C3A9CCC62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17225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00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75300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F5721-09A8-C795-2E2B-2C53C15943A8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86546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EF71674-9144-08B7-A17A-3B084A2CE560}"/>
              </a:ext>
            </a:extLst>
          </p:cNvPr>
          <p:cNvSpPr txBox="1">
            <a:spLocks/>
          </p:cNvSpPr>
          <p:nvPr userDrawn="1"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A92E810-A64D-864A-E713-F5B7065D4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21540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7FFEB-A63D-7128-BD14-C91E8A94E52A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A3895CC-568A-639E-289C-349CD49C4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grpSp>
        <p:nvGrpSpPr>
          <p:cNvPr id="16" name="Group 47">
            <a:extLst>
              <a:ext uri="{FF2B5EF4-FFF2-40B4-BE49-F238E27FC236}">
                <a16:creationId xmlns:a16="http://schemas.microsoft.com/office/drawing/2014/main" id="{A17E969A-639B-7A5D-57A3-3C4566543820}"/>
              </a:ext>
            </a:extLst>
          </p:cNvPr>
          <p:cNvGrpSpPr/>
          <p:nvPr userDrawn="1"/>
        </p:nvGrpSpPr>
        <p:grpSpPr>
          <a:xfrm>
            <a:off x="-874571" y="6151434"/>
            <a:ext cx="2996918" cy="1413131"/>
            <a:chOff x="0" y="0"/>
            <a:chExt cx="1345639" cy="698500"/>
          </a:xfrm>
        </p:grpSpPr>
        <p:sp>
          <p:nvSpPr>
            <p:cNvPr id="17" name="Freeform 48">
              <a:extLst>
                <a:ext uri="{FF2B5EF4-FFF2-40B4-BE49-F238E27FC236}">
                  <a16:creationId xmlns:a16="http://schemas.microsoft.com/office/drawing/2014/main" id="{7CCE3824-6539-A1A0-D555-05B2179052B5}"/>
                </a:ext>
              </a:extLst>
            </p:cNvPr>
            <p:cNvSpPr/>
            <p:nvPr/>
          </p:nvSpPr>
          <p:spPr>
            <a:xfrm>
              <a:off x="3907" y="0"/>
              <a:ext cx="1337825" cy="698500"/>
            </a:xfrm>
            <a:custGeom>
              <a:avLst/>
              <a:gdLst/>
              <a:ahLst/>
              <a:cxnLst/>
              <a:rect l="l" t="t" r="r" b="b"/>
              <a:pathLst>
                <a:path w="1337825" h="698500">
                  <a:moveTo>
                    <a:pt x="1331500" y="366838"/>
                  </a:moveTo>
                  <a:lnTo>
                    <a:pt x="1148765" y="680912"/>
                  </a:lnTo>
                  <a:cubicBezTo>
                    <a:pt x="1142430" y="691801"/>
                    <a:pt x="1130782" y="698500"/>
                    <a:pt x="1118184" y="698500"/>
                  </a:cubicBezTo>
                  <a:lnTo>
                    <a:pt x="219641" y="698500"/>
                  </a:lnTo>
                  <a:cubicBezTo>
                    <a:pt x="207043" y="698500"/>
                    <a:pt x="195396" y="691801"/>
                    <a:pt x="189060" y="680912"/>
                  </a:cubicBezTo>
                  <a:lnTo>
                    <a:pt x="6326" y="366838"/>
                  </a:lnTo>
                  <a:cubicBezTo>
                    <a:pt x="0" y="355966"/>
                    <a:pt x="0" y="342534"/>
                    <a:pt x="6326" y="331662"/>
                  </a:cubicBezTo>
                  <a:lnTo>
                    <a:pt x="189060" y="17588"/>
                  </a:lnTo>
                  <a:cubicBezTo>
                    <a:pt x="195396" y="6699"/>
                    <a:pt x="207043" y="0"/>
                    <a:pt x="219641" y="0"/>
                  </a:cubicBezTo>
                  <a:lnTo>
                    <a:pt x="1118184" y="0"/>
                  </a:lnTo>
                  <a:cubicBezTo>
                    <a:pt x="1130782" y="0"/>
                    <a:pt x="1142430" y="6699"/>
                    <a:pt x="1148765" y="17588"/>
                  </a:cubicBezTo>
                  <a:lnTo>
                    <a:pt x="1331500" y="331662"/>
                  </a:lnTo>
                  <a:cubicBezTo>
                    <a:pt x="1337825" y="342534"/>
                    <a:pt x="1337825" y="355966"/>
                    <a:pt x="1331500" y="366838"/>
                  </a:cubicBezTo>
                  <a:close/>
                </a:path>
              </a:pathLst>
            </a:custGeom>
            <a:solidFill>
              <a:srgbClr val="00ADEF"/>
            </a:solidFill>
          </p:spPr>
        </p:sp>
        <p:sp>
          <p:nvSpPr>
            <p:cNvPr id="18" name="TextBox 49">
              <a:extLst>
                <a:ext uri="{FF2B5EF4-FFF2-40B4-BE49-F238E27FC236}">
                  <a16:creationId xmlns:a16="http://schemas.microsoft.com/office/drawing/2014/main" id="{2D4B09C3-07C1-0F20-4450-8631045DBC77}"/>
                </a:ext>
              </a:extLst>
            </p:cNvPr>
            <p:cNvSpPr txBox="1"/>
            <p:nvPr/>
          </p:nvSpPr>
          <p:spPr>
            <a:xfrm>
              <a:off x="114300" y="19050"/>
              <a:ext cx="111703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19" name="Group 53">
            <a:extLst>
              <a:ext uri="{FF2B5EF4-FFF2-40B4-BE49-F238E27FC236}">
                <a16:creationId xmlns:a16="http://schemas.microsoft.com/office/drawing/2014/main" id="{59823D7F-DEBF-5A23-9D9B-D695E7453827}"/>
              </a:ext>
            </a:extLst>
          </p:cNvPr>
          <p:cNvGrpSpPr/>
          <p:nvPr userDrawn="1"/>
        </p:nvGrpSpPr>
        <p:grpSpPr>
          <a:xfrm>
            <a:off x="-620010" y="6453188"/>
            <a:ext cx="3799702" cy="972232"/>
            <a:chOff x="0" y="0"/>
            <a:chExt cx="2479796" cy="698500"/>
          </a:xfrm>
        </p:grpSpPr>
        <p:sp>
          <p:nvSpPr>
            <p:cNvPr id="20" name="Freeform 54">
              <a:extLst>
                <a:ext uri="{FF2B5EF4-FFF2-40B4-BE49-F238E27FC236}">
                  <a16:creationId xmlns:a16="http://schemas.microsoft.com/office/drawing/2014/main" id="{B4409F05-1F35-57B0-7AEB-055634949185}"/>
                </a:ext>
              </a:extLst>
            </p:cNvPr>
            <p:cNvSpPr/>
            <p:nvPr/>
          </p:nvSpPr>
          <p:spPr>
            <a:xfrm>
              <a:off x="3082" y="0"/>
              <a:ext cx="2473632" cy="698500"/>
            </a:xfrm>
            <a:custGeom>
              <a:avLst/>
              <a:gdLst/>
              <a:ahLst/>
              <a:cxnLst/>
              <a:rect l="l" t="t" r="r" b="b"/>
              <a:pathLst>
                <a:path w="2473632" h="698500">
                  <a:moveTo>
                    <a:pt x="2468643" y="363122"/>
                  </a:moveTo>
                  <a:lnTo>
                    <a:pt x="2281585" y="684628"/>
                  </a:lnTo>
                  <a:cubicBezTo>
                    <a:pt x="2276588" y="693216"/>
                    <a:pt x="2267401" y="698500"/>
                    <a:pt x="2257465" y="698500"/>
                  </a:cubicBezTo>
                  <a:lnTo>
                    <a:pt x="216167" y="698500"/>
                  </a:lnTo>
                  <a:cubicBezTo>
                    <a:pt x="206231" y="698500"/>
                    <a:pt x="197044" y="693216"/>
                    <a:pt x="192047" y="684628"/>
                  </a:cubicBezTo>
                  <a:lnTo>
                    <a:pt x="4989" y="363122"/>
                  </a:lnTo>
                  <a:cubicBezTo>
                    <a:pt x="0" y="354547"/>
                    <a:pt x="0" y="343953"/>
                    <a:pt x="4989" y="335378"/>
                  </a:cubicBezTo>
                  <a:lnTo>
                    <a:pt x="192047" y="13872"/>
                  </a:lnTo>
                  <a:cubicBezTo>
                    <a:pt x="197044" y="5284"/>
                    <a:pt x="206231" y="0"/>
                    <a:pt x="216167" y="0"/>
                  </a:cubicBezTo>
                  <a:lnTo>
                    <a:pt x="2257465" y="0"/>
                  </a:lnTo>
                  <a:cubicBezTo>
                    <a:pt x="2267401" y="0"/>
                    <a:pt x="2276588" y="5284"/>
                    <a:pt x="2281585" y="13872"/>
                  </a:cubicBezTo>
                  <a:lnTo>
                    <a:pt x="2468643" y="335378"/>
                  </a:lnTo>
                  <a:cubicBezTo>
                    <a:pt x="2473632" y="343953"/>
                    <a:pt x="2473632" y="354547"/>
                    <a:pt x="2468643" y="363122"/>
                  </a:cubicBezTo>
                  <a:close/>
                </a:path>
              </a:pathLst>
            </a:custGeom>
            <a:solidFill>
              <a:srgbClr val="000B5D"/>
            </a:solidFill>
          </p:spPr>
        </p:sp>
        <p:sp>
          <p:nvSpPr>
            <p:cNvPr id="21" name="TextBox 55">
              <a:extLst>
                <a:ext uri="{FF2B5EF4-FFF2-40B4-BE49-F238E27FC236}">
                  <a16:creationId xmlns:a16="http://schemas.microsoft.com/office/drawing/2014/main" id="{9540A48B-86E2-E716-5E24-57E6F15FD587}"/>
                </a:ext>
              </a:extLst>
            </p:cNvPr>
            <p:cNvSpPr txBox="1"/>
            <p:nvPr/>
          </p:nvSpPr>
          <p:spPr>
            <a:xfrm>
              <a:off x="114300" y="19050"/>
              <a:ext cx="2251196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2226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4780174A-38F6-E1EB-CF70-E22138077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65" b="-6545"/>
            </a:stretch>
          </a:blipFill>
        </p:spPr>
      </p:sp>
      <p:sp>
        <p:nvSpPr>
          <p:cNvPr id="6" name="Freeform 25">
            <a:extLst>
              <a:ext uri="{FF2B5EF4-FFF2-40B4-BE49-F238E27FC236}">
                <a16:creationId xmlns:a16="http://schemas.microsoft.com/office/drawing/2014/main" id="{F5F832E0-01E9-047C-94C3-41C9CA9B08B1}"/>
              </a:ext>
            </a:extLst>
          </p:cNvPr>
          <p:cNvSpPr/>
          <p:nvPr userDrawn="1"/>
        </p:nvSpPr>
        <p:spPr>
          <a:xfrm>
            <a:off x="4318685" y="5439024"/>
            <a:ext cx="2790028" cy="2691829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26">
            <a:extLst>
              <a:ext uri="{FF2B5EF4-FFF2-40B4-BE49-F238E27FC236}">
                <a16:creationId xmlns:a16="http://schemas.microsoft.com/office/drawing/2014/main" id="{D9F549CB-9BD9-9F37-050F-B4258A25C9F5}"/>
              </a:ext>
            </a:extLst>
          </p:cNvPr>
          <p:cNvSpPr/>
          <p:nvPr userDrawn="1"/>
        </p:nvSpPr>
        <p:spPr>
          <a:xfrm>
            <a:off x="-641582" y="6444037"/>
            <a:ext cx="3055793" cy="681804"/>
          </a:xfrm>
          <a:custGeom>
            <a:avLst/>
            <a:gdLst/>
            <a:ahLst/>
            <a:cxnLst/>
            <a:rect l="l" t="t" r="r" b="b"/>
            <a:pathLst>
              <a:path w="4581201" h="1042223">
                <a:moveTo>
                  <a:pt x="0" y="0"/>
                </a:moveTo>
                <a:lnTo>
                  <a:pt x="4581201" y="0"/>
                </a:lnTo>
                <a:lnTo>
                  <a:pt x="4581201" y="1042223"/>
                </a:lnTo>
                <a:lnTo>
                  <a:pt x="0" y="10422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35">
            <a:extLst>
              <a:ext uri="{FF2B5EF4-FFF2-40B4-BE49-F238E27FC236}">
                <a16:creationId xmlns:a16="http://schemas.microsoft.com/office/drawing/2014/main" id="{161FB41B-0C38-AFFB-2EEE-48C7BB674164}"/>
              </a:ext>
            </a:extLst>
          </p:cNvPr>
          <p:cNvSpPr/>
          <p:nvPr userDrawn="1"/>
        </p:nvSpPr>
        <p:spPr>
          <a:xfrm>
            <a:off x="9628704" y="6444037"/>
            <a:ext cx="3055793" cy="681804"/>
          </a:xfrm>
          <a:custGeom>
            <a:avLst/>
            <a:gdLst/>
            <a:ahLst/>
            <a:cxnLst/>
            <a:rect l="l" t="t" r="r" b="b"/>
            <a:pathLst>
              <a:path w="4581201" h="1042223">
                <a:moveTo>
                  <a:pt x="0" y="0"/>
                </a:moveTo>
                <a:lnTo>
                  <a:pt x="4581201" y="0"/>
                </a:lnTo>
                <a:lnTo>
                  <a:pt x="4581201" y="1042223"/>
                </a:lnTo>
                <a:lnTo>
                  <a:pt x="0" y="10422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1CDCCC-C1BE-4415-7F5A-7EEEE448B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C89A2A3-0775-16E5-921A-69D57A01E81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30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4780174A-38F6-E1EB-CF70-E22138077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65" b="-6545"/>
            </a:stretch>
          </a:blipFill>
        </p:spPr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1CDCCC-C1BE-4415-7F5A-7EEEE448B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15" name="Picture 14" descr="A logo with a person in the middle&#10;&#10;Description automatically generated">
            <a:extLst>
              <a:ext uri="{FF2B5EF4-FFF2-40B4-BE49-F238E27FC236}">
                <a16:creationId xmlns:a16="http://schemas.microsoft.com/office/drawing/2014/main" id="{44506DBD-171D-EF3B-9F15-F73E21CCFD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" y="-88549"/>
            <a:ext cx="1197017" cy="75438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C89A2A3-0775-16E5-921A-69D57A01E8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sp>
        <p:nvSpPr>
          <p:cNvPr id="2" name="Freeform 3">
            <a:extLst>
              <a:ext uri="{FF2B5EF4-FFF2-40B4-BE49-F238E27FC236}">
                <a16:creationId xmlns:a16="http://schemas.microsoft.com/office/drawing/2014/main" id="{968D20B7-57BC-9A1C-C158-6CA758ED3FBA}"/>
              </a:ext>
            </a:extLst>
          </p:cNvPr>
          <p:cNvSpPr/>
          <p:nvPr userDrawn="1"/>
        </p:nvSpPr>
        <p:spPr>
          <a:xfrm>
            <a:off x="-1038812" y="4512530"/>
            <a:ext cx="3424203" cy="2653583"/>
          </a:xfrm>
          <a:custGeom>
            <a:avLst/>
            <a:gdLst/>
            <a:ahLst/>
            <a:cxnLst/>
            <a:rect l="l" t="t" r="r" b="b"/>
            <a:pathLst>
              <a:path w="4320000" h="4114800">
                <a:moveTo>
                  <a:pt x="0" y="0"/>
                </a:moveTo>
                <a:lnTo>
                  <a:pt x="4320000" y="0"/>
                </a:lnTo>
                <a:lnTo>
                  <a:pt x="432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15509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4780174A-38F6-E1EB-CF70-E22138077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65" b="-6545"/>
            </a:stretch>
          </a:blipFill>
        </p:spPr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1CDCCC-C1BE-4415-7F5A-7EEEE448B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15" name="Picture 14" descr="A logo with a person in the middle&#10;&#10;Description automatically generated">
            <a:extLst>
              <a:ext uri="{FF2B5EF4-FFF2-40B4-BE49-F238E27FC236}">
                <a16:creationId xmlns:a16="http://schemas.microsoft.com/office/drawing/2014/main" id="{44506DBD-171D-EF3B-9F15-F73E21CCFD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" y="-88549"/>
            <a:ext cx="1197017" cy="75438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C89A2A3-0775-16E5-921A-69D57A01E8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sp>
        <p:nvSpPr>
          <p:cNvPr id="3" name="Freeform 6">
            <a:extLst>
              <a:ext uri="{FF2B5EF4-FFF2-40B4-BE49-F238E27FC236}">
                <a16:creationId xmlns:a16="http://schemas.microsoft.com/office/drawing/2014/main" id="{506086B5-6CE0-A50A-C094-A592CA601C33}"/>
              </a:ext>
            </a:extLst>
          </p:cNvPr>
          <p:cNvSpPr/>
          <p:nvPr userDrawn="1"/>
        </p:nvSpPr>
        <p:spPr>
          <a:xfrm>
            <a:off x="-1707278" y="1750726"/>
            <a:ext cx="3424204" cy="3427644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12">
            <a:extLst>
              <a:ext uri="{FF2B5EF4-FFF2-40B4-BE49-F238E27FC236}">
                <a16:creationId xmlns:a16="http://schemas.microsoft.com/office/drawing/2014/main" id="{5CF88990-88CA-F249-7DAE-0588CC1ECBB4}"/>
              </a:ext>
            </a:extLst>
          </p:cNvPr>
          <p:cNvSpPr/>
          <p:nvPr userDrawn="1"/>
        </p:nvSpPr>
        <p:spPr>
          <a:xfrm>
            <a:off x="10185400" y="4251445"/>
            <a:ext cx="2006600" cy="2606555"/>
          </a:xfrm>
          <a:custGeom>
            <a:avLst/>
            <a:gdLst/>
            <a:ahLst/>
            <a:cxnLst/>
            <a:rect l="l" t="t" r="r" b="b"/>
            <a:pathLst>
              <a:path w="3286381" h="3866910">
                <a:moveTo>
                  <a:pt x="0" y="0"/>
                </a:moveTo>
                <a:lnTo>
                  <a:pt x="3286381" y="0"/>
                </a:lnTo>
                <a:lnTo>
                  <a:pt x="3286381" y="3866909"/>
                </a:lnTo>
                <a:lnTo>
                  <a:pt x="0" y="38669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25318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Deck Title/Main Idea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2FC992F-4FDC-3A9F-0EA2-73D4A2F79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CA7A7A-3891-B974-5E27-533BA0B03D1B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64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A7A7A-3891-B974-5E27-533BA0B03D1B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5388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</p:spTree>
    <p:extLst>
      <p:ext uri="{BB962C8B-B14F-4D97-AF65-F5344CB8AC3E}">
        <p14:creationId xmlns:p14="http://schemas.microsoft.com/office/powerpoint/2010/main" val="1008626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00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75300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A7A7A-3891-B974-5E27-533BA0B03D1B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14176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52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8" r:id="rId2"/>
    <p:sldLayoutId id="2147483727" r:id="rId3"/>
    <p:sldLayoutId id="2147483728" r:id="rId4"/>
    <p:sldLayoutId id="2147483729" r:id="rId5"/>
    <p:sldLayoutId id="2147483730" r:id="rId6"/>
    <p:sldLayoutId id="2147483679" r:id="rId7"/>
    <p:sldLayoutId id="2147483704" r:id="rId8"/>
    <p:sldLayoutId id="2147483705" r:id="rId9"/>
    <p:sldLayoutId id="2147483674" r:id="rId10"/>
    <p:sldLayoutId id="2147483703" r:id="rId11"/>
    <p:sldLayoutId id="2147483657" r:id="rId12"/>
    <p:sldLayoutId id="2147483706" r:id="rId13"/>
    <p:sldLayoutId id="2147483658" r:id="rId14"/>
    <p:sldLayoutId id="2147483707" r:id="rId15"/>
    <p:sldLayoutId id="2147483656" r:id="rId16"/>
    <p:sldLayoutId id="214748372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58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ivananthan/-TECHTITANS_DHAANISH-RideShare-Application" TargetMode="External"/><Relationship Id="rId2" Type="http://schemas.openxmlformats.org/officeDocument/2006/relationships/hyperlink" Target="https://rb.gy/3czkb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26372" t="-46261" r="-7177" b="-11920"/>
            </a:stretch>
          </a:blipFill>
        </p:spPr>
      </p:sp>
      <p:sp>
        <p:nvSpPr>
          <p:cNvPr id="17" name="AutoShape 17"/>
          <p:cNvSpPr/>
          <p:nvPr/>
        </p:nvSpPr>
        <p:spPr>
          <a:xfrm>
            <a:off x="3749553" y="525851"/>
            <a:ext cx="8803796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65257" y="6276396"/>
            <a:ext cx="864717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1979359" y="493565"/>
            <a:ext cx="1770195" cy="261104"/>
          </a:xfrm>
          <a:custGeom>
            <a:avLst/>
            <a:gdLst/>
            <a:ahLst/>
            <a:cxnLst/>
            <a:rect l="l" t="t" r="r" b="b"/>
            <a:pathLst>
              <a:path w="2655293" h="391656">
                <a:moveTo>
                  <a:pt x="0" y="0"/>
                </a:moveTo>
                <a:lnTo>
                  <a:pt x="2655293" y="0"/>
                </a:lnTo>
                <a:lnTo>
                  <a:pt x="2655293" y="391656"/>
                </a:lnTo>
                <a:lnTo>
                  <a:pt x="0" y="391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8375571" y="6079748"/>
            <a:ext cx="1770195" cy="261104"/>
          </a:xfrm>
          <a:custGeom>
            <a:avLst/>
            <a:gdLst/>
            <a:ahLst/>
            <a:cxnLst/>
            <a:rect l="l" t="t" r="r" b="b"/>
            <a:pathLst>
              <a:path w="2655293" h="391656">
                <a:moveTo>
                  <a:pt x="0" y="0"/>
                </a:moveTo>
                <a:lnTo>
                  <a:pt x="2655294" y="0"/>
                </a:lnTo>
                <a:lnTo>
                  <a:pt x="2655294" y="391656"/>
                </a:lnTo>
                <a:lnTo>
                  <a:pt x="0" y="391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F546AE-D2A8-84DE-389D-D0B34FF42C6D}"/>
              </a:ext>
            </a:extLst>
          </p:cNvPr>
          <p:cNvGrpSpPr/>
          <p:nvPr/>
        </p:nvGrpSpPr>
        <p:grpSpPr>
          <a:xfrm>
            <a:off x="2746448" y="2727754"/>
            <a:ext cx="6328912" cy="1524879"/>
            <a:chOff x="2931544" y="1429188"/>
            <a:chExt cx="6328912" cy="152487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ABD66B-7076-42CF-B4C8-7416EE83854D}"/>
                </a:ext>
              </a:extLst>
            </p:cNvPr>
            <p:cNvSpPr txBox="1"/>
            <p:nvPr/>
          </p:nvSpPr>
          <p:spPr>
            <a:xfrm>
              <a:off x="4067207" y="1429188"/>
              <a:ext cx="4057586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r>
                <a:rPr lang="en-US" sz="6000" dirty="0">
                  <a:solidFill>
                    <a:schemeClr val="bg1"/>
                  </a:solidFill>
                </a:rPr>
                <a:t>TECH TITANS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482FC0-8E8A-103B-BE6B-B82440425AD8}"/>
                </a:ext>
              </a:extLst>
            </p:cNvPr>
            <p:cNvSpPr txBox="1"/>
            <p:nvPr/>
          </p:nvSpPr>
          <p:spPr>
            <a:xfrm>
              <a:off x="2931544" y="2461624"/>
              <a:ext cx="632891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r>
                <a:rPr lang="en-US" sz="3200" b="0" dirty="0">
                  <a:solidFill>
                    <a:schemeClr val="bg1"/>
                  </a:solidFill>
                </a:rPr>
                <a:t>  TECHTITANS_DHAANISH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5C6185-1474-FC0A-8337-B8830FEBBE8E}"/>
              </a:ext>
            </a:extLst>
          </p:cNvPr>
          <p:cNvGrpSpPr/>
          <p:nvPr/>
        </p:nvGrpSpPr>
        <p:grpSpPr>
          <a:xfrm>
            <a:off x="1852916" y="1613319"/>
            <a:ext cx="8116004" cy="1524879"/>
            <a:chOff x="2038011" y="1429188"/>
            <a:chExt cx="8116004" cy="152487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298B26-0F3F-A863-3BCF-3B8A65327E3F}"/>
                </a:ext>
              </a:extLst>
            </p:cNvPr>
            <p:cNvSpPr txBox="1"/>
            <p:nvPr/>
          </p:nvSpPr>
          <p:spPr>
            <a:xfrm>
              <a:off x="2038011" y="1429188"/>
              <a:ext cx="8116004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r>
                <a:rPr lang="en-US" sz="4000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Hexaware CODE&amp;RISE PROGRAM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5A0817-D120-B126-AE89-772510D62FCD}"/>
                </a:ext>
              </a:extLst>
            </p:cNvPr>
            <p:cNvSpPr txBox="1"/>
            <p:nvPr/>
          </p:nvSpPr>
          <p:spPr>
            <a:xfrm>
              <a:off x="2931544" y="2461624"/>
              <a:ext cx="632891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endParaRPr lang="en-US" sz="32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Freeform 6">
            <a:extLst>
              <a:ext uri="{FF2B5EF4-FFF2-40B4-BE49-F238E27FC236}">
                <a16:creationId xmlns:a16="http://schemas.microsoft.com/office/drawing/2014/main" id="{DA526492-8BCB-ADC8-8B6F-71580B0A1CD8}"/>
              </a:ext>
            </a:extLst>
          </p:cNvPr>
          <p:cNvSpPr/>
          <p:nvPr/>
        </p:nvSpPr>
        <p:spPr>
          <a:xfrm>
            <a:off x="-2040906" y="1579993"/>
            <a:ext cx="4182770" cy="4114800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A88D943B-488C-767A-B18A-17204F9705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06FA76-3211-3A57-1729-A087734118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457949" y="119372"/>
            <a:ext cx="8172450" cy="368750"/>
          </a:xfrm>
        </p:spPr>
        <p:txBody>
          <a:bodyPr/>
          <a:lstStyle/>
          <a:p>
            <a:pPr algn="ctr"/>
            <a:r>
              <a:rPr lang="en-US" dirty="0"/>
              <a:t>Innovation and Creativity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5D798-597F-5AAF-BD23-CB22A748951B}"/>
              </a:ext>
            </a:extLst>
          </p:cNvPr>
          <p:cNvSpPr txBox="1"/>
          <p:nvPr/>
        </p:nvSpPr>
        <p:spPr>
          <a:xfrm>
            <a:off x="1766259" y="985211"/>
            <a:ext cx="6948576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ar(--font-fk-grotesk)"/>
              </a:rPr>
              <a:t>Innovation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__fkGroteskNeue_598ab8"/>
              </a:rPr>
              <a:t>Eco-Friendly Focus: </a:t>
            </a:r>
            <a:r>
              <a:rPr lang="en-US" sz="1600" b="0" i="0" dirty="0" err="1">
                <a:solidFill>
                  <a:schemeClr val="bg2"/>
                </a:solidFill>
                <a:effectLst/>
                <a:latin typeface="__fkGroteskNeue_598ab8"/>
              </a:rPr>
              <a:t>EcoRide</a:t>
            </a:r>
            <a:r>
              <a:rPr lang="en-US" sz="1600" b="0" i="0" dirty="0">
                <a:solidFill>
                  <a:schemeClr val="bg2"/>
                </a:solidFill>
                <a:effectLst/>
                <a:latin typeface="__fkGroteskNeue_598ab8"/>
              </a:rPr>
              <a:t> connects users with sustainable transportation options, such as electric vehicles (EVs) and hybrid cars, promoting environmentally friendly travel.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2"/>
              </a:solidFill>
              <a:effectLst/>
              <a:latin typeface="__fkGroteskNeue_598ab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__fkGroteskNeue_598ab8"/>
              </a:rPr>
              <a:t>Carbon Footprint Tracker: The app features a built-in tracker that calculates and displays the environmental impact of each ride, encouraging users to choose greener options.</a:t>
            </a:r>
          </a:p>
          <a:p>
            <a:pPr algn="l"/>
            <a:endParaRPr lang="en-US" b="0" i="0" dirty="0">
              <a:solidFill>
                <a:schemeClr val="bg2"/>
              </a:solidFill>
              <a:effectLst/>
              <a:latin typeface="__fkGroteskNeue_598ab8"/>
            </a:endParaRPr>
          </a:p>
          <a:p>
            <a:pPr algn="l"/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var(--font-fk-grotesk)"/>
              </a:rPr>
              <a:t>Creativity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__fkGroteskNeue_598ab8"/>
              </a:rPr>
              <a:t>Multimodal Travel Suggestions: The app integrates local public transport schedules, suggesting multimodal travel options that promote a seamless commuting experience.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2"/>
              </a:solidFill>
              <a:effectLst/>
              <a:latin typeface="__fkGroteskNeue_598ab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__fkGroteskNeue_598ab8"/>
              </a:rPr>
              <a:t>Local Business Partnerships: </a:t>
            </a:r>
            <a:r>
              <a:rPr lang="en-US" sz="1600" b="0" i="0" dirty="0" err="1">
                <a:solidFill>
                  <a:schemeClr val="bg2"/>
                </a:solidFill>
                <a:effectLst/>
                <a:latin typeface="__fkGroteskNeue_598ab8"/>
              </a:rPr>
              <a:t>EcoRide</a:t>
            </a:r>
            <a:r>
              <a:rPr lang="en-US" sz="1600" b="0" i="0" dirty="0">
                <a:solidFill>
                  <a:schemeClr val="bg2"/>
                </a:solidFill>
                <a:effectLst/>
                <a:latin typeface="__fkGroteskNeue_598ab8"/>
              </a:rPr>
              <a:t> partners with local businesses to provide discounts for users who arrive via eco-friendly transportation, creating a win-win for users and the community.</a:t>
            </a:r>
          </a:p>
        </p:txBody>
      </p:sp>
    </p:spTree>
    <p:extLst>
      <p:ext uri="{BB962C8B-B14F-4D97-AF65-F5344CB8AC3E}">
        <p14:creationId xmlns:p14="http://schemas.microsoft.com/office/powerpoint/2010/main" val="2083321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Scalability, Performance and Security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EC67EE-54F8-6EC1-3D65-9572ED687036}"/>
              </a:ext>
            </a:extLst>
          </p:cNvPr>
          <p:cNvSpPr/>
          <p:nvPr/>
        </p:nvSpPr>
        <p:spPr>
          <a:xfrm>
            <a:off x="940279" y="908050"/>
            <a:ext cx="6366295" cy="161949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3"/>
                </a:solidFill>
              </a:rPr>
              <a:t>Scalability</a:t>
            </a:r>
            <a:endParaRPr lang="en-US" sz="500" b="1" dirty="0">
              <a:solidFill>
                <a:schemeClr val="accent3"/>
              </a:solidFill>
            </a:endParaRPr>
          </a:p>
          <a:p>
            <a:endParaRPr lang="en-US" sz="500" b="1" dirty="0">
              <a:solidFill>
                <a:schemeClr val="accent3"/>
              </a:solidFill>
            </a:endParaRPr>
          </a:p>
          <a:p>
            <a:r>
              <a:rPr lang="en-US" sz="1600" dirty="0"/>
              <a:t>The application is designed to scale effortlessly to accommodate a growing number of Hexaware employees, ensuring a smooth and efficient experience for all users.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871134-F13B-BBAE-8C4A-9F075C84E7CD}"/>
              </a:ext>
            </a:extLst>
          </p:cNvPr>
          <p:cNvSpPr/>
          <p:nvPr/>
        </p:nvSpPr>
        <p:spPr>
          <a:xfrm>
            <a:off x="4971690" y="2619255"/>
            <a:ext cx="6366295" cy="161949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3"/>
                </a:solidFill>
              </a:rPr>
              <a:t>Performance</a:t>
            </a:r>
          </a:p>
          <a:p>
            <a:endParaRPr lang="en-US" sz="500" b="1" dirty="0">
              <a:solidFill>
                <a:schemeClr val="accent3"/>
              </a:solidFill>
            </a:endParaRPr>
          </a:p>
          <a:p>
            <a:r>
              <a:rPr lang="en-US" sz="1600" dirty="0" err="1"/>
              <a:t>RideShare</a:t>
            </a:r>
            <a:r>
              <a:rPr lang="en-US" sz="1600" dirty="0"/>
              <a:t> is optimized for swift and reliable performance, ensuring quick ride matching, seamless navigation, and a responsive user interface.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2CA7BF-25BB-66DE-0BB3-9F3C8A494A3B}"/>
              </a:ext>
            </a:extLst>
          </p:cNvPr>
          <p:cNvSpPr/>
          <p:nvPr/>
        </p:nvSpPr>
        <p:spPr>
          <a:xfrm>
            <a:off x="810883" y="4349081"/>
            <a:ext cx="6366295" cy="161949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3"/>
                </a:solidFill>
              </a:rPr>
              <a:t>Security</a:t>
            </a:r>
          </a:p>
          <a:p>
            <a:endParaRPr lang="en-US" sz="500" b="1" dirty="0">
              <a:solidFill>
                <a:schemeClr val="accent3"/>
              </a:solidFill>
            </a:endParaRPr>
          </a:p>
          <a:p>
            <a:r>
              <a:rPr lang="en-US" sz="1600" dirty="0"/>
              <a:t>Robust security measures, including encryption, access control, and regular vulnerability assessments, are in place to protect user data and ensure a safe and secure platform.</a:t>
            </a:r>
          </a:p>
        </p:txBody>
      </p:sp>
    </p:spTree>
    <p:extLst>
      <p:ext uri="{BB962C8B-B14F-4D97-AF65-F5344CB8AC3E}">
        <p14:creationId xmlns:p14="http://schemas.microsoft.com/office/powerpoint/2010/main" val="208815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Best practices and industry standards followed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8B5B5-8ACD-7AE8-9C83-16407010696E}"/>
              </a:ext>
            </a:extLst>
          </p:cNvPr>
          <p:cNvSpPr txBox="1"/>
          <p:nvPr/>
        </p:nvSpPr>
        <p:spPr>
          <a:xfrm>
            <a:off x="1204168" y="1011567"/>
            <a:ext cx="9449455" cy="6601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Security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RideShare</a:t>
            </a:r>
            <a:r>
              <a:rPr lang="en-US" sz="1600" dirty="0"/>
              <a:t> adheres to industry-standard security protocols, including encryption, authentication, and authorization, to protect user data and ensure platform integrity.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just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Privacy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application complies with relevant privacy regulations, such as GDPR and CCPA, ensuring responsible data handling and user consent.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just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Accessibility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RideShare</a:t>
            </a:r>
            <a:r>
              <a:rPr lang="en-US" sz="1600" dirty="0"/>
              <a:t> is designed to be accessible to all users, regardless of their abilities, by incorporating accessibility features and adhering to relevant standards.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just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Performance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application is optimized for speed, reliability, and responsiveness, ensuring a seamless user experience regardless of network conditions.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User Experience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RideShare</a:t>
            </a:r>
            <a:r>
              <a:rPr lang="en-US" sz="1600" dirty="0"/>
              <a:t> is designed with a user-centric approach, prioritizing intuitive navigation, clear information, and a visually appealing interface.</a:t>
            </a:r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29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F06527-5118-C899-4187-20CF814C8B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603958" y="2562461"/>
            <a:ext cx="8172450" cy="327200"/>
          </a:xfrm>
        </p:spPr>
        <p:txBody>
          <a:bodyPr/>
          <a:lstStyle/>
          <a:p>
            <a:r>
              <a:rPr lang="en-IN" sz="2100" dirty="0">
                <a:solidFill>
                  <a:schemeClr val="accent2">
                    <a:lumMod val="50000"/>
                  </a:schemeClr>
                </a:solidFill>
              </a:rPr>
              <a:t>Main 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407DB-6E8E-5EE3-4DD8-E64330A87EFB}"/>
              </a:ext>
            </a:extLst>
          </p:cNvPr>
          <p:cNvSpPr txBox="1"/>
          <p:nvPr/>
        </p:nvSpPr>
        <p:spPr>
          <a:xfrm>
            <a:off x="1543573" y="1761824"/>
            <a:ext cx="6465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“Smart Mobility: The Next Generation of Ridesharing”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C39503-D8C9-26C7-AE0B-6CA017F6AB57}"/>
              </a:ext>
            </a:extLst>
          </p:cNvPr>
          <p:cNvSpPr txBox="1"/>
          <p:nvPr/>
        </p:nvSpPr>
        <p:spPr>
          <a:xfrm>
            <a:off x="1481586" y="3133166"/>
            <a:ext cx="64654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Enhance Convenience: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 Simplify ride booking, real-time tracking, and secure payments.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Promote Sustainability: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 Reduce traffic congestion and carbon emissions through carpooling.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Ensure Safety: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 Implement robust safety features, including driver verification and emergency assistance.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Offer Flexibility: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 Cater to diverse user needs with options for solo rides, carpooling, and scheduled trips.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8AE73E28-4A8D-335E-1ACD-54D5832B274B}"/>
              </a:ext>
            </a:extLst>
          </p:cNvPr>
          <p:cNvSpPr txBox="1">
            <a:spLocks/>
          </p:cNvSpPr>
          <p:nvPr/>
        </p:nvSpPr>
        <p:spPr>
          <a:xfrm flipH="1">
            <a:off x="1603958" y="1171278"/>
            <a:ext cx="8172450" cy="32720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100" dirty="0">
                <a:solidFill>
                  <a:schemeClr val="accent2">
                    <a:lumMod val="50000"/>
                  </a:schemeClr>
                </a:solidFill>
              </a:rPr>
              <a:t>Deck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E8438-931E-FE5A-9B70-8CFCE40DB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071" y="1591573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User Experience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9587768-84B7-9E4C-F3A9-55A59D2DB1B8}"/>
              </a:ext>
            </a:extLst>
          </p:cNvPr>
          <p:cNvSpPr/>
          <p:nvPr/>
        </p:nvSpPr>
        <p:spPr>
          <a:xfrm>
            <a:off x="1604512" y="1039482"/>
            <a:ext cx="966159" cy="109555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1.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F2D4BF1-4954-BEB8-BAFD-A61922089B6C}"/>
              </a:ext>
            </a:extLst>
          </p:cNvPr>
          <p:cNvSpPr/>
          <p:nvPr/>
        </p:nvSpPr>
        <p:spPr>
          <a:xfrm>
            <a:off x="1598760" y="4955690"/>
            <a:ext cx="966159" cy="109555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4.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355ED20-91FF-4066-381D-BAD8EA178D0D}"/>
              </a:ext>
            </a:extLst>
          </p:cNvPr>
          <p:cNvSpPr/>
          <p:nvPr/>
        </p:nvSpPr>
        <p:spPr>
          <a:xfrm>
            <a:off x="1601636" y="2367763"/>
            <a:ext cx="966159" cy="109555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2.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247AF62-5A02-D0AE-A74F-BDB557712856}"/>
              </a:ext>
            </a:extLst>
          </p:cNvPr>
          <p:cNvSpPr/>
          <p:nvPr/>
        </p:nvSpPr>
        <p:spPr>
          <a:xfrm>
            <a:off x="1598760" y="3627409"/>
            <a:ext cx="966159" cy="109555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3.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41882-5270-A80B-D77D-545034340B75}"/>
              </a:ext>
            </a:extLst>
          </p:cNvPr>
          <p:cNvSpPr txBox="1"/>
          <p:nvPr/>
        </p:nvSpPr>
        <p:spPr>
          <a:xfrm>
            <a:off x="2830182" y="1039482"/>
            <a:ext cx="846754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Intuitive Navigation</a:t>
            </a:r>
          </a:p>
          <a:p>
            <a:r>
              <a:rPr lang="en-US" sz="1600" dirty="0"/>
              <a:t>The application boasts a user-friendly interface with clear menus, intuitive search functions, and helpful prompts, making it easy for employees to navigate and find what they need.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20AB3A-12F1-D4C8-02F2-FB183690DBA8}"/>
              </a:ext>
            </a:extLst>
          </p:cNvPr>
          <p:cNvSpPr txBox="1"/>
          <p:nvPr/>
        </p:nvSpPr>
        <p:spPr>
          <a:xfrm>
            <a:off x="2830182" y="2367763"/>
            <a:ext cx="8172450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Real-Time Updates</a:t>
            </a:r>
          </a:p>
          <a:p>
            <a:r>
              <a:rPr lang="en-US" sz="1600" dirty="0" err="1"/>
              <a:t>RideShare</a:t>
            </a:r>
            <a:r>
              <a:rPr lang="en-US" sz="1600" dirty="0"/>
              <a:t> provides real-time updates on ride availability, driver location, and estimated arrival times, keeping employees informed throughout the journey.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36A363-426D-08F1-512D-131F9BBC71BD}"/>
              </a:ext>
            </a:extLst>
          </p:cNvPr>
          <p:cNvSpPr txBox="1"/>
          <p:nvPr/>
        </p:nvSpPr>
        <p:spPr>
          <a:xfrm>
            <a:off x="2898475" y="3566908"/>
            <a:ext cx="810415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Personalized Preferences</a:t>
            </a:r>
          </a:p>
          <a:p>
            <a:r>
              <a:rPr lang="en-US" sz="1600" dirty="0"/>
              <a:t>Employees can personalize their preferences, including preferred routes, ride timings, and communication settings, for a more tailored and convenient experience.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C811A6-ECB8-B870-6B78-3A042155F7F1}"/>
              </a:ext>
            </a:extLst>
          </p:cNvPr>
          <p:cNvSpPr txBox="1"/>
          <p:nvPr/>
        </p:nvSpPr>
        <p:spPr>
          <a:xfrm>
            <a:off x="2898476" y="4890205"/>
            <a:ext cx="810415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Feedback and Support</a:t>
            </a:r>
          </a:p>
          <a:p>
            <a:r>
              <a:rPr lang="en-US" sz="1600" dirty="0" err="1"/>
              <a:t>RideShare</a:t>
            </a:r>
            <a:r>
              <a:rPr lang="en-US" sz="1600" dirty="0"/>
              <a:t> offers a feedback mechanism for employees to share their experiences and suggestions, allowing for continuous improvement and support.</a:t>
            </a:r>
          </a:p>
        </p:txBody>
      </p:sp>
    </p:spTree>
    <p:extLst>
      <p:ext uri="{BB962C8B-B14F-4D97-AF65-F5344CB8AC3E}">
        <p14:creationId xmlns:p14="http://schemas.microsoft.com/office/powerpoint/2010/main" val="245101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Console Output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626AD-2AAE-4C60-CC8C-BEB6AC6AABEE}"/>
              </a:ext>
            </a:extLst>
          </p:cNvPr>
          <p:cNvSpPr txBox="1"/>
          <p:nvPr/>
        </p:nvSpPr>
        <p:spPr>
          <a:xfrm>
            <a:off x="3584439" y="2490195"/>
            <a:ext cx="38205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IN" sz="1600" b="1" dirty="0"/>
              <a:t>Figma Prototype Link :   </a:t>
            </a:r>
            <a:r>
              <a:rPr lang="en-IN" sz="1600" b="1" dirty="0">
                <a:hlinkClick r:id="rId2"/>
              </a:rPr>
              <a:t>https://rb.gy/3czkbe</a:t>
            </a:r>
            <a:endParaRPr lang="en-IN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2BD22-9C10-7FE4-3778-4ECAF322D6FF}"/>
              </a:ext>
            </a:extLst>
          </p:cNvPr>
          <p:cNvSpPr txBox="1"/>
          <p:nvPr/>
        </p:nvSpPr>
        <p:spPr>
          <a:xfrm>
            <a:off x="1766876" y="2922808"/>
            <a:ext cx="90546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IN" sz="1600" b="1" dirty="0"/>
              <a:t>Console Output </a:t>
            </a:r>
            <a:r>
              <a:rPr lang="en-IN" sz="1600" b="1" dirty="0" err="1"/>
              <a:t>Github</a:t>
            </a:r>
            <a:r>
              <a:rPr lang="en-IN" sz="1600" b="1" dirty="0"/>
              <a:t> Link : </a:t>
            </a:r>
            <a:r>
              <a:rPr lang="en-IN" sz="1600" b="1" dirty="0" err="1">
                <a:hlinkClick r:id="rId3"/>
              </a:rPr>
              <a:t>MSivananthan</a:t>
            </a:r>
            <a:r>
              <a:rPr lang="en-IN" sz="1600" b="1" dirty="0">
                <a:hlinkClick r:id="rId3"/>
              </a:rPr>
              <a:t>/-TECHTITANS_DHAANISH-</a:t>
            </a:r>
            <a:r>
              <a:rPr lang="en-IN" sz="1600" b="1" dirty="0" err="1">
                <a:hlinkClick r:id="rId3"/>
              </a:rPr>
              <a:t>RideShare</a:t>
            </a:r>
            <a:r>
              <a:rPr lang="en-IN" sz="1600" b="1" dirty="0">
                <a:hlinkClick r:id="rId3"/>
              </a:rPr>
              <a:t>-Application (github.com)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4111804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F788F7-FC47-5A0B-79FE-EC8EF8AAC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Phase 1 - Judging Criteria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2E97A2-BB68-8810-AB68-98FDE4F1E5A5}"/>
              </a:ext>
            </a:extLst>
          </p:cNvPr>
          <p:cNvSpPr txBox="1"/>
          <p:nvPr/>
        </p:nvSpPr>
        <p:spPr>
          <a:xfrm>
            <a:off x="876300" y="1663700"/>
            <a:ext cx="9563100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Solution Approach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Usage of Gen AI tools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Solution Feasibility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Technical Approach/Architecture Design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Innovation and Creativity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User Experience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Documentation and Presentation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Console Output</a:t>
            </a:r>
          </a:p>
        </p:txBody>
      </p:sp>
    </p:spTree>
    <p:extLst>
      <p:ext uri="{BB962C8B-B14F-4D97-AF65-F5344CB8AC3E}">
        <p14:creationId xmlns:p14="http://schemas.microsoft.com/office/powerpoint/2010/main" val="91829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132E-46B1-9D60-4C43-B4A98C83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539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9F47F0-E3B2-362C-024F-AA1C1D71C6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599440" y="873760"/>
            <a:ext cx="8172450" cy="368750"/>
          </a:xfrm>
        </p:spPr>
        <p:txBody>
          <a:bodyPr/>
          <a:lstStyle/>
          <a:p>
            <a:r>
              <a:rPr lang="en-US" sz="2400" b="1" dirty="0"/>
              <a:t>Team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896CB-3746-EC1E-4950-E3C0D7ADD81C}"/>
              </a:ext>
            </a:extLst>
          </p:cNvPr>
          <p:cNvSpPr txBox="1"/>
          <p:nvPr/>
        </p:nvSpPr>
        <p:spPr>
          <a:xfrm>
            <a:off x="599440" y="1616055"/>
            <a:ext cx="700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Team Name            :</a:t>
            </a:r>
            <a:r>
              <a:rPr lang="en-US" b="1" dirty="0" err="1"/>
              <a:t>Techtitans_Dhaanish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Application Name : </a:t>
            </a:r>
            <a:r>
              <a:rPr lang="en-US" b="1" dirty="0" err="1"/>
              <a:t>RideShare</a:t>
            </a:r>
            <a:r>
              <a:rPr lang="en-US" b="1" dirty="0"/>
              <a:t> Application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052191-0A79-7B46-8BE2-7329548C8C5A}"/>
              </a:ext>
            </a:extLst>
          </p:cNvPr>
          <p:cNvGrpSpPr/>
          <p:nvPr/>
        </p:nvGrpSpPr>
        <p:grpSpPr>
          <a:xfrm>
            <a:off x="653725" y="2902079"/>
            <a:ext cx="8914671" cy="2571436"/>
            <a:chOff x="495023" y="2598013"/>
            <a:chExt cx="8508606" cy="296515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CB854B-79E6-F05E-C4A3-76F28468B8D7}"/>
                </a:ext>
              </a:extLst>
            </p:cNvPr>
            <p:cNvSpPr txBox="1"/>
            <p:nvPr/>
          </p:nvSpPr>
          <p:spPr>
            <a:xfrm>
              <a:off x="6152193" y="2634476"/>
              <a:ext cx="972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cs typeface="MV Boli" panose="02000500030200090000" pitchFamily="2" charset="0"/>
                </a:rPr>
                <a:t>Email ID</a:t>
              </a:r>
              <a:endParaRPr lang="en-US" sz="1600" b="1" dirty="0">
                <a:solidFill>
                  <a:srgbClr val="00B0F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80188C-4F70-2C62-1E60-AFF5D2A4DC73}"/>
                </a:ext>
              </a:extLst>
            </p:cNvPr>
            <p:cNvSpPr txBox="1"/>
            <p:nvPr/>
          </p:nvSpPr>
          <p:spPr>
            <a:xfrm>
              <a:off x="495023" y="2598013"/>
              <a:ext cx="244716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cs typeface="MV Boli" panose="02000500030200090000" pitchFamily="2" charset="0"/>
                </a:rPr>
                <a:t>Team Members</a:t>
              </a:r>
              <a:endParaRPr lang="en-US" sz="1600" b="1" dirty="0">
                <a:solidFill>
                  <a:srgbClr val="00B0F0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9EF77AD-CA5D-0336-3769-4820A4995EF9}"/>
                </a:ext>
              </a:extLst>
            </p:cNvPr>
            <p:cNvGrpSpPr/>
            <p:nvPr/>
          </p:nvGrpSpPr>
          <p:grpSpPr>
            <a:xfrm>
              <a:off x="495023" y="3278163"/>
              <a:ext cx="8508606" cy="2285009"/>
              <a:chOff x="388782" y="3636025"/>
              <a:chExt cx="8508606" cy="228500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41DD33-BEA6-1EA1-732D-CCFE14AF94EB}"/>
                  </a:ext>
                </a:extLst>
              </p:cNvPr>
              <p:cNvSpPr txBox="1"/>
              <p:nvPr/>
            </p:nvSpPr>
            <p:spPr>
              <a:xfrm>
                <a:off x="6165444" y="3636025"/>
                <a:ext cx="2709596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F0"/>
                    </a:solidFill>
                    <a:cs typeface="MV Boli" panose="02000500030200090000" pitchFamily="2" charset="0"/>
                  </a:rPr>
                  <a:t>sivananthan46m@gmail.com</a:t>
                </a:r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9016B8-C68D-52FD-9B9E-D77EA2EA30C6}"/>
                  </a:ext>
                </a:extLst>
              </p:cNvPr>
              <p:cNvSpPr txBox="1"/>
              <p:nvPr/>
            </p:nvSpPr>
            <p:spPr>
              <a:xfrm>
                <a:off x="388782" y="3636025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/>
                  <a:t>M SIVANANTHAN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5F4E61-A180-0C2A-7DAE-F79FAFB2E67D}"/>
                  </a:ext>
                </a:extLst>
              </p:cNvPr>
              <p:cNvSpPr txBox="1"/>
              <p:nvPr/>
            </p:nvSpPr>
            <p:spPr>
              <a:xfrm>
                <a:off x="388782" y="4264329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cs typeface="MV Boli" panose="02000500030200090000" pitchFamily="2" charset="0"/>
                  </a:rPr>
                  <a:t>S SHYAM</a:t>
                </a:r>
                <a:endParaRPr lang="en-US" sz="1600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86C6F8-CF2A-F5B6-2B40-0A2B98AC866C}"/>
                  </a:ext>
                </a:extLst>
              </p:cNvPr>
              <p:cNvSpPr txBox="1"/>
              <p:nvPr/>
            </p:nvSpPr>
            <p:spPr>
              <a:xfrm>
                <a:off x="6165444" y="4264329"/>
                <a:ext cx="2709596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F0"/>
                    </a:solidFill>
                    <a:cs typeface="MV Boli" panose="02000500030200090000" pitchFamily="2" charset="0"/>
                  </a:rPr>
                  <a:t>shyamrocker77@gmail.com</a:t>
                </a:r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391E0A-DF59-9CF7-A103-76F611464055}"/>
                  </a:ext>
                </a:extLst>
              </p:cNvPr>
              <p:cNvSpPr txBox="1"/>
              <p:nvPr/>
            </p:nvSpPr>
            <p:spPr>
              <a:xfrm>
                <a:off x="411130" y="4900630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cs typeface="MV Boli" panose="02000500030200090000" pitchFamily="2" charset="0"/>
                  </a:rPr>
                  <a:t>V SWETHA</a:t>
                </a:r>
                <a:endParaRPr lang="en-US" sz="1600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B899E9-7791-8A79-533F-840432FF69E0}"/>
                  </a:ext>
                </a:extLst>
              </p:cNvPr>
              <p:cNvSpPr txBox="1"/>
              <p:nvPr/>
            </p:nvSpPr>
            <p:spPr>
              <a:xfrm>
                <a:off x="6187792" y="4900630"/>
                <a:ext cx="2709596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F0"/>
                    </a:solidFill>
                    <a:cs typeface="MV Boli" panose="02000500030200090000" pitchFamily="2" charset="0"/>
                  </a:rPr>
                  <a:t>swethaswe2705@gmail.com</a:t>
                </a:r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E6F48-5AA6-084B-BE01-303A8E73F661}"/>
                  </a:ext>
                </a:extLst>
              </p:cNvPr>
              <p:cNvSpPr txBox="1"/>
              <p:nvPr/>
            </p:nvSpPr>
            <p:spPr>
              <a:xfrm>
                <a:off x="410952" y="5490147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cs typeface="MV Boli" panose="02000500030200090000" pitchFamily="2" charset="0"/>
                  </a:rPr>
                  <a:t>R RAMYA</a:t>
                </a:r>
                <a:endParaRPr lang="en-US" sz="1600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8DFCA2-1784-218F-73FA-77D19F76AEED}"/>
                  </a:ext>
                </a:extLst>
              </p:cNvPr>
              <p:cNvSpPr txBox="1"/>
              <p:nvPr/>
            </p:nvSpPr>
            <p:spPr>
              <a:xfrm>
                <a:off x="6187614" y="5490147"/>
                <a:ext cx="2709596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F0"/>
                    </a:solidFill>
                    <a:cs typeface="MV Boli" panose="02000500030200090000" pitchFamily="2" charset="0"/>
                  </a:rPr>
                  <a:t>ramyarv24@gmail.com</a:t>
                </a:r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036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8C616E-995F-EAE5-FF71-A44A204048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2694826" y="179277"/>
            <a:ext cx="8172450" cy="940189"/>
          </a:xfrm>
        </p:spPr>
        <p:txBody>
          <a:bodyPr/>
          <a:lstStyle/>
          <a:p>
            <a:r>
              <a:rPr lang="en-US" sz="2800" dirty="0">
                <a:solidFill>
                  <a:srgbClr val="92DCEF"/>
                </a:solidFill>
                <a:latin typeface="Mokoto"/>
              </a:rPr>
              <a:t>Impact/Potential Value of the Application</a:t>
            </a:r>
          </a:p>
          <a:p>
            <a:endParaRPr lang="en-US" sz="2800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12A2460F-6637-CC7D-6F7F-11D67C32166D}"/>
              </a:ext>
            </a:extLst>
          </p:cNvPr>
          <p:cNvSpPr/>
          <p:nvPr/>
        </p:nvSpPr>
        <p:spPr>
          <a:xfrm>
            <a:off x="7813011" y="1741766"/>
            <a:ext cx="3999263" cy="3072083"/>
          </a:xfrm>
          <a:custGeom>
            <a:avLst/>
            <a:gdLst/>
            <a:ahLst/>
            <a:cxnLst/>
            <a:rect l="l" t="t" r="r" b="b"/>
            <a:pathLst>
              <a:path w="5998894" h="4608125">
                <a:moveTo>
                  <a:pt x="0" y="0"/>
                </a:moveTo>
                <a:lnTo>
                  <a:pt x="5998895" y="0"/>
                </a:lnTo>
                <a:lnTo>
                  <a:pt x="5998895" y="4608125"/>
                </a:lnTo>
                <a:lnTo>
                  <a:pt x="0" y="46081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E384BE-2F6C-A73B-D2E0-4072BF27AACE}"/>
              </a:ext>
            </a:extLst>
          </p:cNvPr>
          <p:cNvSpPr txBox="1"/>
          <p:nvPr/>
        </p:nvSpPr>
        <p:spPr>
          <a:xfrm>
            <a:off x="1828801" y="1061815"/>
            <a:ext cx="5831456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Cost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By facilitating ride-sharing among employees, </a:t>
            </a:r>
            <a:r>
              <a:rPr lang="en-US" sz="1500" dirty="0" err="1">
                <a:solidFill>
                  <a:schemeClr val="bg1"/>
                </a:solidFill>
              </a:rPr>
              <a:t>RideShare</a:t>
            </a:r>
            <a:r>
              <a:rPr lang="en-US" sz="1500" dirty="0">
                <a:solidFill>
                  <a:schemeClr val="bg1"/>
                </a:solidFill>
              </a:rPr>
              <a:t> application aims to lower the overall commuting expenses for each participant.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Employee Connectivity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bg1"/>
                </a:solidFill>
              </a:rPr>
              <a:t>RideShare</a:t>
            </a:r>
            <a:r>
              <a:rPr lang="en-US" sz="1500" dirty="0">
                <a:solidFill>
                  <a:schemeClr val="bg1"/>
                </a:solidFill>
              </a:rPr>
              <a:t> application fosters a sense of community by enabling employees to connect and network during their commutes.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Sustainable Commuting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By reducing the number of vehicles on the road, </a:t>
            </a:r>
            <a:r>
              <a:rPr lang="en-US" sz="1500" dirty="0" err="1">
                <a:solidFill>
                  <a:schemeClr val="bg1"/>
                </a:solidFill>
              </a:rPr>
              <a:t>RideShare</a:t>
            </a:r>
            <a:r>
              <a:rPr lang="en-US" sz="1500" dirty="0">
                <a:solidFill>
                  <a:schemeClr val="bg1"/>
                </a:solidFill>
              </a:rPr>
              <a:t> application contributes to a decrease in carbon emissions and traffic congestion. This aligns with Hexaware's commitment to sustainability and corporate social responsibility.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Safety and Convenience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The application provides a secure platform for ride-sharing, with features such as verified profiles, real-time ride tracking, and AI-driven ride matching to ensure safety and convenience for all users.</a:t>
            </a:r>
          </a:p>
        </p:txBody>
      </p:sp>
    </p:spTree>
    <p:extLst>
      <p:ext uri="{BB962C8B-B14F-4D97-AF65-F5344CB8AC3E}">
        <p14:creationId xmlns:p14="http://schemas.microsoft.com/office/powerpoint/2010/main" val="226159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14EA5-9F71-6727-C6E0-82C279CA0C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Solution Proposed by your Team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610307-A60C-FF71-E170-1A03D6B1616F}"/>
              </a:ext>
            </a:extLst>
          </p:cNvPr>
          <p:cNvGrpSpPr/>
          <p:nvPr/>
        </p:nvGrpSpPr>
        <p:grpSpPr>
          <a:xfrm>
            <a:off x="858145" y="1023175"/>
            <a:ext cx="10475709" cy="4506850"/>
            <a:chOff x="588531" y="1294510"/>
            <a:chExt cx="8650929" cy="46326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27589F-A1F6-CFBE-198C-3B1A35AA4135}"/>
                </a:ext>
              </a:extLst>
            </p:cNvPr>
            <p:cNvSpPr txBox="1"/>
            <p:nvPr/>
          </p:nvSpPr>
          <p:spPr>
            <a:xfrm>
              <a:off x="588531" y="1294510"/>
              <a:ext cx="4263504" cy="463267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txBody>
            <a:bodyPr wrap="square" lIns="91440" tIns="91440" rIns="91440" bIns="91440" rtlCol="0">
              <a:noAutofit/>
            </a:bodyPr>
            <a:lstStyle>
              <a:defPPr>
                <a:defRPr lang="en-US"/>
              </a:defPPr>
              <a:lvl1pPr>
                <a:defRPr sz="1600" b="1">
                  <a:solidFill>
                    <a:srgbClr val="00B0F0"/>
                  </a:solidFill>
                </a:defRPr>
              </a:lvl1pPr>
            </a:lstStyle>
            <a:p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F03AAC-C47F-601D-5CCB-817E4DB17DF4}"/>
                </a:ext>
              </a:extLst>
            </p:cNvPr>
            <p:cNvSpPr txBox="1"/>
            <p:nvPr/>
          </p:nvSpPr>
          <p:spPr>
            <a:xfrm>
              <a:off x="588531" y="1395521"/>
              <a:ext cx="3873462" cy="2530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T Norms" panose="02000503030000020003" pitchFamily="50" charset="0"/>
                  <a:cs typeface="MV Boli" panose="02000500030200090000" pitchFamily="2" charset="0"/>
                </a:defRPr>
              </a:lvl1pPr>
            </a:lstStyle>
            <a:p>
              <a:r>
                <a:rPr lang="en-US" dirty="0">
                  <a:latin typeface="+mn-lt"/>
                </a:rPr>
                <a:t> </a:t>
              </a:r>
              <a:r>
                <a:rPr lang="en-US" dirty="0">
                  <a:solidFill>
                    <a:srgbClr val="0070C0"/>
                  </a:solidFill>
                  <a:latin typeface="+mn-lt"/>
                </a:rPr>
                <a:t>Solution Highlights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DE322A-0C3B-AC50-21BA-740E4F281C0C}"/>
                </a:ext>
              </a:extLst>
            </p:cNvPr>
            <p:cNvSpPr txBox="1"/>
            <p:nvPr/>
          </p:nvSpPr>
          <p:spPr>
            <a:xfrm>
              <a:off x="4975956" y="1294510"/>
              <a:ext cx="4263504" cy="463267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txBody>
            <a:bodyPr wrap="square" lIns="91440" tIns="91440" rIns="91440" bIns="91440" rtlCol="0">
              <a:noAutofit/>
            </a:bodyPr>
            <a:lstStyle>
              <a:defPPr>
                <a:defRPr lang="en-US"/>
              </a:defPPr>
              <a:lvl1pPr>
                <a:defRPr sz="1600" b="1">
                  <a:solidFill>
                    <a:srgbClr val="00B0F0"/>
                  </a:solidFill>
                </a:defRPr>
              </a:lvl1pPr>
            </a:lstStyle>
            <a:p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E20AD7-C9A2-C6C0-ACA3-39BD89D96274}"/>
                </a:ext>
              </a:extLst>
            </p:cNvPr>
            <p:cNvSpPr txBox="1"/>
            <p:nvPr/>
          </p:nvSpPr>
          <p:spPr>
            <a:xfrm>
              <a:off x="5005837" y="1395520"/>
              <a:ext cx="3873462" cy="2530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T Norms" panose="02000503030000020003" pitchFamily="50" charset="0"/>
                  <a:cs typeface="MV Boli" panose="02000500030200090000" pitchFamily="2" charset="0"/>
                </a:defRPr>
              </a:lvl1pPr>
            </a:lstStyle>
            <a:p>
              <a:r>
                <a:rPr lang="en-US" dirty="0">
                  <a:latin typeface="+mn-lt"/>
                </a:rPr>
                <a:t> </a:t>
              </a:r>
              <a:r>
                <a:rPr lang="en-US" dirty="0">
                  <a:solidFill>
                    <a:srgbClr val="0070C0"/>
                  </a:solidFill>
                  <a:latin typeface="+mn-lt"/>
                </a:rPr>
                <a:t>Key Features / Approach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5CAB17D-B9A1-D3EA-8B68-5E9273A7AD15}"/>
              </a:ext>
            </a:extLst>
          </p:cNvPr>
          <p:cNvSpPr txBox="1"/>
          <p:nvPr/>
        </p:nvSpPr>
        <p:spPr>
          <a:xfrm>
            <a:off x="6607834" y="1797524"/>
            <a:ext cx="49602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User Authentication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AI-Powered Ride Matching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Flexible Ride Scheduling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Cashless Transactions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Real-Time Notifications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5A8F9-9C8F-32BC-B412-A986D5416F51}"/>
              </a:ext>
            </a:extLst>
          </p:cNvPr>
          <p:cNvSpPr txBox="1"/>
          <p:nvPr/>
        </p:nvSpPr>
        <p:spPr>
          <a:xfrm>
            <a:off x="1294950" y="1809316"/>
            <a:ext cx="46141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RideShare</a:t>
            </a:r>
            <a:r>
              <a:rPr lang="en-US" dirty="0"/>
              <a:t> application is designed to serve Hexaware employees across all locations. The application will support both intra-city and inter-city carpooling. It will be integrated with the company's existing IT infrastructure to facilitate seamless user onboarding and management.</a:t>
            </a:r>
          </a:p>
        </p:txBody>
      </p:sp>
      <p:sp>
        <p:nvSpPr>
          <p:cNvPr id="3" name="AutoShape 2" descr="Vector Illustration, mobile city transportation Concept, Suitable for landing page, UI, web, App intro card, editorial, flyer, and banner">
            <a:extLst>
              <a:ext uri="{FF2B5EF4-FFF2-40B4-BE49-F238E27FC236}">
                <a16:creationId xmlns:a16="http://schemas.microsoft.com/office/drawing/2014/main" id="{5D24E7B8-7CF4-EBF0-92E0-14397E7248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82" name="Picture 10" descr="Free vector carpool concept illustration">
            <a:extLst>
              <a:ext uri="{FF2B5EF4-FFF2-40B4-BE49-F238E27FC236}">
                <a16:creationId xmlns:a16="http://schemas.microsoft.com/office/drawing/2014/main" id="{35AF6E14-BC15-F403-BE2D-3AA7AAE8D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054" y="3429000"/>
            <a:ext cx="3611622" cy="240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14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07F855-B09D-BFE4-8EF4-A58E1E1AD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Technologies Used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AD0EBD-178A-5E18-9110-11D6EE335F67}"/>
              </a:ext>
            </a:extLst>
          </p:cNvPr>
          <p:cNvSpPr/>
          <p:nvPr/>
        </p:nvSpPr>
        <p:spPr>
          <a:xfrm>
            <a:off x="1199072" y="908050"/>
            <a:ext cx="2976113" cy="119044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0" dirty="0">
                <a:solidFill>
                  <a:schemeClr val="accent3"/>
                </a:solidFill>
                <a:effectLst/>
                <a:latin typeface="var(--font-fk-grotesk)"/>
              </a:rPr>
              <a:t>1. Frontend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Framework: React ,HTML,</a:t>
            </a:r>
          </a:p>
          <a:p>
            <a:pPr algn="l"/>
            <a:r>
              <a:rPr lang="en-US" b="0" i="0" dirty="0">
                <a:effectLst/>
                <a:latin typeface="__fkGroteskNeue_598ab8"/>
              </a:rPr>
              <a:t>CSS,JS,  Python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97E62E-C3FB-BDC2-32AE-75711F6F06A4}"/>
              </a:ext>
            </a:extLst>
          </p:cNvPr>
          <p:cNvSpPr/>
          <p:nvPr/>
        </p:nvSpPr>
        <p:spPr>
          <a:xfrm>
            <a:off x="4707143" y="2683546"/>
            <a:ext cx="2976113" cy="119044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0" dirty="0">
                <a:solidFill>
                  <a:schemeClr val="accent3"/>
                </a:solidFill>
                <a:effectLst/>
                <a:latin typeface="var(--font-fk-grotesk)"/>
              </a:rPr>
              <a:t>5.Cloud Services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Cloud Provider: Amazon Web Services (AWS)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B6D5C0-96E1-E61B-36FD-B1FD9833369F}"/>
              </a:ext>
            </a:extLst>
          </p:cNvPr>
          <p:cNvSpPr/>
          <p:nvPr/>
        </p:nvSpPr>
        <p:spPr>
          <a:xfrm>
            <a:off x="4707143" y="893509"/>
            <a:ext cx="2976113" cy="119044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b="1" i="0" dirty="0">
                <a:solidFill>
                  <a:schemeClr val="accent3"/>
                </a:solidFill>
                <a:effectLst/>
                <a:latin typeface="var(--font-fk-grotesk)"/>
              </a:rPr>
              <a:t>4. Database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__fkGroteskNeue_598ab8"/>
              </a:rPr>
              <a:t>Database: </a:t>
            </a:r>
            <a:r>
              <a:rPr lang="en-IN" dirty="0" err="1">
                <a:latin typeface="__fkGroteskNeue_598ab8"/>
              </a:rPr>
              <a:t>MySql</a:t>
            </a:r>
            <a:endParaRPr lang="en-IN" b="0" i="0" dirty="0">
              <a:effectLst/>
              <a:latin typeface="__fkGroteskNeue_598ab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800959-5F9F-9B05-850D-9ED5A3560310}"/>
              </a:ext>
            </a:extLst>
          </p:cNvPr>
          <p:cNvSpPr/>
          <p:nvPr/>
        </p:nvSpPr>
        <p:spPr>
          <a:xfrm>
            <a:off x="1199072" y="2654430"/>
            <a:ext cx="2976113" cy="119044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0" dirty="0">
                <a:solidFill>
                  <a:schemeClr val="accent3"/>
                </a:solidFill>
                <a:effectLst/>
                <a:latin typeface="var(--font-fk-grotesk)"/>
              </a:rPr>
              <a:t>2.Mobile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Framework: React Native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1407A5-154F-9E5B-B471-2D11860E369A}"/>
              </a:ext>
            </a:extLst>
          </p:cNvPr>
          <p:cNvSpPr/>
          <p:nvPr/>
        </p:nvSpPr>
        <p:spPr>
          <a:xfrm>
            <a:off x="1199071" y="4515928"/>
            <a:ext cx="2976113" cy="119044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0" dirty="0">
                <a:solidFill>
                  <a:schemeClr val="accent3"/>
                </a:solidFill>
                <a:effectLst/>
                <a:latin typeface="var(--font-fk-grotesk)"/>
              </a:rPr>
              <a:t>3. Backend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Framework: Node.js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A19278-71FE-57BF-F7B5-C9FF37904074}"/>
              </a:ext>
            </a:extLst>
          </p:cNvPr>
          <p:cNvSpPr/>
          <p:nvPr/>
        </p:nvSpPr>
        <p:spPr>
          <a:xfrm>
            <a:off x="8215214" y="4473582"/>
            <a:ext cx="2976113" cy="119044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0" dirty="0">
                <a:solidFill>
                  <a:schemeClr val="accent3"/>
                </a:solidFill>
                <a:effectLst/>
                <a:latin typeface="var(--font-fk-grotesk)"/>
              </a:rPr>
              <a:t>9.DevOps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CI/CD Tool: GitHub Actions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83ED3D-5CE6-1CDE-DE51-2EE5D8731113}"/>
              </a:ext>
            </a:extLst>
          </p:cNvPr>
          <p:cNvSpPr/>
          <p:nvPr/>
        </p:nvSpPr>
        <p:spPr>
          <a:xfrm>
            <a:off x="8215216" y="893510"/>
            <a:ext cx="2976113" cy="119044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0" dirty="0">
                <a:solidFill>
                  <a:schemeClr val="accent3"/>
                </a:solidFill>
                <a:effectLst/>
                <a:latin typeface="var(--font-fk-grotesk)"/>
              </a:rPr>
              <a:t>7. Geolocation Services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Mapping API: Google Maps API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8AEF21-1284-D78E-A5B3-693BE406C751}"/>
              </a:ext>
            </a:extLst>
          </p:cNvPr>
          <p:cNvSpPr/>
          <p:nvPr/>
        </p:nvSpPr>
        <p:spPr>
          <a:xfrm>
            <a:off x="4707143" y="4473583"/>
            <a:ext cx="2976113" cy="119044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0" dirty="0">
                <a:solidFill>
                  <a:schemeClr val="accent3"/>
                </a:solidFill>
                <a:effectLst/>
                <a:latin typeface="var(--font-fk-grotesk)"/>
              </a:rPr>
              <a:t>6. Payment Integration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Payment Gateway: Stripe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8E57B56-CF8F-26DE-2C8E-2A12CD725E4C}"/>
              </a:ext>
            </a:extLst>
          </p:cNvPr>
          <p:cNvSpPr/>
          <p:nvPr/>
        </p:nvSpPr>
        <p:spPr>
          <a:xfrm>
            <a:off x="8215214" y="2654429"/>
            <a:ext cx="2976113" cy="119044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i="0" dirty="0">
                <a:solidFill>
                  <a:schemeClr val="accent3"/>
                </a:solidFill>
                <a:effectLst/>
                <a:latin typeface="var(--font-fk-grotesk)"/>
              </a:rPr>
              <a:t>8.Real-Time Communication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Protocol: </a:t>
            </a:r>
            <a:r>
              <a:rPr lang="en-US" b="0" i="0" dirty="0" err="1">
                <a:effectLst/>
                <a:latin typeface="__fkGroteskNeue_598ab8"/>
              </a:rPr>
              <a:t>WebSockets</a:t>
            </a:r>
            <a:endParaRPr lang="en-US" b="0" i="0" dirty="0">
              <a:effectLst/>
              <a:latin typeface="__fkGroteskNeue_598ab8"/>
            </a:endParaRPr>
          </a:p>
        </p:txBody>
      </p:sp>
    </p:spTree>
    <p:extLst>
      <p:ext uri="{BB962C8B-B14F-4D97-AF65-F5344CB8AC3E}">
        <p14:creationId xmlns:p14="http://schemas.microsoft.com/office/powerpoint/2010/main" val="378354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07F855-B09D-BFE4-8EF4-A58E1E1AD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Gen AI Tool Utilization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59CDC-6814-58F3-647C-8A204465F5B6}"/>
              </a:ext>
            </a:extLst>
          </p:cNvPr>
          <p:cNvSpPr txBox="1"/>
          <p:nvPr/>
        </p:nvSpPr>
        <p:spPr>
          <a:xfrm>
            <a:off x="2009955" y="1233577"/>
            <a:ext cx="634904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User </a:t>
            </a:r>
            <a:r>
              <a:rPr lang="fr-FR" b="1" dirty="0" err="1"/>
              <a:t>Experience</a:t>
            </a:r>
            <a:r>
              <a:rPr lang="fr-FR" b="1" dirty="0"/>
              <a:t> Design (UX/UI)</a:t>
            </a:r>
            <a:endParaRPr lang="en-IN" b="1" dirty="0"/>
          </a:p>
          <a:p>
            <a:r>
              <a:rPr lang="en-US" dirty="0"/>
              <a:t>Implement AI to tailor the UI/UX based on user preferences, such as preferred routes, frequent destinations, and visual themes.</a:t>
            </a:r>
            <a:endParaRPr lang="en-IN" b="1" dirty="0"/>
          </a:p>
          <a:p>
            <a:endParaRPr lang="en-IN" b="1" dirty="0"/>
          </a:p>
          <a:p>
            <a:r>
              <a:rPr lang="en-IN" b="1" dirty="0"/>
              <a:t>Chatbot Integration</a:t>
            </a:r>
          </a:p>
          <a:p>
            <a:r>
              <a:rPr lang="en-IN" dirty="0"/>
              <a:t>Develop an AI-powered chatbot for user support and to answer frequently asked questions.</a:t>
            </a:r>
          </a:p>
          <a:p>
            <a:endParaRPr lang="en-IN" dirty="0"/>
          </a:p>
          <a:p>
            <a:r>
              <a:rPr lang="en-IN" b="1" dirty="0"/>
              <a:t>Data Analysis</a:t>
            </a:r>
          </a:p>
          <a:p>
            <a:r>
              <a:rPr lang="en-IN" dirty="0"/>
              <a:t>Leverage AI for data analysis to gain insights into user </a:t>
            </a:r>
            <a:r>
              <a:rPr lang="en-IN" dirty="0" err="1"/>
              <a:t>behavior</a:t>
            </a:r>
            <a:r>
              <a:rPr lang="en-IN" dirty="0"/>
              <a:t> and optimize ride matching algorithms.</a:t>
            </a:r>
          </a:p>
          <a:p>
            <a:endParaRPr lang="en-IN" dirty="0"/>
          </a:p>
          <a:p>
            <a:r>
              <a:rPr lang="en-IN" b="1" dirty="0"/>
              <a:t>Route Optimization</a:t>
            </a:r>
          </a:p>
          <a:p>
            <a:r>
              <a:rPr lang="en-IN" dirty="0"/>
              <a:t>Implement AI-powered route optimization algorithms to minimize travel time and distance.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D9FC36D-A181-2F3C-3FA5-EEF99BA40134}"/>
              </a:ext>
            </a:extLst>
          </p:cNvPr>
          <p:cNvSpPr/>
          <p:nvPr/>
        </p:nvSpPr>
        <p:spPr>
          <a:xfrm>
            <a:off x="1095555" y="1233577"/>
            <a:ext cx="767750" cy="879895"/>
          </a:xfrm>
          <a:prstGeom prst="rightArrow">
            <a:avLst/>
          </a:prstGeom>
          <a:solidFill>
            <a:schemeClr val="tx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3"/>
                </a:solidFill>
              </a:rPr>
              <a:t>1.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201A5E9-663F-8B0E-7319-34131C1F6ABB}"/>
              </a:ext>
            </a:extLst>
          </p:cNvPr>
          <p:cNvSpPr/>
          <p:nvPr/>
        </p:nvSpPr>
        <p:spPr>
          <a:xfrm>
            <a:off x="1095555" y="2331288"/>
            <a:ext cx="767750" cy="879895"/>
          </a:xfrm>
          <a:prstGeom prst="rightArrow">
            <a:avLst/>
          </a:prstGeom>
          <a:solidFill>
            <a:schemeClr val="tx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3"/>
                </a:solidFill>
              </a:rPr>
              <a:t>2.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61FFE72-EBEA-C1FA-CBFF-1CDC3A61B6E1}"/>
              </a:ext>
            </a:extLst>
          </p:cNvPr>
          <p:cNvSpPr/>
          <p:nvPr/>
        </p:nvSpPr>
        <p:spPr>
          <a:xfrm>
            <a:off x="1095555" y="3429000"/>
            <a:ext cx="767750" cy="879895"/>
          </a:xfrm>
          <a:prstGeom prst="rightArrow">
            <a:avLst/>
          </a:prstGeom>
          <a:solidFill>
            <a:schemeClr val="tx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3"/>
                </a:solidFill>
              </a:rPr>
              <a:t>3.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E76E2E5-3177-4C24-C2A8-5422F2908CE7}"/>
              </a:ext>
            </a:extLst>
          </p:cNvPr>
          <p:cNvSpPr/>
          <p:nvPr/>
        </p:nvSpPr>
        <p:spPr>
          <a:xfrm>
            <a:off x="1095555" y="4672642"/>
            <a:ext cx="767750" cy="879895"/>
          </a:xfrm>
          <a:prstGeom prst="rightArrow">
            <a:avLst/>
          </a:prstGeom>
          <a:solidFill>
            <a:schemeClr val="tx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3"/>
                </a:solidFill>
              </a:rPr>
              <a:t>4.</a:t>
            </a:r>
          </a:p>
        </p:txBody>
      </p:sp>
      <p:pic>
        <p:nvPicPr>
          <p:cNvPr id="2050" name="Picture 2" descr="neetable.com">
            <a:extLst>
              <a:ext uri="{FF2B5EF4-FFF2-40B4-BE49-F238E27FC236}">
                <a16:creationId xmlns:a16="http://schemas.microsoft.com/office/drawing/2014/main" id="{FEDF562B-6C62-C888-0A57-B3205ACB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627" y="1748408"/>
            <a:ext cx="3103695" cy="321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89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System Architecture, Functionalities and Design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FCE205-0458-4BA6-5B1F-E6FC22B6A95E}"/>
              </a:ext>
            </a:extLst>
          </p:cNvPr>
          <p:cNvSpPr/>
          <p:nvPr/>
        </p:nvSpPr>
        <p:spPr>
          <a:xfrm>
            <a:off x="3381555" y="1194699"/>
            <a:ext cx="1207698" cy="5520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Rider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534A-BC8B-1C8E-33CC-5E8C9BB83FDD}"/>
              </a:ext>
            </a:extLst>
          </p:cNvPr>
          <p:cNvSpPr/>
          <p:nvPr/>
        </p:nvSpPr>
        <p:spPr>
          <a:xfrm>
            <a:off x="7732146" y="1194697"/>
            <a:ext cx="1207698" cy="5520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BDA92-F213-5154-58B4-61433401031A}"/>
              </a:ext>
            </a:extLst>
          </p:cNvPr>
          <p:cNvSpPr/>
          <p:nvPr/>
        </p:nvSpPr>
        <p:spPr>
          <a:xfrm>
            <a:off x="5604295" y="1194698"/>
            <a:ext cx="1207698" cy="5520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CED9BE-9B69-AECD-3CDB-32CBE41C45DC}"/>
              </a:ext>
            </a:extLst>
          </p:cNvPr>
          <p:cNvSpPr/>
          <p:nvPr/>
        </p:nvSpPr>
        <p:spPr>
          <a:xfrm>
            <a:off x="3395932" y="3296775"/>
            <a:ext cx="1676399" cy="5520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Authentication</a:t>
            </a:r>
            <a:br>
              <a:rPr lang="en-IN" dirty="0"/>
            </a:br>
            <a:r>
              <a:rPr lang="en-IN" dirty="0"/>
              <a:t>Service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419F94-03D4-A563-9BD6-0C814545AC06}"/>
              </a:ext>
            </a:extLst>
          </p:cNvPr>
          <p:cNvSpPr/>
          <p:nvPr/>
        </p:nvSpPr>
        <p:spPr>
          <a:xfrm>
            <a:off x="7732146" y="3262270"/>
            <a:ext cx="1207698" cy="5520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0EA99-EFD5-EF73-579F-52BB696B9AF2}"/>
              </a:ext>
            </a:extLst>
          </p:cNvPr>
          <p:cNvSpPr/>
          <p:nvPr/>
        </p:nvSpPr>
        <p:spPr>
          <a:xfrm>
            <a:off x="5456207" y="3296774"/>
            <a:ext cx="1892063" cy="5520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Ride Matching 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E5654D-3D3A-6858-CC07-159F9D1C07E5}"/>
              </a:ext>
            </a:extLst>
          </p:cNvPr>
          <p:cNvSpPr/>
          <p:nvPr/>
        </p:nvSpPr>
        <p:spPr>
          <a:xfrm>
            <a:off x="3381555" y="2173826"/>
            <a:ext cx="5624422" cy="5520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214015-BC5B-0DF5-8F74-8E49E332E86E}"/>
              </a:ext>
            </a:extLst>
          </p:cNvPr>
          <p:cNvSpPr/>
          <p:nvPr/>
        </p:nvSpPr>
        <p:spPr>
          <a:xfrm>
            <a:off x="3395933" y="5504920"/>
            <a:ext cx="5624422" cy="5520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B19350-C2F5-A88D-E3DE-5B774C2ABC22}"/>
              </a:ext>
            </a:extLst>
          </p:cNvPr>
          <p:cNvSpPr/>
          <p:nvPr/>
        </p:nvSpPr>
        <p:spPr>
          <a:xfrm>
            <a:off x="3395933" y="4521618"/>
            <a:ext cx="5624422" cy="5520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Notification Service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132CF7-D26F-F313-3197-623A1F0199B5}"/>
              </a:ext>
            </a:extLst>
          </p:cNvPr>
          <p:cNvCxnSpPr>
            <a:stCxn id="3" idx="2"/>
          </p:cNvCxnSpPr>
          <p:nvPr/>
        </p:nvCxnSpPr>
        <p:spPr>
          <a:xfrm>
            <a:off x="3985404" y="1746790"/>
            <a:ext cx="0" cy="3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8E2DB1-78F1-B0BC-4325-102A45A648F4}"/>
              </a:ext>
            </a:extLst>
          </p:cNvPr>
          <p:cNvCxnSpPr/>
          <p:nvPr/>
        </p:nvCxnSpPr>
        <p:spPr>
          <a:xfrm>
            <a:off x="6213895" y="1750354"/>
            <a:ext cx="0" cy="3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139B61-3973-C50D-72B2-4A75DFCD2EFE}"/>
              </a:ext>
            </a:extLst>
          </p:cNvPr>
          <p:cNvCxnSpPr/>
          <p:nvPr/>
        </p:nvCxnSpPr>
        <p:spPr>
          <a:xfrm>
            <a:off x="8335995" y="1767607"/>
            <a:ext cx="0" cy="3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BDCACC-C20B-DFC0-98B9-263246213BC3}"/>
              </a:ext>
            </a:extLst>
          </p:cNvPr>
          <p:cNvCxnSpPr/>
          <p:nvPr/>
        </p:nvCxnSpPr>
        <p:spPr>
          <a:xfrm>
            <a:off x="3985404" y="2845217"/>
            <a:ext cx="0" cy="3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2D38DB-2F5C-CC6A-E243-D6DB991F506F}"/>
              </a:ext>
            </a:extLst>
          </p:cNvPr>
          <p:cNvCxnSpPr/>
          <p:nvPr/>
        </p:nvCxnSpPr>
        <p:spPr>
          <a:xfrm>
            <a:off x="3979653" y="4078797"/>
            <a:ext cx="0" cy="3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2B61CC-0A56-1889-1938-C801761ABEF2}"/>
              </a:ext>
            </a:extLst>
          </p:cNvPr>
          <p:cNvCxnSpPr/>
          <p:nvPr/>
        </p:nvCxnSpPr>
        <p:spPr>
          <a:xfrm>
            <a:off x="8353248" y="2899852"/>
            <a:ext cx="0" cy="3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D92B21-6B97-A9B9-6E6E-539A40A7EB8A}"/>
              </a:ext>
            </a:extLst>
          </p:cNvPr>
          <p:cNvCxnSpPr/>
          <p:nvPr/>
        </p:nvCxnSpPr>
        <p:spPr>
          <a:xfrm>
            <a:off x="6208144" y="2845218"/>
            <a:ext cx="0" cy="3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5F0A5E-D665-1E6F-7E78-C0B28F5A1427}"/>
              </a:ext>
            </a:extLst>
          </p:cNvPr>
          <p:cNvCxnSpPr/>
          <p:nvPr/>
        </p:nvCxnSpPr>
        <p:spPr>
          <a:xfrm>
            <a:off x="3976778" y="5073709"/>
            <a:ext cx="0" cy="3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AF44CF-278E-B25D-DBF9-84E2398E327C}"/>
              </a:ext>
            </a:extLst>
          </p:cNvPr>
          <p:cNvCxnSpPr/>
          <p:nvPr/>
        </p:nvCxnSpPr>
        <p:spPr>
          <a:xfrm>
            <a:off x="6219646" y="5136969"/>
            <a:ext cx="0" cy="3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390C14-1D68-91B6-214B-1B2E82FD6099}"/>
              </a:ext>
            </a:extLst>
          </p:cNvPr>
          <p:cNvCxnSpPr/>
          <p:nvPr/>
        </p:nvCxnSpPr>
        <p:spPr>
          <a:xfrm>
            <a:off x="8361875" y="5136969"/>
            <a:ext cx="0" cy="3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C47C5A-EF63-0466-0AF9-D1226A03FE99}"/>
              </a:ext>
            </a:extLst>
          </p:cNvPr>
          <p:cNvCxnSpPr/>
          <p:nvPr/>
        </p:nvCxnSpPr>
        <p:spPr>
          <a:xfrm>
            <a:off x="8358999" y="4078795"/>
            <a:ext cx="0" cy="3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73492D-A40A-8070-1A8A-87BF7E5419F9}"/>
              </a:ext>
            </a:extLst>
          </p:cNvPr>
          <p:cNvCxnSpPr/>
          <p:nvPr/>
        </p:nvCxnSpPr>
        <p:spPr>
          <a:xfrm>
            <a:off x="6219646" y="4078796"/>
            <a:ext cx="0" cy="3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47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833120" y="204677"/>
            <a:ext cx="9276080" cy="368750"/>
          </a:xfrm>
        </p:spPr>
        <p:txBody>
          <a:bodyPr/>
          <a:lstStyle/>
          <a:p>
            <a:pPr algn="ctr"/>
            <a:r>
              <a:rPr lang="en-US" dirty="0"/>
              <a:t>How it works Functional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29A43-E0EB-0673-64B5-A95C8E896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817" y="762000"/>
            <a:ext cx="2590143" cy="579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4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How It Works Technical Architecture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B04424-5687-3275-A0B4-0A12B79AB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82" y="769419"/>
            <a:ext cx="9694257" cy="515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553580"/>
      </p:ext>
    </p:extLst>
  </p:cSld>
  <p:clrMapOvr>
    <a:masterClrMapping/>
  </p:clrMapOvr>
</p:sld>
</file>

<file path=ppt/theme/theme1.xml><?xml version="1.0" encoding="utf-8"?>
<a:theme xmlns:a="http://schemas.openxmlformats.org/drawingml/2006/main" name="Hexaware Master">
  <a:themeElements>
    <a:clrScheme name="Custom 4">
      <a:dk1>
        <a:srgbClr val="000000"/>
      </a:dk1>
      <a:lt1>
        <a:srgbClr val="FFFFFF"/>
      </a:lt1>
      <a:dk2>
        <a:srgbClr val="07125E"/>
      </a:dk2>
      <a:lt2>
        <a:srgbClr val="FFFFFF"/>
      </a:lt2>
      <a:accent1>
        <a:srgbClr val="3C2CDA"/>
      </a:accent1>
      <a:accent2>
        <a:srgbClr val="1D86FF"/>
      </a:accent2>
      <a:accent3>
        <a:srgbClr val="14CBDE"/>
      </a:accent3>
      <a:accent4>
        <a:srgbClr val="07125E"/>
      </a:accent4>
      <a:accent5>
        <a:srgbClr val="8088A7"/>
      </a:accent5>
      <a:accent6>
        <a:srgbClr val="EA9D00"/>
      </a:accent6>
      <a:hlink>
        <a:srgbClr val="3C2CDA"/>
      </a:hlink>
      <a:folHlink>
        <a:srgbClr val="14CBDE"/>
      </a:folHlink>
    </a:clrScheme>
    <a:fontScheme name="Hexaware">
      <a:majorFont>
        <a:latin typeface="Manrope Light"/>
        <a:ea typeface="Helvetica Neue Medium"/>
        <a:cs typeface="Helvetica Neue Medium"/>
      </a:majorFont>
      <a:minorFont>
        <a:latin typeface="Manrop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Light_Corporate Template.pptx" id="{41E689D6-C531-47CC-AFF0-309785A80631}" vid="{C5795010-44E4-4FE2-851A-4FC5D2C485C8}"/>
    </a:ext>
  </a:extLst>
</a:theme>
</file>

<file path=ppt/theme/theme2.xml><?xml version="1.0" encoding="utf-8"?>
<a:theme xmlns:a="http://schemas.openxmlformats.org/drawingml/2006/main" name="1_Hexaware Master">
  <a:themeElements>
    <a:clrScheme name="Hexaware">
      <a:dk1>
        <a:srgbClr val="02051C"/>
      </a:dk1>
      <a:lt1>
        <a:srgbClr val="FFFFFF"/>
      </a:lt1>
      <a:dk2>
        <a:srgbClr val="07125E"/>
      </a:dk2>
      <a:lt2>
        <a:srgbClr val="FFFFFF"/>
      </a:lt2>
      <a:accent1>
        <a:srgbClr val="3C2DDA"/>
      </a:accent1>
      <a:accent2>
        <a:srgbClr val="1D86FF"/>
      </a:accent2>
      <a:accent3>
        <a:srgbClr val="14CBDE"/>
      </a:accent3>
      <a:accent4>
        <a:srgbClr val="07125E"/>
      </a:accent4>
      <a:accent5>
        <a:srgbClr val="8088A7"/>
      </a:accent5>
      <a:accent6>
        <a:srgbClr val="FF6300"/>
      </a:accent6>
      <a:hlink>
        <a:srgbClr val="3C2DDA"/>
      </a:hlink>
      <a:folHlink>
        <a:srgbClr val="14CBDE"/>
      </a:folHlink>
    </a:clrScheme>
    <a:fontScheme name="Hexaware">
      <a:majorFont>
        <a:latin typeface="Manrope Light"/>
        <a:ea typeface="Helvetica Neue Medium"/>
        <a:cs typeface="Helvetica Neue Medium"/>
      </a:majorFont>
      <a:minorFont>
        <a:latin typeface="Manrop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rk_Corporate Template.pptx" id="{0DE496D9-96E7-4561-826E-A79144D83BB8}" vid="{7132E963-DE00-4AC0-86D2-3969C5A95D7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Light_Corporate Template</Template>
  <TotalTime>19088</TotalTime>
  <Words>1039</Words>
  <Application>Microsoft Office PowerPoint</Application>
  <PresentationFormat>Widescreen</PresentationFormat>
  <Paragraphs>158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__fkGroteskNeue_598ab8</vt:lpstr>
      <vt:lpstr>-apple-system</vt:lpstr>
      <vt:lpstr>Arial</vt:lpstr>
      <vt:lpstr>Calibri</vt:lpstr>
      <vt:lpstr>Courier New</vt:lpstr>
      <vt:lpstr>Manrope</vt:lpstr>
      <vt:lpstr>Mokoto</vt:lpstr>
      <vt:lpstr>MV Boli</vt:lpstr>
      <vt:lpstr>var(--font-fk-grotesk)</vt:lpstr>
      <vt:lpstr>Hexaware Master</vt:lpstr>
      <vt:lpstr>1_Hexaware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Overview</dc:title>
  <dc:creator>Danielle Sanders</dc:creator>
  <cp:lastModifiedBy>Sivananthan M</cp:lastModifiedBy>
  <cp:revision>34</cp:revision>
  <dcterms:created xsi:type="dcterms:W3CDTF">2023-12-01T15:20:00Z</dcterms:created>
  <dcterms:modified xsi:type="dcterms:W3CDTF">2024-08-29T17:21:55Z</dcterms:modified>
</cp:coreProperties>
</file>