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25312-6202-4C72-8331-1E38357AD5FC}" v="35" dt="2024-12-11T18:00:1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71" y="-3437"/>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12/12/2024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12/12/2024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12/12/2024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12/12/2024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12/12/2024</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662189" y="4157989"/>
            <a:ext cx="10842262" cy="10201342"/>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154351"/>
            <a:ext cx="9964937" cy="3483688"/>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136308"/>
            <a:ext cx="21945600" cy="3754153"/>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6000" b="1" dirty="0" err="1">
                <a:latin typeface="Verdana"/>
                <a:ea typeface="Verdana"/>
              </a:rPr>
              <a:t>JayWing</a:t>
            </a:r>
            <a:r>
              <a:rPr lang="en-US" sz="6000" b="1" dirty="0">
                <a:latin typeface="Verdana"/>
                <a:ea typeface="Verdana"/>
              </a:rPr>
              <a:t> Academy</a:t>
            </a:r>
            <a:endParaRPr lang="en-US" dirty="0"/>
          </a:p>
          <a:p>
            <a:pPr marL="457200" indent="-457200">
              <a:buFont typeface="Arial" panose="020B0604020202020204" pitchFamily="34" charset="0"/>
              <a:buChar char="•"/>
            </a:pPr>
            <a:r>
              <a:rPr lang="en-US" sz="2800" dirty="0">
                <a:latin typeface="Verdana"/>
                <a:ea typeface="Verdana"/>
                <a:cs typeface="Verdana" panose="020B0604030504040204" pitchFamily="34" charset="0"/>
              </a:rPr>
              <a:t>Alex Roop, Joey Wagner, Matt Smith, </a:t>
            </a:r>
            <a:r>
              <a:rPr lang="en-US" sz="2800" dirty="0" err="1">
                <a:latin typeface="Verdana"/>
                <a:ea typeface="Verdana"/>
                <a:cs typeface="Verdana" panose="020B0604030504040204" pitchFamily="34" charset="0"/>
              </a:rPr>
              <a:t>Muzahidul</a:t>
            </a:r>
            <a:r>
              <a:rPr lang="en-US" sz="2800" dirty="0">
                <a:latin typeface="Verdana"/>
                <a:ea typeface="Verdana"/>
                <a:cs typeface="Verdana" panose="020B0604030504040204" pitchFamily="34" charset="0"/>
              </a:rPr>
              <a:t> Islam</a:t>
            </a:r>
          </a:p>
          <a:p>
            <a:pPr marL="457200" indent="-457200">
              <a:buFont typeface="Arial" panose="020B0604020202020204" pitchFamily="34" charset="0"/>
              <a:buChar char="•"/>
            </a:pPr>
            <a:r>
              <a:rPr lang="en-US" sz="2800" dirty="0">
                <a:latin typeface="Verdana"/>
                <a:ea typeface="Verdana"/>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1254884" y="4639312"/>
            <a:ext cx="9772483" cy="3445495"/>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Use images! Show some analysis</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Showcase your data model</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16042" y="26754364"/>
            <a:ext cx="21948899"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616405" y="8244383"/>
            <a:ext cx="9157308" cy="5816977"/>
          </a:xfrm>
          <a:prstGeom prst="rect">
            <a:avLst/>
          </a:prstGeom>
          <a:noFill/>
          <a:ln w="9525">
            <a:noFill/>
            <a:miter lim="800000"/>
            <a:headEnd/>
            <a:tailEnd/>
          </a:ln>
        </p:spPr>
        <p:txBody>
          <a:bodyPr wrap="square">
            <a:spAutoFit/>
          </a:bodyPr>
          <a:lstStyle/>
          <a:p>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Secure Registration &amp; Login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Global Calendar Page/Event Management</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Create/Edit/Delete Events, Take Attendance, Reward Wings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Admin Page for Class Management</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Site Admins Create/Edit/Delete Classes and Tutors/Tutees for Classes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Display User Info, Upcoming Events, Class Enrollment, Edit Availability</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Private Messaging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Tutor/Job Board Inquiry</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Search for Available Tutors and Submit Interest in Tutoring</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616405" y="22338225"/>
            <a:ext cx="9714626" cy="4170372"/>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LESSONS LEARNED</a:t>
            </a:r>
          </a:p>
          <a:p>
            <a:r>
              <a:rPr lang="en-US" sz="2000" dirty="0">
                <a:solidFill>
                  <a:srgbClr val="000000"/>
                </a:solidFill>
                <a:effectLst/>
                <a:latin typeface="Verdana" panose="020B0604030504040204" pitchFamily="34" charset="0"/>
                <a:ea typeface="Verdana" panose="020B0604030504040204" pitchFamily="34" charset="0"/>
              </a:rPr>
              <a:t>Through this project, we gained hands-on experience with essential web development tools like Git for version control, Bootstrap for interactive design, and XAMPP for local simulation. We built a dynamic, interactive interface using HTML, CSS, and JavaScript, while managing web deployment with FTP.  As a team, we navigated challenges such as distributing work across different skill levels and resolving design disagreements with the ERD model. Managing environments between XAMPP and the web server required careful attention to consistency and merging of desired and working features. These experiences improved our technical skills and taught us the value of collaboration and adaptability in development.</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512762" y="22409021"/>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were helpful for training on a particular language or feature.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619230" y="4461703"/>
            <a:ext cx="8678306" cy="1892826"/>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Problem identification, state of the art, and market. </a:t>
            </a:r>
          </a:p>
          <a:p>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pic>
        <p:nvPicPr>
          <p:cNvPr id="17" name="Picture 16">
            <a:extLst>
              <a:ext uri="{FF2B5EF4-FFF2-40B4-BE49-F238E27FC236}">
                <a16:creationId xmlns:a16="http://schemas.microsoft.com/office/drawing/2014/main" id="{DF9C8C35-2E7B-EE4D-B4D9-6783F779BE27}"/>
              </a:ext>
            </a:extLst>
          </p:cNvPr>
          <p:cNvPicPr>
            <a:picLocks noChangeAspect="1"/>
          </p:cNvPicPr>
          <p:nvPr/>
        </p:nvPicPr>
        <p:blipFill>
          <a:blip r:embed="rId5"/>
          <a:stretch>
            <a:fillRect/>
          </a:stretch>
        </p:blipFill>
        <p:spPr>
          <a:xfrm>
            <a:off x="17328994" y="11090752"/>
            <a:ext cx="3739999" cy="253908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11254884" y="7680850"/>
            <a:ext cx="7480247" cy="3397850"/>
            <a:chOff x="-1383393" y="-7701661"/>
            <a:chExt cx="9290051" cy="4374987"/>
          </a:xfrm>
        </p:grpSpPr>
        <p:sp>
          <p:nvSpPr>
            <p:cNvPr id="12" name="Rectangle 11">
              <a:extLst>
                <a:ext uri="{FF2B5EF4-FFF2-40B4-BE49-F238E27FC236}">
                  <a16:creationId xmlns:a16="http://schemas.microsoft.com/office/drawing/2014/main" id="{393F5EC4-0338-4699-00E7-9EF03F852A2F}"/>
                </a:ext>
              </a:extLst>
            </p:cNvPr>
            <p:cNvSpPr/>
            <p:nvPr/>
          </p:nvSpPr>
          <p:spPr>
            <a:xfrm>
              <a:off x="-1383393" y="-7701661"/>
              <a:ext cx="9290051"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1185432" y="-7211245"/>
              <a:ext cx="8624770" cy="2246138"/>
            </a:xfrm>
            <a:prstGeom prst="rect">
              <a:avLst/>
            </a:prstGeom>
          </p:spPr>
          <p:txBody>
            <a:bodyPr wrap="square">
              <a:spAutoFit/>
            </a:bodyPr>
            <a:lstStyle/>
            <a:p>
              <a:pPr>
                <a:spcAft>
                  <a:spcPts val="600"/>
                </a:spcAft>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In 1-2 sentences, what positive impact does your project have? </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Environmental/climate? Social justice/equity? </a:t>
              </a:r>
              <a:endParaRPr lang="en-US" sz="2800" dirty="0">
                <a:solidFill>
                  <a:schemeClr val="bg1"/>
                </a:solidFill>
              </a:endParaRPr>
            </a:p>
          </p:txBody>
        </p:sp>
      </p:grpSp>
      <p:sp>
        <p:nvSpPr>
          <p:cNvPr id="22" name="Google Shape;128;p1">
            <a:extLst>
              <a:ext uri="{FF2B5EF4-FFF2-40B4-BE49-F238E27FC236}">
                <a16:creationId xmlns:a16="http://schemas.microsoft.com/office/drawing/2014/main" id="{D32BA0E8-46A5-D037-8A23-8F0B287020B9}"/>
              </a:ext>
            </a:extLst>
          </p:cNvPr>
          <p:cNvSpPr/>
          <p:nvPr/>
        </p:nvSpPr>
        <p:spPr>
          <a:xfrm rot="20844414">
            <a:off x="11168656" y="11619636"/>
            <a:ext cx="4805728" cy="2059823"/>
          </a:xfrm>
          <a:prstGeom prst="rect">
            <a:avLst/>
          </a:prstGeom>
          <a:solidFill>
            <a:srgbClr val="3DB5E6"/>
          </a:solidFill>
          <a:ln>
            <a:noFill/>
          </a:ln>
        </p:spPr>
        <p:txBody>
          <a:bodyPr spcFirstLastPara="1" wrap="square" lIns="83806" tIns="41892" rIns="83806" bIns="41892" anchor="t" anchorCtr="0">
            <a:spAutoFit/>
          </a:bodyPr>
          <a:lstStyle/>
          <a:p>
            <a:pPr algn="ctr"/>
            <a:r>
              <a:rPr lang="en-US" sz="2567" b="1" dirty="0">
                <a:solidFill>
                  <a:schemeClr val="bg1"/>
                </a:solidFill>
              </a:rPr>
              <a:t>You can ‘Color outside the lines’ to emphasize a key point. For example,</a:t>
            </a:r>
          </a:p>
          <a:p>
            <a:pPr algn="ctr"/>
            <a:r>
              <a:rPr lang="en-US" sz="2567" b="1" dirty="0">
                <a:solidFill>
                  <a:schemeClr val="bg1"/>
                </a:solidFill>
              </a:rPr>
              <a:t>Fun Fact: The system is designed to …</a:t>
            </a:r>
            <a:endParaRPr sz="2567" b="1" dirty="0">
              <a:solidFill>
                <a:schemeClr val="bg1"/>
              </a:solidFill>
            </a:endParaRPr>
          </a:p>
        </p:txBody>
      </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728726"/>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2024</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147FB9C-6A7E-7FAA-D776-A4312507C217}"/>
              </a:ext>
            </a:extLst>
          </p:cNvPr>
          <p:cNvPicPr>
            <a:picLocks noChangeAspect="1"/>
          </p:cNvPicPr>
          <p:nvPr/>
        </p:nvPicPr>
        <p:blipFill>
          <a:blip r:embed="rId6"/>
          <a:stretch>
            <a:fillRect/>
          </a:stretch>
        </p:blipFill>
        <p:spPr>
          <a:xfrm>
            <a:off x="4273578" y="15784612"/>
            <a:ext cx="4539385" cy="3454428"/>
          </a:xfrm>
          <a:prstGeom prst="rect">
            <a:avLst/>
          </a:prstGeom>
        </p:spPr>
      </p:pic>
      <p:pic>
        <p:nvPicPr>
          <p:cNvPr id="20" name="Picture 19">
            <a:extLst>
              <a:ext uri="{FF2B5EF4-FFF2-40B4-BE49-F238E27FC236}">
                <a16:creationId xmlns:a16="http://schemas.microsoft.com/office/drawing/2014/main" id="{F242F1CC-C7A3-F965-914B-5FA55F024E5D}"/>
              </a:ext>
            </a:extLst>
          </p:cNvPr>
          <p:cNvPicPr>
            <a:picLocks noChangeAspect="1"/>
          </p:cNvPicPr>
          <p:nvPr/>
        </p:nvPicPr>
        <p:blipFill>
          <a:blip r:embed="rId7"/>
          <a:stretch>
            <a:fillRect/>
          </a:stretch>
        </p:blipFill>
        <p:spPr>
          <a:xfrm>
            <a:off x="838442" y="15831830"/>
            <a:ext cx="2570583" cy="3454429"/>
          </a:xfrm>
          <a:prstGeom prst="rect">
            <a:avLst/>
          </a:prstGeom>
        </p:spPr>
      </p:pic>
      <p:pic>
        <p:nvPicPr>
          <p:cNvPr id="23" name="Picture 22">
            <a:extLst>
              <a:ext uri="{FF2B5EF4-FFF2-40B4-BE49-F238E27FC236}">
                <a16:creationId xmlns:a16="http://schemas.microsoft.com/office/drawing/2014/main" id="{C3BA41F3-6627-4931-1E78-49AB4D07151B}"/>
              </a:ext>
            </a:extLst>
          </p:cNvPr>
          <p:cNvPicPr>
            <a:picLocks noChangeAspect="1"/>
          </p:cNvPicPr>
          <p:nvPr/>
        </p:nvPicPr>
        <p:blipFill>
          <a:blip r:embed="rId8"/>
          <a:stretch>
            <a:fillRect/>
          </a:stretch>
        </p:blipFill>
        <p:spPr>
          <a:xfrm>
            <a:off x="838442" y="19332473"/>
            <a:ext cx="2570583" cy="1868883"/>
          </a:xfrm>
          <a:prstGeom prst="rect">
            <a:avLst/>
          </a:prstGeom>
        </p:spPr>
      </p:pic>
      <p:sp>
        <p:nvSpPr>
          <p:cNvPr id="2" name="TextBox 1">
            <a:extLst>
              <a:ext uri="{FF2B5EF4-FFF2-40B4-BE49-F238E27FC236}">
                <a16:creationId xmlns:a16="http://schemas.microsoft.com/office/drawing/2014/main" id="{E1748309-0EF0-7B35-3B4B-3E413BCAC4E8}"/>
              </a:ext>
            </a:extLst>
          </p:cNvPr>
          <p:cNvSpPr txBox="1"/>
          <p:nvPr/>
        </p:nvSpPr>
        <p:spPr>
          <a:xfrm>
            <a:off x="550868" y="21317078"/>
            <a:ext cx="3145729" cy="523220"/>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Registration &amp; Login System</a:t>
            </a:r>
          </a:p>
          <a:p>
            <a:endParaRPr lang="en-US" sz="1400" dirty="0"/>
          </a:p>
        </p:txBody>
      </p:sp>
      <p:pic>
        <p:nvPicPr>
          <p:cNvPr id="4" name="Picture 3">
            <a:extLst>
              <a:ext uri="{FF2B5EF4-FFF2-40B4-BE49-F238E27FC236}">
                <a16:creationId xmlns:a16="http://schemas.microsoft.com/office/drawing/2014/main" id="{E3C56773-BC46-FE13-31F2-0BDC160ED392}"/>
              </a:ext>
            </a:extLst>
          </p:cNvPr>
          <p:cNvPicPr>
            <a:picLocks noChangeAspect="1"/>
          </p:cNvPicPr>
          <p:nvPr/>
        </p:nvPicPr>
        <p:blipFill>
          <a:blip r:embed="rId9"/>
          <a:stretch>
            <a:fillRect/>
          </a:stretch>
        </p:blipFill>
        <p:spPr>
          <a:xfrm>
            <a:off x="4273578" y="19306442"/>
            <a:ext cx="2436877" cy="1868883"/>
          </a:xfrm>
          <a:prstGeom prst="rect">
            <a:avLst/>
          </a:prstGeom>
        </p:spPr>
      </p:pic>
      <p:pic>
        <p:nvPicPr>
          <p:cNvPr id="21" name="Picture 20">
            <a:extLst>
              <a:ext uri="{FF2B5EF4-FFF2-40B4-BE49-F238E27FC236}">
                <a16:creationId xmlns:a16="http://schemas.microsoft.com/office/drawing/2014/main" id="{E3DCCAEC-24A1-8404-F24F-8FC6B5EC72A0}"/>
              </a:ext>
            </a:extLst>
          </p:cNvPr>
          <p:cNvPicPr>
            <a:picLocks noChangeAspect="1"/>
          </p:cNvPicPr>
          <p:nvPr/>
        </p:nvPicPr>
        <p:blipFill>
          <a:blip r:embed="rId10"/>
          <a:stretch>
            <a:fillRect/>
          </a:stretch>
        </p:blipFill>
        <p:spPr>
          <a:xfrm>
            <a:off x="10222787" y="15092833"/>
            <a:ext cx="4635722" cy="3454428"/>
          </a:xfrm>
          <a:prstGeom prst="rect">
            <a:avLst/>
          </a:prstGeom>
        </p:spPr>
      </p:pic>
      <p:pic>
        <p:nvPicPr>
          <p:cNvPr id="28" name="Picture 27">
            <a:extLst>
              <a:ext uri="{FF2B5EF4-FFF2-40B4-BE49-F238E27FC236}">
                <a16:creationId xmlns:a16="http://schemas.microsoft.com/office/drawing/2014/main" id="{7F8658AD-3075-01FB-17AE-859235321AC3}"/>
              </a:ext>
            </a:extLst>
          </p:cNvPr>
          <p:cNvPicPr>
            <a:picLocks noChangeAspect="1"/>
          </p:cNvPicPr>
          <p:nvPr/>
        </p:nvPicPr>
        <p:blipFill>
          <a:blip r:embed="rId11"/>
          <a:stretch>
            <a:fillRect/>
          </a:stretch>
        </p:blipFill>
        <p:spPr>
          <a:xfrm>
            <a:off x="15951280" y="15145340"/>
            <a:ext cx="4800661" cy="3424454"/>
          </a:xfrm>
          <a:prstGeom prst="rect">
            <a:avLst/>
          </a:prstGeom>
        </p:spPr>
      </p:pic>
      <p:pic>
        <p:nvPicPr>
          <p:cNvPr id="31" name="Picture 30">
            <a:extLst>
              <a:ext uri="{FF2B5EF4-FFF2-40B4-BE49-F238E27FC236}">
                <a16:creationId xmlns:a16="http://schemas.microsoft.com/office/drawing/2014/main" id="{3F764322-BE37-C16A-92CC-E5D69D00A0D3}"/>
              </a:ext>
            </a:extLst>
          </p:cNvPr>
          <p:cNvPicPr>
            <a:picLocks noChangeAspect="1"/>
          </p:cNvPicPr>
          <p:nvPr/>
        </p:nvPicPr>
        <p:blipFill>
          <a:blip r:embed="rId12"/>
          <a:stretch>
            <a:fillRect/>
          </a:stretch>
        </p:blipFill>
        <p:spPr>
          <a:xfrm>
            <a:off x="10222786" y="18817735"/>
            <a:ext cx="4635723" cy="2708245"/>
          </a:xfrm>
          <a:prstGeom prst="rect">
            <a:avLst/>
          </a:prstGeom>
        </p:spPr>
      </p:pic>
      <p:pic>
        <p:nvPicPr>
          <p:cNvPr id="34" name="Picture 33">
            <a:extLst>
              <a:ext uri="{FF2B5EF4-FFF2-40B4-BE49-F238E27FC236}">
                <a16:creationId xmlns:a16="http://schemas.microsoft.com/office/drawing/2014/main" id="{A6DEA952-FAF6-BB67-8717-62CC70BA434F}"/>
              </a:ext>
            </a:extLst>
          </p:cNvPr>
          <p:cNvPicPr>
            <a:picLocks noChangeAspect="1"/>
          </p:cNvPicPr>
          <p:nvPr/>
        </p:nvPicPr>
        <p:blipFill>
          <a:blip r:embed="rId13"/>
          <a:stretch>
            <a:fillRect/>
          </a:stretch>
        </p:blipFill>
        <p:spPr>
          <a:xfrm>
            <a:off x="15951280" y="18817735"/>
            <a:ext cx="4759034" cy="2708245"/>
          </a:xfrm>
          <a:prstGeom prst="rect">
            <a:avLst/>
          </a:prstGeom>
        </p:spPr>
      </p:pic>
      <p:sp>
        <p:nvSpPr>
          <p:cNvPr id="35" name="TextBox 34">
            <a:extLst>
              <a:ext uri="{FF2B5EF4-FFF2-40B4-BE49-F238E27FC236}">
                <a16:creationId xmlns:a16="http://schemas.microsoft.com/office/drawing/2014/main" id="{344D9182-C716-6E40-76B3-A5B44D4C338E}"/>
              </a:ext>
            </a:extLst>
          </p:cNvPr>
          <p:cNvSpPr txBox="1"/>
          <p:nvPr/>
        </p:nvSpPr>
        <p:spPr>
          <a:xfrm>
            <a:off x="4565650" y="21300858"/>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Calendar &amp; Event Management System</a:t>
            </a:r>
          </a:p>
        </p:txBody>
      </p:sp>
      <p:pic>
        <p:nvPicPr>
          <p:cNvPr id="38" name="Picture 37">
            <a:extLst>
              <a:ext uri="{FF2B5EF4-FFF2-40B4-BE49-F238E27FC236}">
                <a16:creationId xmlns:a16="http://schemas.microsoft.com/office/drawing/2014/main" id="{698DEEF1-E984-6FF1-419D-5976B5FF5E3B}"/>
              </a:ext>
            </a:extLst>
          </p:cNvPr>
          <p:cNvPicPr>
            <a:picLocks noChangeAspect="1"/>
          </p:cNvPicPr>
          <p:nvPr/>
        </p:nvPicPr>
        <p:blipFill>
          <a:blip r:embed="rId14"/>
          <a:stretch>
            <a:fillRect/>
          </a:stretch>
        </p:blipFill>
        <p:spPr>
          <a:xfrm>
            <a:off x="6822569" y="19311916"/>
            <a:ext cx="1990394" cy="1878634"/>
          </a:xfrm>
          <a:prstGeom prst="rect">
            <a:avLst/>
          </a:prstGeom>
        </p:spPr>
      </p:pic>
      <p:sp>
        <p:nvSpPr>
          <p:cNvPr id="40" name="TextBox 39">
            <a:extLst>
              <a:ext uri="{FF2B5EF4-FFF2-40B4-BE49-F238E27FC236}">
                <a16:creationId xmlns:a16="http://schemas.microsoft.com/office/drawing/2014/main" id="{4AD68790-3C0D-56CC-7790-43850474916D}"/>
              </a:ext>
            </a:extLst>
          </p:cNvPr>
          <p:cNvSpPr txBox="1"/>
          <p:nvPr/>
        </p:nvSpPr>
        <p:spPr>
          <a:xfrm>
            <a:off x="17672022" y="2156528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a:t>
            </a:r>
          </a:p>
        </p:txBody>
      </p:sp>
      <p:sp>
        <p:nvSpPr>
          <p:cNvPr id="43" name="TextBox 42">
            <a:extLst>
              <a:ext uri="{FF2B5EF4-FFF2-40B4-BE49-F238E27FC236}">
                <a16:creationId xmlns:a16="http://schemas.microsoft.com/office/drawing/2014/main" id="{A38B9F82-7F55-FA3B-3561-5CF2348FE012}"/>
              </a:ext>
            </a:extLst>
          </p:cNvPr>
          <p:cNvSpPr txBox="1"/>
          <p:nvPr/>
        </p:nvSpPr>
        <p:spPr>
          <a:xfrm>
            <a:off x="10768991" y="1851471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Class Management Admin Page</a:t>
            </a:r>
          </a:p>
        </p:txBody>
      </p:sp>
      <p:sp>
        <p:nvSpPr>
          <p:cNvPr id="44" name="TextBox 43">
            <a:extLst>
              <a:ext uri="{FF2B5EF4-FFF2-40B4-BE49-F238E27FC236}">
                <a16:creationId xmlns:a16="http://schemas.microsoft.com/office/drawing/2014/main" id="{5A7CDBB1-CB51-1E1E-048A-DA48F78D23BD}"/>
              </a:ext>
            </a:extLst>
          </p:cNvPr>
          <p:cNvSpPr txBox="1"/>
          <p:nvPr/>
        </p:nvSpPr>
        <p:spPr>
          <a:xfrm>
            <a:off x="17573900" y="1853955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p:txBody>
      </p:sp>
      <p:sp>
        <p:nvSpPr>
          <p:cNvPr id="45" name="TextBox 44">
            <a:extLst>
              <a:ext uri="{FF2B5EF4-FFF2-40B4-BE49-F238E27FC236}">
                <a16:creationId xmlns:a16="http://schemas.microsoft.com/office/drawing/2014/main" id="{9A1154E6-4182-9F86-B215-0F0A48F65BF3}"/>
              </a:ext>
            </a:extLst>
          </p:cNvPr>
          <p:cNvSpPr txBox="1"/>
          <p:nvPr/>
        </p:nvSpPr>
        <p:spPr>
          <a:xfrm>
            <a:off x="11512762" y="21555006"/>
            <a:ext cx="217710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Messaging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Props1.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2.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28B7BE-1EEF-4846-B0EC-E672D97B7FFD}">
  <ds:schemaRefs>
    <ds:schemaRef ds:uri="http://www.w3.org/XML/1998/namespace"/>
    <ds:schemaRef ds:uri="http://schemas.microsoft.com/office/2006/documentManagement/types"/>
    <ds:schemaRef ds:uri="http://purl.org/dc/terms/"/>
    <ds:schemaRef ds:uri="fab6ae7d-06c6-440f-bba1-9caa7231207d"/>
    <ds:schemaRef ds:uri="http://purl.org/dc/elements/1.1/"/>
    <ds:schemaRef ds:uri="http://purl.org/dc/dcmitype/"/>
    <ds:schemaRef ds:uri="http://schemas.microsoft.com/office/infopath/2007/PartnerControls"/>
    <ds:schemaRef ds:uri="http://schemas.openxmlformats.org/package/2006/metadata/core-properties"/>
    <ds:schemaRef ds:uri="c875c36d-ac51-4e84-9442-bee5089cbce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5709</TotalTime>
  <Words>644</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Roop, Alexander C</cp:lastModifiedBy>
  <cp:revision>23</cp:revision>
  <dcterms:created xsi:type="dcterms:W3CDTF">2008-04-17T15:23:35Z</dcterms:created>
  <dcterms:modified xsi:type="dcterms:W3CDTF">2024-12-13T00:35:01Z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