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325312-6202-4C72-8331-1E38357AD5FC}" v="35" dt="2024-12-11T18:00:18.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9" d="100"/>
          <a:sy n="29" d="100"/>
        </p:scale>
        <p:origin x="2832" y="68"/>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12/11/2024</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15907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12/11/2024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12/11/2024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12/11/2024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12/11/2024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12/11/2024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12/11/2024</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0972800" y="22280170"/>
            <a:ext cx="10509272"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09187"/>
            <a:ext cx="10259534" cy="413221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662189" y="4157989"/>
            <a:ext cx="10842262" cy="10201342"/>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154351"/>
            <a:ext cx="9964937" cy="3483688"/>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136308"/>
            <a:ext cx="21945600" cy="3754153"/>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3065871" cy="3724096"/>
          </a:xfrm>
          <a:prstGeom prst="rect">
            <a:avLst/>
          </a:prstGeom>
          <a:noFill/>
          <a:ln w="9525">
            <a:noFill/>
            <a:miter lim="800000"/>
            <a:headEnd/>
            <a:tailEnd/>
          </a:ln>
        </p:spPr>
        <p:txBody>
          <a:bodyPr wrap="square" lIns="91440" tIns="45720" rIns="91440" bIns="45720" anchor="t">
            <a:spAutoFit/>
          </a:bodyPr>
          <a:lstStyle/>
          <a:p>
            <a:pPr>
              <a:lnSpc>
                <a:spcPct val="150000"/>
              </a:lnSpc>
            </a:pPr>
            <a:r>
              <a:rPr lang="en-US" sz="6000" b="1" dirty="0" err="1">
                <a:latin typeface="Verdana"/>
                <a:ea typeface="Verdana"/>
              </a:rPr>
              <a:t>JayWing</a:t>
            </a:r>
            <a:r>
              <a:rPr lang="en-US" sz="6000" b="1" dirty="0">
                <a:latin typeface="Verdana"/>
                <a:ea typeface="Verdana"/>
              </a:rPr>
              <a:t> Academy</a:t>
            </a:r>
            <a:endParaRPr lang="en-US" dirty="0"/>
          </a:p>
          <a:p>
            <a:pPr marL="457200" indent="-457200">
              <a:buFont typeface="Arial" panose="020B0604020202020204" pitchFamily="34" charset="0"/>
              <a:buChar char="•"/>
            </a:pPr>
            <a:r>
              <a:rPr lang="en-US" sz="2800" dirty="0">
                <a:latin typeface="Verdana"/>
                <a:ea typeface="Verdana"/>
                <a:cs typeface="Verdana" panose="020B0604030504040204" pitchFamily="34" charset="0"/>
              </a:rPr>
              <a:t>Alex Roop, Joey Wagner, Matt Smith, </a:t>
            </a:r>
            <a:r>
              <a:rPr lang="en-US" sz="2800" dirty="0" err="1">
                <a:latin typeface="Verdana"/>
                <a:ea typeface="Verdana"/>
                <a:cs typeface="Verdana" panose="020B0604030504040204" pitchFamily="34" charset="0"/>
              </a:rPr>
              <a:t>Muzahidul</a:t>
            </a:r>
            <a:r>
              <a:rPr lang="en-US" sz="2800" dirty="0">
                <a:latin typeface="Verdana"/>
                <a:ea typeface="Verdana"/>
                <a:cs typeface="Verdana" panose="020B0604030504040204" pitchFamily="34" charset="0"/>
              </a:rPr>
              <a:t> Islam</a:t>
            </a:r>
          </a:p>
          <a:p>
            <a:pPr marL="457200" indent="-457200">
              <a:buFont typeface="Arial" panose="020B0604020202020204" pitchFamily="34" charset="0"/>
              <a:buChar char="•"/>
            </a:pPr>
            <a:r>
              <a:rPr lang="en-US" sz="2800" dirty="0">
                <a:latin typeface="Verdana"/>
                <a:ea typeface="Verdana"/>
                <a:cs typeface="Verdana" panose="020B0604030504040204" pitchFamily="34" charset="0"/>
              </a:rPr>
              <a:t>Professor Nancy Reddig</a:t>
            </a:r>
          </a:p>
          <a:p>
            <a:pPr>
              <a:lnSpc>
                <a:spcPts val="5400"/>
              </a:lnSpc>
            </a:pPr>
            <a:endParaRPr lang="en-US" sz="6000" b="1" dirty="0">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dirty="0">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1254884" y="4639312"/>
            <a:ext cx="9772483" cy="3445495"/>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 &amp; DATA MODEL </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Use images! Show some analysis</a:t>
            </a:r>
          </a:p>
          <a:p>
            <a:pPr>
              <a:lnSpc>
                <a:spcPts val="5400"/>
              </a:lnSpc>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Showcase your data model</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a:p>
            <a:pPr>
              <a:lnSpc>
                <a:spcPts val="5400"/>
              </a:lnSpc>
            </a:pPr>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16042" y="26754364"/>
            <a:ext cx="21948899" cy="2506436"/>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24871" y="28007582"/>
            <a:ext cx="13196241" cy="728726"/>
          </a:xfrm>
          <a:prstGeom prst="rect">
            <a:avLst/>
          </a:prstGeom>
        </p:spPr>
        <p:txBody>
          <a:bodyPr wrap="none">
            <a:spAutoFit/>
          </a:bodyPr>
          <a:lstStyle/>
          <a:p>
            <a:pPr>
              <a:lnSpc>
                <a:spcPts val="5400"/>
              </a:lnSpc>
            </a:pP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616405" y="8244383"/>
            <a:ext cx="9157308" cy="5816977"/>
          </a:xfrm>
          <a:prstGeom prst="rect">
            <a:avLst/>
          </a:prstGeom>
          <a:noFill/>
          <a:ln w="9525">
            <a:noFill/>
            <a:miter lim="800000"/>
            <a:headEnd/>
            <a:tailEnd/>
          </a:ln>
        </p:spPr>
        <p:txBody>
          <a:bodyPr wrap="square">
            <a:spAutoFit/>
          </a:bodyPr>
          <a:lstStyle/>
          <a:p>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 &amp; SYSTEM REQUIREMENTS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Secure Registration &amp; Login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Global Calendar Page/Event Management</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Create/Edit/Delete Events, Take Attendance, Reward Wings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Admin Page for Class Management</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Site Admins Create/Edit/Delete Classes and Tutors/Tutees for Classes</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Display User Info, Upcoming Events, Class Enrollment, Edit Availability</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Private Messaging System</a:t>
            </a:r>
          </a:p>
          <a:p>
            <a:pPr marL="457200" indent="-457200">
              <a:buFont typeface="Arial" panose="020B0604020202020204" pitchFamily="34" charset="0"/>
              <a:buChar char="•"/>
            </a:pPr>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Tutor/Job Board Inquiry</a:t>
            </a:r>
          </a:p>
          <a:p>
            <a:pPr marL="1427031" lvl="1" indent="-457200">
              <a:buFont typeface="Arial" panose="020B0604020202020204" pitchFamily="34" charset="0"/>
              <a:buChar char="•"/>
            </a:pP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Search for Available Tutors and Submit Interest in Tutoring</a:t>
            </a: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616405" y="22449466"/>
            <a:ext cx="9714626" cy="3000821"/>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LESSONS LEARNED</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Explain what you learned about the software engineering life cycle through this hands-on project developed in Git using Agile practices including a project board with weekly stand-up meetings.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Or use your traceability matrix and discuss your use cases and test coverage.</a:t>
            </a:r>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1512762" y="22409021"/>
            <a:ext cx="9714626" cy="3693319"/>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&amp; ACKNOWLEDGEMENTS</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Recognize and thank the people who helped you, including your client and team members, anyone who helped you with resources, the course instructor, and other mentors. Include full titles. Also, this is a place to use a bibliography acknowledging open-source frameworks and references that</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were helpful for training on a particular language or feature.</a:t>
            </a:r>
            <a:endParaRPr lang="en-US" sz="20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619230" y="4461703"/>
            <a:ext cx="8678306" cy="1892826"/>
          </a:xfrm>
          <a:prstGeom prst="rect">
            <a:avLst/>
          </a:prstGeom>
          <a:noFill/>
          <a:ln w="9525">
            <a:noFill/>
            <a:miter lim="800000"/>
            <a:headEnd/>
            <a:tailEnd/>
          </a:ln>
        </p:spPr>
        <p:txBody>
          <a:bodyPr wrap="square">
            <a:spAutoFit/>
          </a:bodyPr>
          <a:lstStyle/>
          <a:p>
            <a:pPr>
              <a:lnSpc>
                <a:spcPts val="5400"/>
              </a:lnSpc>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OPPORTUNITY/PURPOSE</a:t>
            </a:r>
          </a:p>
          <a:p>
            <a:r>
              <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rPr>
              <a:t>Problem identification, state of the art, and market. </a:t>
            </a:r>
          </a:p>
          <a:p>
            <a:endParaRPr lang="en-US" sz="24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2400" dirty="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pic>
        <p:nvPicPr>
          <p:cNvPr id="17" name="Picture 16">
            <a:extLst>
              <a:ext uri="{FF2B5EF4-FFF2-40B4-BE49-F238E27FC236}">
                <a16:creationId xmlns:a16="http://schemas.microsoft.com/office/drawing/2014/main" id="{DF9C8C35-2E7B-EE4D-B4D9-6783F779BE27}"/>
              </a:ext>
            </a:extLst>
          </p:cNvPr>
          <p:cNvPicPr>
            <a:picLocks noChangeAspect="1"/>
          </p:cNvPicPr>
          <p:nvPr/>
        </p:nvPicPr>
        <p:blipFill>
          <a:blip r:embed="rId5"/>
          <a:stretch>
            <a:fillRect/>
          </a:stretch>
        </p:blipFill>
        <p:spPr>
          <a:xfrm>
            <a:off x="17328994" y="11090752"/>
            <a:ext cx="3739999" cy="253908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11254884" y="7680850"/>
            <a:ext cx="7480247" cy="3397850"/>
            <a:chOff x="-1383393" y="-7701661"/>
            <a:chExt cx="9290051" cy="4374987"/>
          </a:xfrm>
        </p:grpSpPr>
        <p:sp>
          <p:nvSpPr>
            <p:cNvPr id="12" name="Rectangle 11">
              <a:extLst>
                <a:ext uri="{FF2B5EF4-FFF2-40B4-BE49-F238E27FC236}">
                  <a16:creationId xmlns:a16="http://schemas.microsoft.com/office/drawing/2014/main" id="{393F5EC4-0338-4699-00E7-9EF03F852A2F}"/>
                </a:ext>
              </a:extLst>
            </p:cNvPr>
            <p:cNvSpPr/>
            <p:nvPr/>
          </p:nvSpPr>
          <p:spPr>
            <a:xfrm>
              <a:off x="-1383393" y="-7701661"/>
              <a:ext cx="9290051"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1185432" y="-7211245"/>
              <a:ext cx="8624770" cy="2246138"/>
            </a:xfrm>
            <a:prstGeom prst="rect">
              <a:avLst/>
            </a:prstGeom>
          </p:spPr>
          <p:txBody>
            <a:bodyPr wrap="square">
              <a:spAutoFit/>
            </a:bodyPr>
            <a:lstStyle/>
            <a:p>
              <a:pPr>
                <a:spcAft>
                  <a:spcPts val="600"/>
                </a:spcAft>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In 1-2 sentences, what positive impact does your project have? </a:t>
              </a:r>
            </a:p>
            <a:p>
              <a:pPr>
                <a:spcAft>
                  <a:spcPts val="600"/>
                </a:spcAft>
              </a:pPr>
              <a:r>
                <a:rPr lang="en-US" sz="2800" dirty="0">
                  <a:solidFill>
                    <a:schemeClr val="bg1"/>
                  </a:solidFill>
                  <a:latin typeface="Verdana" panose="020B0604030504040204" pitchFamily="34" charset="0"/>
                  <a:ea typeface="Verdana" panose="020B0604030504040204" pitchFamily="34" charset="0"/>
                  <a:cs typeface="Verdana" panose="020B0604030504040204" pitchFamily="34" charset="0"/>
                </a:rPr>
                <a:t>Environmental/climate? Social justice/equity? </a:t>
              </a:r>
              <a:endParaRPr lang="en-US" sz="2800" dirty="0">
                <a:solidFill>
                  <a:schemeClr val="bg1"/>
                </a:solidFill>
              </a:endParaRPr>
            </a:p>
          </p:txBody>
        </p:sp>
      </p:grpSp>
      <p:sp>
        <p:nvSpPr>
          <p:cNvPr id="22" name="Google Shape;128;p1">
            <a:extLst>
              <a:ext uri="{FF2B5EF4-FFF2-40B4-BE49-F238E27FC236}">
                <a16:creationId xmlns:a16="http://schemas.microsoft.com/office/drawing/2014/main" id="{D32BA0E8-46A5-D037-8A23-8F0B287020B9}"/>
              </a:ext>
            </a:extLst>
          </p:cNvPr>
          <p:cNvSpPr/>
          <p:nvPr/>
        </p:nvSpPr>
        <p:spPr>
          <a:xfrm rot="20844414">
            <a:off x="11168656" y="11619636"/>
            <a:ext cx="4805728" cy="2059823"/>
          </a:xfrm>
          <a:prstGeom prst="rect">
            <a:avLst/>
          </a:prstGeom>
          <a:solidFill>
            <a:srgbClr val="3DB5E6"/>
          </a:solidFill>
          <a:ln>
            <a:noFill/>
          </a:ln>
        </p:spPr>
        <p:txBody>
          <a:bodyPr spcFirstLastPara="1" wrap="square" lIns="83806" tIns="41892" rIns="83806" bIns="41892" anchor="t" anchorCtr="0">
            <a:spAutoFit/>
          </a:bodyPr>
          <a:lstStyle/>
          <a:p>
            <a:pPr algn="ctr"/>
            <a:r>
              <a:rPr lang="en-US" sz="2567" b="1" dirty="0">
                <a:solidFill>
                  <a:schemeClr val="bg1"/>
                </a:solidFill>
              </a:rPr>
              <a:t>You can ‘Color outside the lines’ to emphasize a key point. For example,</a:t>
            </a:r>
          </a:p>
          <a:p>
            <a:pPr algn="ctr"/>
            <a:r>
              <a:rPr lang="en-US" sz="2567" b="1" dirty="0">
                <a:solidFill>
                  <a:schemeClr val="bg1"/>
                </a:solidFill>
              </a:rPr>
              <a:t>Fun Fact: The system is designed to …</a:t>
            </a:r>
            <a:endParaRPr sz="2567" b="1" dirty="0">
              <a:solidFill>
                <a:schemeClr val="bg1"/>
              </a:solidFill>
            </a:endParaRPr>
          </a:p>
        </p:txBody>
      </p:sp>
      <p:sp>
        <p:nvSpPr>
          <p:cNvPr id="24" name="TextBox 23">
            <a:extLst>
              <a:ext uri="{FF2B5EF4-FFF2-40B4-BE49-F238E27FC236}">
                <a16:creationId xmlns:a16="http://schemas.microsoft.com/office/drawing/2014/main" id="{803DBD16-5AE4-3075-B381-675F35693C72}"/>
              </a:ext>
            </a:extLst>
          </p:cNvPr>
          <p:cNvSpPr txBox="1"/>
          <p:nvPr/>
        </p:nvSpPr>
        <p:spPr>
          <a:xfrm>
            <a:off x="718212" y="15048719"/>
            <a:ext cx="18606108" cy="728726"/>
          </a:xfrm>
          <a:prstGeom prst="rect">
            <a:avLst/>
          </a:prstGeom>
          <a:noFill/>
        </p:spPr>
        <p:txBody>
          <a:bodyPr wrap="square">
            <a:spAutoFit/>
          </a:bodyPr>
          <a:lstStyle/>
          <a:p>
            <a:pPr>
              <a:lnSpc>
                <a:spcPts val="5400"/>
              </a:lnSpc>
              <a:spcAft>
                <a:spcPts val="1200"/>
              </a:spcAft>
            </a:pPr>
            <a:r>
              <a:rPr lang="en-US" sz="4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PROTOTYPE/PROCESS</a:t>
            </a:r>
            <a:endParaRPr lang="en-US" sz="4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135206"/>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dirty="0">
                <a:latin typeface="Verdana"/>
                <a:ea typeface="Verdana"/>
                <a:cs typeface="Verdana" panose="020B0604030504040204" pitchFamily="34" charset="0"/>
              </a:rPr>
              <a:t>Software Engineering Project 2024</a:t>
            </a:r>
            <a:endParaRPr lang="en-US" sz="3800" b="1" dirty="0">
              <a:latin typeface="Verdana" panose="020B0604030504040204" pitchFamily="34" charset="0"/>
              <a:ea typeface="Verdana" panose="020B0604030504040204" pitchFamily="34" charset="0"/>
              <a:cs typeface="Verdana" panose="020B0604030504040204" pitchFamily="34" charset="0"/>
            </a:endParaRPr>
          </a:p>
        </p:txBody>
      </p:sp>
      <p:pic>
        <p:nvPicPr>
          <p:cNvPr id="5" name="Picture 4">
            <a:extLst>
              <a:ext uri="{FF2B5EF4-FFF2-40B4-BE49-F238E27FC236}">
                <a16:creationId xmlns:a16="http://schemas.microsoft.com/office/drawing/2014/main" id="{1147FB9C-6A7E-7FAA-D776-A4312507C217}"/>
              </a:ext>
            </a:extLst>
          </p:cNvPr>
          <p:cNvPicPr>
            <a:picLocks noChangeAspect="1"/>
          </p:cNvPicPr>
          <p:nvPr/>
        </p:nvPicPr>
        <p:blipFill>
          <a:blip r:embed="rId6"/>
          <a:stretch>
            <a:fillRect/>
          </a:stretch>
        </p:blipFill>
        <p:spPr>
          <a:xfrm>
            <a:off x="4273578" y="15784612"/>
            <a:ext cx="4539385" cy="3454428"/>
          </a:xfrm>
          <a:prstGeom prst="rect">
            <a:avLst/>
          </a:prstGeom>
        </p:spPr>
      </p:pic>
      <p:pic>
        <p:nvPicPr>
          <p:cNvPr id="20" name="Picture 19">
            <a:extLst>
              <a:ext uri="{FF2B5EF4-FFF2-40B4-BE49-F238E27FC236}">
                <a16:creationId xmlns:a16="http://schemas.microsoft.com/office/drawing/2014/main" id="{F242F1CC-C7A3-F965-914B-5FA55F024E5D}"/>
              </a:ext>
            </a:extLst>
          </p:cNvPr>
          <p:cNvPicPr>
            <a:picLocks noChangeAspect="1"/>
          </p:cNvPicPr>
          <p:nvPr/>
        </p:nvPicPr>
        <p:blipFill>
          <a:blip r:embed="rId7"/>
          <a:stretch>
            <a:fillRect/>
          </a:stretch>
        </p:blipFill>
        <p:spPr>
          <a:xfrm>
            <a:off x="838442" y="15831830"/>
            <a:ext cx="2570583" cy="3454429"/>
          </a:xfrm>
          <a:prstGeom prst="rect">
            <a:avLst/>
          </a:prstGeom>
        </p:spPr>
      </p:pic>
      <p:pic>
        <p:nvPicPr>
          <p:cNvPr id="23" name="Picture 22">
            <a:extLst>
              <a:ext uri="{FF2B5EF4-FFF2-40B4-BE49-F238E27FC236}">
                <a16:creationId xmlns:a16="http://schemas.microsoft.com/office/drawing/2014/main" id="{C3BA41F3-6627-4931-1E78-49AB4D07151B}"/>
              </a:ext>
            </a:extLst>
          </p:cNvPr>
          <p:cNvPicPr>
            <a:picLocks noChangeAspect="1"/>
          </p:cNvPicPr>
          <p:nvPr/>
        </p:nvPicPr>
        <p:blipFill>
          <a:blip r:embed="rId8"/>
          <a:stretch>
            <a:fillRect/>
          </a:stretch>
        </p:blipFill>
        <p:spPr>
          <a:xfrm>
            <a:off x="838442" y="19332473"/>
            <a:ext cx="2570583" cy="1868883"/>
          </a:xfrm>
          <a:prstGeom prst="rect">
            <a:avLst/>
          </a:prstGeom>
        </p:spPr>
      </p:pic>
      <p:sp>
        <p:nvSpPr>
          <p:cNvPr id="2" name="TextBox 1">
            <a:extLst>
              <a:ext uri="{FF2B5EF4-FFF2-40B4-BE49-F238E27FC236}">
                <a16:creationId xmlns:a16="http://schemas.microsoft.com/office/drawing/2014/main" id="{E1748309-0EF0-7B35-3B4B-3E413BCAC4E8}"/>
              </a:ext>
            </a:extLst>
          </p:cNvPr>
          <p:cNvSpPr txBox="1"/>
          <p:nvPr/>
        </p:nvSpPr>
        <p:spPr>
          <a:xfrm>
            <a:off x="550868" y="21317078"/>
            <a:ext cx="3145729" cy="523220"/>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Registration &amp; Login System</a:t>
            </a:r>
          </a:p>
          <a:p>
            <a:endParaRPr lang="en-US" sz="1400" dirty="0"/>
          </a:p>
        </p:txBody>
      </p:sp>
      <p:pic>
        <p:nvPicPr>
          <p:cNvPr id="4" name="Picture 3">
            <a:extLst>
              <a:ext uri="{FF2B5EF4-FFF2-40B4-BE49-F238E27FC236}">
                <a16:creationId xmlns:a16="http://schemas.microsoft.com/office/drawing/2014/main" id="{E3C56773-BC46-FE13-31F2-0BDC160ED392}"/>
              </a:ext>
            </a:extLst>
          </p:cNvPr>
          <p:cNvPicPr>
            <a:picLocks noChangeAspect="1"/>
          </p:cNvPicPr>
          <p:nvPr/>
        </p:nvPicPr>
        <p:blipFill>
          <a:blip r:embed="rId9"/>
          <a:stretch>
            <a:fillRect/>
          </a:stretch>
        </p:blipFill>
        <p:spPr>
          <a:xfrm>
            <a:off x="4273578" y="19306442"/>
            <a:ext cx="2436877" cy="1868883"/>
          </a:xfrm>
          <a:prstGeom prst="rect">
            <a:avLst/>
          </a:prstGeom>
        </p:spPr>
      </p:pic>
      <p:pic>
        <p:nvPicPr>
          <p:cNvPr id="21" name="Picture 20">
            <a:extLst>
              <a:ext uri="{FF2B5EF4-FFF2-40B4-BE49-F238E27FC236}">
                <a16:creationId xmlns:a16="http://schemas.microsoft.com/office/drawing/2014/main" id="{E3DCCAEC-24A1-8404-F24F-8FC6B5EC72A0}"/>
              </a:ext>
            </a:extLst>
          </p:cNvPr>
          <p:cNvPicPr>
            <a:picLocks noChangeAspect="1"/>
          </p:cNvPicPr>
          <p:nvPr/>
        </p:nvPicPr>
        <p:blipFill>
          <a:blip r:embed="rId10"/>
          <a:stretch>
            <a:fillRect/>
          </a:stretch>
        </p:blipFill>
        <p:spPr>
          <a:xfrm>
            <a:off x="10222787" y="15092833"/>
            <a:ext cx="4635722" cy="3454428"/>
          </a:xfrm>
          <a:prstGeom prst="rect">
            <a:avLst/>
          </a:prstGeom>
        </p:spPr>
      </p:pic>
      <p:pic>
        <p:nvPicPr>
          <p:cNvPr id="28" name="Picture 27">
            <a:extLst>
              <a:ext uri="{FF2B5EF4-FFF2-40B4-BE49-F238E27FC236}">
                <a16:creationId xmlns:a16="http://schemas.microsoft.com/office/drawing/2014/main" id="{7F8658AD-3075-01FB-17AE-859235321AC3}"/>
              </a:ext>
            </a:extLst>
          </p:cNvPr>
          <p:cNvPicPr>
            <a:picLocks noChangeAspect="1"/>
          </p:cNvPicPr>
          <p:nvPr/>
        </p:nvPicPr>
        <p:blipFill>
          <a:blip r:embed="rId11"/>
          <a:stretch>
            <a:fillRect/>
          </a:stretch>
        </p:blipFill>
        <p:spPr>
          <a:xfrm>
            <a:off x="15951280" y="15145340"/>
            <a:ext cx="4800661" cy="3424454"/>
          </a:xfrm>
          <a:prstGeom prst="rect">
            <a:avLst/>
          </a:prstGeom>
        </p:spPr>
      </p:pic>
      <p:pic>
        <p:nvPicPr>
          <p:cNvPr id="31" name="Picture 30">
            <a:extLst>
              <a:ext uri="{FF2B5EF4-FFF2-40B4-BE49-F238E27FC236}">
                <a16:creationId xmlns:a16="http://schemas.microsoft.com/office/drawing/2014/main" id="{3F764322-BE37-C16A-92CC-E5D69D00A0D3}"/>
              </a:ext>
            </a:extLst>
          </p:cNvPr>
          <p:cNvPicPr>
            <a:picLocks noChangeAspect="1"/>
          </p:cNvPicPr>
          <p:nvPr/>
        </p:nvPicPr>
        <p:blipFill>
          <a:blip r:embed="rId12"/>
          <a:stretch>
            <a:fillRect/>
          </a:stretch>
        </p:blipFill>
        <p:spPr>
          <a:xfrm>
            <a:off x="10222786" y="18817735"/>
            <a:ext cx="4635723" cy="2708245"/>
          </a:xfrm>
          <a:prstGeom prst="rect">
            <a:avLst/>
          </a:prstGeom>
        </p:spPr>
      </p:pic>
      <p:pic>
        <p:nvPicPr>
          <p:cNvPr id="34" name="Picture 33">
            <a:extLst>
              <a:ext uri="{FF2B5EF4-FFF2-40B4-BE49-F238E27FC236}">
                <a16:creationId xmlns:a16="http://schemas.microsoft.com/office/drawing/2014/main" id="{A6DEA952-FAF6-BB67-8717-62CC70BA434F}"/>
              </a:ext>
            </a:extLst>
          </p:cNvPr>
          <p:cNvPicPr>
            <a:picLocks noChangeAspect="1"/>
          </p:cNvPicPr>
          <p:nvPr/>
        </p:nvPicPr>
        <p:blipFill>
          <a:blip r:embed="rId13"/>
          <a:stretch>
            <a:fillRect/>
          </a:stretch>
        </p:blipFill>
        <p:spPr>
          <a:xfrm>
            <a:off x="15951280" y="18817735"/>
            <a:ext cx="4759034" cy="2708245"/>
          </a:xfrm>
          <a:prstGeom prst="rect">
            <a:avLst/>
          </a:prstGeom>
        </p:spPr>
      </p:pic>
      <p:sp>
        <p:nvSpPr>
          <p:cNvPr id="35" name="TextBox 34">
            <a:extLst>
              <a:ext uri="{FF2B5EF4-FFF2-40B4-BE49-F238E27FC236}">
                <a16:creationId xmlns:a16="http://schemas.microsoft.com/office/drawing/2014/main" id="{344D9182-C716-6E40-76B3-A5B44D4C338E}"/>
              </a:ext>
            </a:extLst>
          </p:cNvPr>
          <p:cNvSpPr txBox="1"/>
          <p:nvPr/>
        </p:nvSpPr>
        <p:spPr>
          <a:xfrm>
            <a:off x="4565650" y="21300858"/>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Calendar &amp; Event Management System</a:t>
            </a:r>
          </a:p>
        </p:txBody>
      </p:sp>
      <p:pic>
        <p:nvPicPr>
          <p:cNvPr id="38" name="Picture 37">
            <a:extLst>
              <a:ext uri="{FF2B5EF4-FFF2-40B4-BE49-F238E27FC236}">
                <a16:creationId xmlns:a16="http://schemas.microsoft.com/office/drawing/2014/main" id="{698DEEF1-E984-6FF1-419D-5976B5FF5E3B}"/>
              </a:ext>
            </a:extLst>
          </p:cNvPr>
          <p:cNvPicPr>
            <a:picLocks noChangeAspect="1"/>
          </p:cNvPicPr>
          <p:nvPr/>
        </p:nvPicPr>
        <p:blipFill>
          <a:blip r:embed="rId14"/>
          <a:stretch>
            <a:fillRect/>
          </a:stretch>
        </p:blipFill>
        <p:spPr>
          <a:xfrm>
            <a:off x="6822569" y="19311916"/>
            <a:ext cx="1990394" cy="1878634"/>
          </a:xfrm>
          <a:prstGeom prst="rect">
            <a:avLst/>
          </a:prstGeom>
        </p:spPr>
      </p:pic>
      <p:sp>
        <p:nvSpPr>
          <p:cNvPr id="40" name="TextBox 39">
            <a:extLst>
              <a:ext uri="{FF2B5EF4-FFF2-40B4-BE49-F238E27FC236}">
                <a16:creationId xmlns:a16="http://schemas.microsoft.com/office/drawing/2014/main" id="{4AD68790-3C0D-56CC-7790-43850474916D}"/>
              </a:ext>
            </a:extLst>
          </p:cNvPr>
          <p:cNvSpPr txBox="1"/>
          <p:nvPr/>
        </p:nvSpPr>
        <p:spPr>
          <a:xfrm>
            <a:off x="17672022" y="2156528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Find a Tutor</a:t>
            </a:r>
          </a:p>
        </p:txBody>
      </p:sp>
      <p:sp>
        <p:nvSpPr>
          <p:cNvPr id="43" name="TextBox 42">
            <a:extLst>
              <a:ext uri="{FF2B5EF4-FFF2-40B4-BE49-F238E27FC236}">
                <a16:creationId xmlns:a16="http://schemas.microsoft.com/office/drawing/2014/main" id="{A38B9F82-7F55-FA3B-3561-5CF2348FE012}"/>
              </a:ext>
            </a:extLst>
          </p:cNvPr>
          <p:cNvSpPr txBox="1"/>
          <p:nvPr/>
        </p:nvSpPr>
        <p:spPr>
          <a:xfrm>
            <a:off x="10768991" y="1851471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Class Management Admin Page</a:t>
            </a:r>
          </a:p>
        </p:txBody>
      </p:sp>
      <p:sp>
        <p:nvSpPr>
          <p:cNvPr id="44" name="TextBox 43">
            <a:extLst>
              <a:ext uri="{FF2B5EF4-FFF2-40B4-BE49-F238E27FC236}">
                <a16:creationId xmlns:a16="http://schemas.microsoft.com/office/drawing/2014/main" id="{5A7CDBB1-CB51-1E1E-048A-DA48F78D23BD}"/>
              </a:ext>
            </a:extLst>
          </p:cNvPr>
          <p:cNvSpPr txBox="1"/>
          <p:nvPr/>
        </p:nvSpPr>
        <p:spPr>
          <a:xfrm>
            <a:off x="17573900" y="18539556"/>
            <a:ext cx="4054000"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Profile Page</a:t>
            </a:r>
          </a:p>
        </p:txBody>
      </p:sp>
      <p:sp>
        <p:nvSpPr>
          <p:cNvPr id="45" name="TextBox 44">
            <a:extLst>
              <a:ext uri="{FF2B5EF4-FFF2-40B4-BE49-F238E27FC236}">
                <a16:creationId xmlns:a16="http://schemas.microsoft.com/office/drawing/2014/main" id="{9A1154E6-4182-9F86-B215-0F0A48F65BF3}"/>
              </a:ext>
            </a:extLst>
          </p:cNvPr>
          <p:cNvSpPr txBox="1"/>
          <p:nvPr/>
        </p:nvSpPr>
        <p:spPr>
          <a:xfrm>
            <a:off x="11512762" y="21555006"/>
            <a:ext cx="2177106" cy="307777"/>
          </a:xfrm>
          <a:prstGeom prst="rect">
            <a:avLst/>
          </a:prstGeom>
          <a:noFill/>
        </p:spPr>
        <p:txBody>
          <a:bodyPr wrap="square" rtlCol="0">
            <a:spAutoFit/>
          </a:bodyPr>
          <a:lstStyle/>
          <a:p>
            <a:r>
              <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rPr>
              <a:t>Messaging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Props1.xml><?xml version="1.0" encoding="utf-8"?>
<ds:datastoreItem xmlns:ds="http://schemas.openxmlformats.org/officeDocument/2006/customXml" ds:itemID="{32646343-FA08-41DE-B0D1-4C7CF84D71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b6ae7d-06c6-440f-bba1-9caa7231207d"/>
    <ds:schemaRef ds:uri="c875c36d-ac51-4e84-9442-bee5089cbc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3.xml><?xml version="1.0" encoding="utf-8"?>
<ds:datastoreItem xmlns:ds="http://schemas.openxmlformats.org/officeDocument/2006/customXml" ds:itemID="{3A28B7BE-1EEF-4846-B0EC-E672D97B7FFD}">
  <ds:schemaRefs>
    <ds:schemaRef ds:uri="http://www.w3.org/XML/1998/namespace"/>
    <ds:schemaRef ds:uri="http://schemas.microsoft.com/office/2006/documentManagement/types"/>
    <ds:schemaRef ds:uri="http://purl.org/dc/terms/"/>
    <ds:schemaRef ds:uri="fab6ae7d-06c6-440f-bba1-9caa7231207d"/>
    <ds:schemaRef ds:uri="http://purl.org/dc/elements/1.1/"/>
    <ds:schemaRef ds:uri="http://purl.org/dc/dcmitype/"/>
    <ds:schemaRef ds:uri="http://schemas.microsoft.com/office/infopath/2007/PartnerControls"/>
    <ds:schemaRef ds:uri="http://schemas.openxmlformats.org/package/2006/metadata/core-properties"/>
    <ds:schemaRef ds:uri="c875c36d-ac51-4e84-9442-bee5089cbce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5692</TotalTime>
  <Words>572</Words>
  <Application>Microsoft Office PowerPoint</Application>
  <PresentationFormat>Custom</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Islam, MD Muzahidul</cp:lastModifiedBy>
  <cp:revision>22</cp:revision>
  <dcterms:created xsi:type="dcterms:W3CDTF">2008-04-17T15:23:35Z</dcterms:created>
  <dcterms:modified xsi:type="dcterms:W3CDTF">2024-12-11T18:20:48Z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