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67" r:id="rId3"/>
    <p:sldId id="266" r:id="rId4"/>
    <p:sldId id="268" r:id="rId5"/>
    <p:sldId id="265" r:id="rId6"/>
    <p:sldId id="269" r:id="rId7"/>
    <p:sldId id="270" r:id="rId8"/>
    <p:sldId id="271" r:id="rId9"/>
    <p:sldId id="273" r:id="rId10"/>
    <p:sldId id="275" r:id="rId11"/>
    <p:sldId id="274" r:id="rId12"/>
    <p:sldId id="257" r:id="rId13"/>
    <p:sldId id="259" r:id="rId14"/>
    <p:sldId id="260" r:id="rId15"/>
    <p:sldId id="261" r:id="rId16"/>
    <p:sldId id="262" r:id="rId17"/>
    <p:sldId id="276" r:id="rId18"/>
    <p:sldId id="277" r:id="rId19"/>
    <p:sldId id="278" r:id="rId20"/>
    <p:sldId id="280" r:id="rId21"/>
    <p:sldId id="279" r:id="rId22"/>
    <p:sldId id="281" r:id="rId23"/>
    <p:sldId id="287" r:id="rId24"/>
    <p:sldId id="283" r:id="rId25"/>
    <p:sldId id="286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80F81-BC0D-4D93-93FC-5D1310F36DAF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AA42CF7-2755-4452-A0AA-AB590DC286A7}">
      <dgm:prSet/>
      <dgm:spPr/>
      <dgm:t>
        <a:bodyPr/>
        <a:lstStyle/>
        <a:p>
          <a:r>
            <a:rPr lang="en-US" b="0" i="0" dirty="0"/>
            <a:t>The average fetal heart rate</a:t>
          </a:r>
          <a:endParaRPr lang="en-US" dirty="0"/>
        </a:p>
      </dgm:t>
    </dgm:pt>
    <dgm:pt modelId="{A9B7D401-2D94-4EBB-8422-39E23AF4BD04}" type="parTrans" cxnId="{4521D4AF-E04F-4AD4-A31A-66F17EF299A2}">
      <dgm:prSet/>
      <dgm:spPr/>
      <dgm:t>
        <a:bodyPr/>
        <a:lstStyle/>
        <a:p>
          <a:endParaRPr lang="en-US"/>
        </a:p>
      </dgm:t>
    </dgm:pt>
    <dgm:pt modelId="{DEDF4BFD-C8AF-43F2-ACC4-658EB5802A29}" type="sibTrans" cxnId="{4521D4AF-E04F-4AD4-A31A-66F17EF299A2}">
      <dgm:prSet/>
      <dgm:spPr/>
      <dgm:t>
        <a:bodyPr/>
        <a:lstStyle/>
        <a:p>
          <a:endParaRPr lang="en-US"/>
        </a:p>
      </dgm:t>
    </dgm:pt>
    <dgm:pt modelId="{4667D217-67C8-4F92-A1F8-6D633748E12B}">
      <dgm:prSet/>
      <dgm:spPr/>
      <dgm:t>
        <a:bodyPr/>
        <a:lstStyle/>
        <a:p>
          <a:r>
            <a:rPr lang="en-US" b="0" i="0" dirty="0"/>
            <a:t>Normal is between 110 to 160 bmp</a:t>
          </a:r>
          <a:endParaRPr lang="en-US" dirty="0"/>
        </a:p>
      </dgm:t>
    </dgm:pt>
    <dgm:pt modelId="{A442BB67-91B7-4511-8BBC-2F21CCB5D57B}" type="parTrans" cxnId="{562F1389-167D-46E9-B29C-8FC318B3E6A4}">
      <dgm:prSet/>
      <dgm:spPr/>
      <dgm:t>
        <a:bodyPr/>
        <a:lstStyle/>
        <a:p>
          <a:endParaRPr lang="en-US"/>
        </a:p>
      </dgm:t>
    </dgm:pt>
    <dgm:pt modelId="{88BFF32A-D6EB-449A-B8E9-AC3009964593}" type="sibTrans" cxnId="{562F1389-167D-46E9-B29C-8FC318B3E6A4}">
      <dgm:prSet/>
      <dgm:spPr/>
      <dgm:t>
        <a:bodyPr/>
        <a:lstStyle/>
        <a:p>
          <a:endParaRPr lang="en-US"/>
        </a:p>
      </dgm:t>
    </dgm:pt>
    <dgm:pt modelId="{AAF00E1C-5B6D-D44A-B62A-259D4CABDC7E}" type="pres">
      <dgm:prSet presAssocID="{86C80F81-BC0D-4D93-93FC-5D1310F36DAF}" presName="diagram" presStyleCnt="0">
        <dgm:presLayoutVars>
          <dgm:dir/>
          <dgm:resizeHandles val="exact"/>
        </dgm:presLayoutVars>
      </dgm:prSet>
      <dgm:spPr/>
    </dgm:pt>
    <dgm:pt modelId="{ED9EF20B-1994-E14A-A092-74CBF3CC1C37}" type="pres">
      <dgm:prSet presAssocID="{9AA42CF7-2755-4452-A0AA-AB590DC286A7}" presName="node" presStyleLbl="node1" presStyleIdx="0" presStyleCnt="2">
        <dgm:presLayoutVars>
          <dgm:bulletEnabled val="1"/>
        </dgm:presLayoutVars>
      </dgm:prSet>
      <dgm:spPr/>
    </dgm:pt>
    <dgm:pt modelId="{2C676332-2DE9-6944-949A-E80C1014B619}" type="pres">
      <dgm:prSet presAssocID="{DEDF4BFD-C8AF-43F2-ACC4-658EB5802A29}" presName="sibTrans" presStyleCnt="0"/>
      <dgm:spPr/>
    </dgm:pt>
    <dgm:pt modelId="{F7A87FA9-22B5-CB4E-B26A-D69DD967248A}" type="pres">
      <dgm:prSet presAssocID="{4667D217-67C8-4F92-A1F8-6D633748E12B}" presName="node" presStyleLbl="node1" presStyleIdx="1" presStyleCnt="2">
        <dgm:presLayoutVars>
          <dgm:bulletEnabled val="1"/>
        </dgm:presLayoutVars>
      </dgm:prSet>
      <dgm:spPr/>
    </dgm:pt>
  </dgm:ptLst>
  <dgm:cxnLst>
    <dgm:cxn modelId="{09CE4D16-D282-9948-83C7-68C2EC12ADD0}" type="presOf" srcId="{4667D217-67C8-4F92-A1F8-6D633748E12B}" destId="{F7A87FA9-22B5-CB4E-B26A-D69DD967248A}" srcOrd="0" destOrd="0" presId="urn:microsoft.com/office/officeart/2005/8/layout/default"/>
    <dgm:cxn modelId="{78B39769-6F80-D74B-8AE1-6294A4837B32}" type="presOf" srcId="{9AA42CF7-2755-4452-A0AA-AB590DC286A7}" destId="{ED9EF20B-1994-E14A-A092-74CBF3CC1C37}" srcOrd="0" destOrd="0" presId="urn:microsoft.com/office/officeart/2005/8/layout/default"/>
    <dgm:cxn modelId="{562F1389-167D-46E9-B29C-8FC318B3E6A4}" srcId="{86C80F81-BC0D-4D93-93FC-5D1310F36DAF}" destId="{4667D217-67C8-4F92-A1F8-6D633748E12B}" srcOrd="1" destOrd="0" parTransId="{A442BB67-91B7-4511-8BBC-2F21CCB5D57B}" sibTransId="{88BFF32A-D6EB-449A-B8E9-AC3009964593}"/>
    <dgm:cxn modelId="{4521D4AF-E04F-4AD4-A31A-66F17EF299A2}" srcId="{86C80F81-BC0D-4D93-93FC-5D1310F36DAF}" destId="{9AA42CF7-2755-4452-A0AA-AB590DC286A7}" srcOrd="0" destOrd="0" parTransId="{A9B7D401-2D94-4EBB-8422-39E23AF4BD04}" sibTransId="{DEDF4BFD-C8AF-43F2-ACC4-658EB5802A29}"/>
    <dgm:cxn modelId="{1CA47FE7-44B2-DF4C-9DC1-1F712DB83A15}" type="presOf" srcId="{86C80F81-BC0D-4D93-93FC-5D1310F36DAF}" destId="{AAF00E1C-5B6D-D44A-B62A-259D4CABDC7E}" srcOrd="0" destOrd="0" presId="urn:microsoft.com/office/officeart/2005/8/layout/default"/>
    <dgm:cxn modelId="{B4DB7AE6-9782-B14E-A2D1-C1DBE8E57999}" type="presParOf" srcId="{AAF00E1C-5B6D-D44A-B62A-259D4CABDC7E}" destId="{ED9EF20B-1994-E14A-A092-74CBF3CC1C37}" srcOrd="0" destOrd="0" presId="urn:microsoft.com/office/officeart/2005/8/layout/default"/>
    <dgm:cxn modelId="{7D816B5C-D966-AF4E-8C15-A4611A9C659C}" type="presParOf" srcId="{AAF00E1C-5B6D-D44A-B62A-259D4CABDC7E}" destId="{2C676332-2DE9-6944-949A-E80C1014B619}" srcOrd="1" destOrd="0" presId="urn:microsoft.com/office/officeart/2005/8/layout/default"/>
    <dgm:cxn modelId="{072DA13F-D7E2-3048-91E4-3F17FD4DA719}" type="presParOf" srcId="{AAF00E1C-5B6D-D44A-B62A-259D4CABDC7E}" destId="{F7A87FA9-22B5-CB4E-B26A-D69DD967248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EF20B-1994-E14A-A092-74CBF3CC1C37}">
      <dsp:nvSpPr>
        <dsp:cNvPr id="0" name=""/>
        <dsp:cNvSpPr/>
      </dsp:nvSpPr>
      <dsp:spPr>
        <a:xfrm>
          <a:off x="1147" y="685066"/>
          <a:ext cx="4477169" cy="26863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dirty="0"/>
            <a:t>The average fetal heart rate</a:t>
          </a:r>
          <a:endParaRPr lang="en-US" sz="5000" kern="1200" dirty="0"/>
        </a:p>
      </dsp:txBody>
      <dsp:txXfrm>
        <a:off x="1147" y="685066"/>
        <a:ext cx="4477169" cy="2686301"/>
      </dsp:txXfrm>
    </dsp:sp>
    <dsp:sp modelId="{F7A87FA9-22B5-CB4E-B26A-D69DD967248A}">
      <dsp:nvSpPr>
        <dsp:cNvPr id="0" name=""/>
        <dsp:cNvSpPr/>
      </dsp:nvSpPr>
      <dsp:spPr>
        <a:xfrm>
          <a:off x="4926034" y="685066"/>
          <a:ext cx="4477169" cy="26863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dirty="0"/>
            <a:t>Normal is between 110 to 160 bmp</a:t>
          </a:r>
          <a:endParaRPr lang="en-US" sz="5000" kern="1200" dirty="0"/>
        </a:p>
      </dsp:txBody>
      <dsp:txXfrm>
        <a:off x="4926034" y="685066"/>
        <a:ext cx="4477169" cy="2686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5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1258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2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9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8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4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8726B1-7C0D-7A40-AC1E-9B5730037353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CABFA-3B64-554D-8294-0CB8EDDCE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4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466E-FD98-F00E-A6D6-66E53CBDD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6420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Can machine learning models help us read CTG results?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29075-E3F7-0192-A9DD-FF582781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Three presentation</a:t>
            </a:r>
          </a:p>
          <a:p>
            <a:pPr algn="ctr"/>
            <a:r>
              <a:rPr lang="en-US" dirty="0"/>
              <a:t>By </a:t>
            </a:r>
            <a:r>
              <a:rPr lang="en-US" dirty="0" err="1"/>
              <a:t>morgan</a:t>
            </a:r>
            <a:r>
              <a:rPr lang="en-US" dirty="0"/>
              <a:t> </a:t>
            </a:r>
            <a:r>
              <a:rPr lang="en-US" dirty="0" err="1"/>
              <a:t>Snellgrove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6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4FF9-46D2-D9DF-B5DC-E9040231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EA372-C5B2-C172-C668-740B18FBD6C0}"/>
              </a:ext>
            </a:extLst>
          </p:cNvPr>
          <p:cNvSpPr/>
          <p:nvPr/>
        </p:nvSpPr>
        <p:spPr>
          <a:xfrm>
            <a:off x="488950" y="2206722"/>
            <a:ext cx="3200400" cy="29409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/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reater than 80% accuracy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B691F-14B3-8349-6989-0AD4BB745B69}"/>
              </a:ext>
            </a:extLst>
          </p:cNvPr>
          <p:cNvSpPr/>
          <p:nvPr/>
        </p:nvSpPr>
        <p:spPr>
          <a:xfrm>
            <a:off x="4495800" y="2265556"/>
            <a:ext cx="3200400" cy="29409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algn="ctr"/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 3</a:t>
            </a:r>
          </a:p>
          <a:p>
            <a:pPr marL="228600" marR="0" algn="ctr"/>
            <a:r>
              <a:rPr lang="en-US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 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greater than 90%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73BF-9BAF-2C60-2BDD-E7B8201F73E2}"/>
              </a:ext>
            </a:extLst>
          </p:cNvPr>
          <p:cNvSpPr/>
          <p:nvPr/>
        </p:nvSpPr>
        <p:spPr>
          <a:xfrm>
            <a:off x="8502650" y="2206722"/>
            <a:ext cx="3200400" cy="29409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algn="ctr"/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most important features</a:t>
            </a:r>
          </a:p>
          <a:p>
            <a:pPr marL="228600" marR="0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1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F221-3E14-D72C-4192-F7EB4173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5007-1A09-626E-81AC-FF70F941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22 columns</a:t>
            </a:r>
          </a:p>
          <a:p>
            <a:r>
              <a:rPr lang="en-US" sz="2400" dirty="0"/>
              <a:t>First 11 columns are measurements taken from the CTG</a:t>
            </a:r>
          </a:p>
          <a:p>
            <a:r>
              <a:rPr lang="en-US" sz="2400" dirty="0"/>
              <a:t>They deal with: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Baseline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Accelerations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Decelerations</a:t>
            </a:r>
          </a:p>
        </p:txBody>
      </p:sp>
    </p:spTree>
    <p:extLst>
      <p:ext uri="{BB962C8B-B14F-4D97-AF65-F5344CB8AC3E}">
        <p14:creationId xmlns:p14="http://schemas.microsoft.com/office/powerpoint/2010/main" val="16621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97D1-8E1D-D749-523C-4FB92CB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CTG printout</a:t>
            </a:r>
          </a:p>
        </p:txBody>
      </p:sp>
      <p:pic>
        <p:nvPicPr>
          <p:cNvPr id="5" name="Content Placeholder 4" descr="A graph showing a heart rate&#10;&#10;Description automatically generated">
            <a:extLst>
              <a:ext uri="{FF2B5EF4-FFF2-40B4-BE49-F238E27FC236}">
                <a16:creationId xmlns:a16="http://schemas.microsoft.com/office/drawing/2014/main" id="{0ADF0991-4983-8524-FF74-5562F607C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1555359"/>
            <a:ext cx="8622084" cy="4849923"/>
          </a:xfrm>
        </p:spPr>
      </p:pic>
    </p:spTree>
    <p:extLst>
      <p:ext uri="{BB962C8B-B14F-4D97-AF65-F5344CB8AC3E}">
        <p14:creationId xmlns:p14="http://schemas.microsoft.com/office/powerpoint/2010/main" val="429177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32EB-9951-9269-768F-ADF772C4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Baseline Rate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D7064D-38D7-813E-FE6E-DEFD52F64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24109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84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E709-A396-85F2-0354-CFEB9AD7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70852-F004-2AE9-483B-D8F0428C4F25}"/>
              </a:ext>
            </a:extLst>
          </p:cNvPr>
          <p:cNvSpPr txBox="1"/>
          <p:nvPr/>
        </p:nvSpPr>
        <p:spPr>
          <a:xfrm>
            <a:off x="646111" y="1364115"/>
            <a:ext cx="3857625" cy="1200329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Fluctuations in fetal heart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41CD0-AAD1-841C-AF29-6B124F3D1D49}"/>
              </a:ext>
            </a:extLst>
          </p:cNvPr>
          <p:cNvSpPr txBox="1"/>
          <p:nvPr/>
        </p:nvSpPr>
        <p:spPr>
          <a:xfrm>
            <a:off x="646111" y="4933366"/>
            <a:ext cx="3857625" cy="1754326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Measured from peak to following trough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1ED79A-03FD-DE49-D75A-BA7ECDB4D255}"/>
              </a:ext>
            </a:extLst>
          </p:cNvPr>
          <p:cNvSpPr txBox="1"/>
          <p:nvPr/>
        </p:nvSpPr>
        <p:spPr>
          <a:xfrm>
            <a:off x="646111" y="2871742"/>
            <a:ext cx="3857625" cy="1754326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Normal is between 5 to 25 bmp</a:t>
            </a:r>
          </a:p>
        </p:txBody>
      </p:sp>
      <p:pic>
        <p:nvPicPr>
          <p:cNvPr id="1026" name="Picture 2" descr="Variability Cropped">
            <a:extLst>
              <a:ext uri="{FF2B5EF4-FFF2-40B4-BE49-F238E27FC236}">
                <a16:creationId xmlns:a16="http://schemas.microsoft.com/office/drawing/2014/main" id="{D8E47A8C-6898-049A-C598-7B8F9446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38629"/>
            <a:ext cx="67056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E93F-CB9E-4038-1BCD-5834D1AD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Accelerations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AE9E0-C431-7C13-4126-A769D87D84EA}"/>
              </a:ext>
            </a:extLst>
          </p:cNvPr>
          <p:cNvSpPr txBox="1"/>
          <p:nvPr/>
        </p:nvSpPr>
        <p:spPr>
          <a:xfrm>
            <a:off x="727440" y="1481418"/>
            <a:ext cx="3857625" cy="1569660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Short increases of FHR above the baseline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5187-CEFB-3AB3-7DE1-F2CEDB173AFB}"/>
              </a:ext>
            </a:extLst>
          </p:cNvPr>
          <p:cNvSpPr txBox="1"/>
          <p:nvPr/>
        </p:nvSpPr>
        <p:spPr>
          <a:xfrm>
            <a:off x="727439" y="5219419"/>
            <a:ext cx="3857625" cy="1077218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sign of good fetal health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B2A4-6F6C-9BDD-9421-2D9E97B7F2CF}"/>
              </a:ext>
            </a:extLst>
          </p:cNvPr>
          <p:cNvSpPr txBox="1"/>
          <p:nvPr/>
        </p:nvSpPr>
        <p:spPr>
          <a:xfrm>
            <a:off x="727439" y="3350418"/>
            <a:ext cx="3857625" cy="1569660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Above the baseline by &gt;15 bpm for &gt; 15 sec</a:t>
            </a:r>
          </a:p>
        </p:txBody>
      </p:sp>
      <p:pic>
        <p:nvPicPr>
          <p:cNvPr id="2050" name="Picture 2" descr="CTG - Accelerations">
            <a:extLst>
              <a:ext uri="{FF2B5EF4-FFF2-40B4-BE49-F238E27FC236}">
                <a16:creationId xmlns:a16="http://schemas.microsoft.com/office/drawing/2014/main" id="{04E2D6E0-4AF1-9C47-BB83-D39837A6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93" y="2017561"/>
            <a:ext cx="6607193" cy="37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449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F8B1-F47F-9407-5FCE-BBEFA8E5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Decelerations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D1434-4300-0223-CFF7-5372FD43FBE7}"/>
              </a:ext>
            </a:extLst>
          </p:cNvPr>
          <p:cNvSpPr txBox="1"/>
          <p:nvPr/>
        </p:nvSpPr>
        <p:spPr>
          <a:xfrm>
            <a:off x="727440" y="1481418"/>
            <a:ext cx="3857625" cy="1569660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Short decreases of FHR below the baseline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AE2C8-D8DE-E945-84CD-AC95D9147962}"/>
              </a:ext>
            </a:extLst>
          </p:cNvPr>
          <p:cNvSpPr txBox="1"/>
          <p:nvPr/>
        </p:nvSpPr>
        <p:spPr>
          <a:xfrm>
            <a:off x="727440" y="3453270"/>
            <a:ext cx="3857625" cy="1569660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Below the baseline by 15 bpm for 15 sec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47BCC-4AFE-87BB-CEB6-74E3B0A7BEF6}"/>
              </a:ext>
            </a:extLst>
          </p:cNvPr>
          <p:cNvSpPr txBox="1"/>
          <p:nvPr/>
        </p:nvSpPr>
        <p:spPr>
          <a:xfrm>
            <a:off x="727440" y="5432132"/>
            <a:ext cx="3857625" cy="1077218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Many different types</a:t>
            </a:r>
          </a:p>
        </p:txBody>
      </p:sp>
      <p:pic>
        <p:nvPicPr>
          <p:cNvPr id="3074" name="Picture 2" descr="CTG - Early Decelerations">
            <a:extLst>
              <a:ext uri="{FF2B5EF4-FFF2-40B4-BE49-F238E27FC236}">
                <a16:creationId xmlns:a16="http://schemas.microsoft.com/office/drawing/2014/main" id="{DBC700BC-CC52-079E-BBB6-CF25CFD23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31" y="1996123"/>
            <a:ext cx="6607193" cy="372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75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B18B-83B7-674C-D86A-1339E8C3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Fetal Heart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D93A-1621-4AD6-4017-A0025A70C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feature columns extracted from a histogram of FHR</a:t>
            </a:r>
          </a:p>
          <a:p>
            <a:r>
              <a:rPr lang="en-US" dirty="0"/>
              <a:t>Measures things like: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/>
              <a:t>Median</a:t>
            </a:r>
          </a:p>
          <a:p>
            <a:pPr lvl="1"/>
            <a:r>
              <a:rPr lang="en-US" dirty="0"/>
              <a:t>Mode</a:t>
            </a:r>
          </a:p>
          <a:p>
            <a:pPr lvl="1"/>
            <a:r>
              <a:rPr lang="en-US" dirty="0"/>
              <a:t>Number of Peaks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Max</a:t>
            </a:r>
          </a:p>
          <a:p>
            <a:pPr lvl="1"/>
            <a:r>
              <a:rPr lang="en-US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6407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5D83-F141-CA9D-3982-140C312F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Correlation with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74BB-7905-89AC-99D2-A7FB0A93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Prolonged deceleration</a:t>
            </a:r>
          </a:p>
          <a:p>
            <a:r>
              <a:rPr lang="en-US" dirty="0"/>
              <a:t>Abnormal short-term variability</a:t>
            </a:r>
          </a:p>
          <a:p>
            <a:r>
              <a:rPr lang="en-US" dirty="0"/>
              <a:t>Percentage of time with abnormal long-term variability</a:t>
            </a:r>
          </a:p>
        </p:txBody>
      </p:sp>
    </p:spTree>
    <p:extLst>
      <p:ext uri="{BB962C8B-B14F-4D97-AF65-F5344CB8AC3E}">
        <p14:creationId xmlns:p14="http://schemas.microsoft.com/office/powerpoint/2010/main" val="49600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999C-1A87-F31F-1D30-FC42850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Correlation with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A6F2-C785-1518-63AE-93CE544C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Accelerations</a:t>
            </a:r>
          </a:p>
          <a:p>
            <a:r>
              <a:rPr lang="en-US" dirty="0"/>
              <a:t>Uterine Contractions</a:t>
            </a:r>
          </a:p>
          <a:p>
            <a:r>
              <a:rPr lang="en-US" dirty="0"/>
              <a:t>Mean Value of Long-Term Variability</a:t>
            </a:r>
          </a:p>
        </p:txBody>
      </p:sp>
    </p:spTree>
    <p:extLst>
      <p:ext uri="{BB962C8B-B14F-4D97-AF65-F5344CB8AC3E}">
        <p14:creationId xmlns:p14="http://schemas.microsoft.com/office/powerpoint/2010/main" val="58743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3916F-C81D-9B3B-8EEE-43584371B2A4}"/>
              </a:ext>
            </a:extLst>
          </p:cNvPr>
          <p:cNvSpPr/>
          <p:nvPr/>
        </p:nvSpPr>
        <p:spPr>
          <a:xfrm>
            <a:off x="2506493" y="2272872"/>
            <a:ext cx="3200400" cy="29409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Every day, 800 women die from preventable causes related to pregnancy and childbirth around the world.</a:t>
            </a:r>
            <a:endParaRPr lang="en-US" sz="2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6034B-68A3-E3BA-1484-76413960C81A}"/>
              </a:ext>
            </a:extLst>
          </p:cNvPr>
          <p:cNvSpPr/>
          <p:nvPr/>
        </p:nvSpPr>
        <p:spPr>
          <a:xfrm>
            <a:off x="6485109" y="2217264"/>
            <a:ext cx="3200400" cy="29965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 2021, 5 million deaths in children under the age of 5 was recorded, mostly from preventable and treatable causes.</a:t>
            </a:r>
          </a:p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29980F-6718-1D1E-F0E1-C1F5E1C3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know…</a:t>
            </a:r>
          </a:p>
        </p:txBody>
      </p:sp>
    </p:spTree>
    <p:extLst>
      <p:ext uri="{BB962C8B-B14F-4D97-AF65-F5344CB8AC3E}">
        <p14:creationId xmlns:p14="http://schemas.microsoft.com/office/powerpoint/2010/main" val="221393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C89E-30A8-F597-FDE9-3E7C3F9C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EF5B-DFCE-D486-F4D4-6F69CB7ED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3086100"/>
            <a:ext cx="4396339" cy="3170238"/>
          </a:xfrm>
        </p:spPr>
        <p:txBody>
          <a:bodyPr>
            <a:normAutofit/>
          </a:bodyPr>
          <a:lstStyle/>
          <a:p>
            <a:r>
              <a:rPr lang="en-US" sz="2800" dirty="0"/>
              <a:t>Just predict the most common class every time</a:t>
            </a:r>
          </a:p>
          <a:p>
            <a:r>
              <a:rPr lang="en-US" sz="2800" dirty="0"/>
              <a:t>Accuracy 78%</a:t>
            </a:r>
          </a:p>
          <a:p>
            <a:r>
              <a:rPr lang="en-US" sz="2800" dirty="0"/>
              <a:t>Class 3 Recall of 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53F27D-3155-9920-B40B-26782AD2C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6851" y="2514600"/>
            <a:ext cx="4396339" cy="3741738"/>
          </a:xfrm>
        </p:spPr>
        <p:txBody>
          <a:bodyPr>
            <a:normAutofit/>
          </a:bodyPr>
          <a:lstStyle/>
          <a:p>
            <a:r>
              <a:rPr lang="en-US" sz="2800" dirty="0"/>
              <a:t>Decision Trees </a:t>
            </a:r>
          </a:p>
          <a:p>
            <a:pPr marL="457200" lvl="1" indent="0">
              <a:buNone/>
            </a:pPr>
            <a:r>
              <a:rPr lang="en-US" sz="2800" dirty="0"/>
              <a:t>Accuracy: 89%</a:t>
            </a:r>
          </a:p>
          <a:p>
            <a:pPr marL="457200" lvl="1" indent="0">
              <a:buNone/>
            </a:pPr>
            <a:r>
              <a:rPr lang="en-US" sz="2800" dirty="0"/>
              <a:t>Class 3 Recall: 77%</a:t>
            </a:r>
          </a:p>
          <a:p>
            <a:r>
              <a:rPr lang="en-US" sz="2800" dirty="0"/>
              <a:t>Random Forest </a:t>
            </a:r>
          </a:p>
          <a:p>
            <a:pPr marL="457200" lvl="1" indent="0">
              <a:buNone/>
            </a:pPr>
            <a:r>
              <a:rPr lang="en-US" sz="2800" dirty="0"/>
              <a:t>Accuracy: 93%</a:t>
            </a:r>
          </a:p>
          <a:p>
            <a:pPr marL="457200" lvl="1" indent="0">
              <a:buNone/>
            </a:pPr>
            <a:r>
              <a:rPr lang="en-US" sz="2800" dirty="0"/>
              <a:t>Class 3 Recall: 89%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60B9F8-9149-AEAF-D015-AC71353A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357948"/>
            <a:ext cx="4396338" cy="1181100"/>
          </a:xfrm>
        </p:spPr>
        <p:txBody>
          <a:bodyPr/>
          <a:lstStyle/>
          <a:p>
            <a:pPr algn="ctr"/>
            <a:r>
              <a:rPr lang="en-US" sz="2800" dirty="0"/>
              <a:t>Dummy Model for Baseline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BAE14-1D0E-5AD4-E2B4-6E3924C78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4" y="1619886"/>
            <a:ext cx="4396339" cy="576262"/>
          </a:xfrm>
        </p:spPr>
        <p:txBody>
          <a:bodyPr/>
          <a:lstStyle/>
          <a:p>
            <a:pPr algn="ctr"/>
            <a:r>
              <a:rPr lang="en-US" sz="2800" dirty="0"/>
              <a:t>First Real Models</a:t>
            </a:r>
          </a:p>
        </p:txBody>
      </p:sp>
    </p:spTree>
    <p:extLst>
      <p:ext uri="{BB962C8B-B14F-4D97-AF65-F5344CB8AC3E}">
        <p14:creationId xmlns:p14="http://schemas.microsoft.com/office/powerpoint/2010/main" val="204569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EA90-85B5-5B0E-DB1B-C474EDD3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  </a:t>
            </a:r>
            <a:r>
              <a:rPr lang="en-US" sz="4800" u="sng" dirty="0"/>
              <a:t>Best Multiclass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2836-8D05-2EDE-8437-4C2287999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3038"/>
            <a:ext cx="8946541" cy="48053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Gradient Boosting Classifier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Accuracy of 94%</a:t>
            </a:r>
          </a:p>
          <a:p>
            <a:pPr marL="0" indent="0" algn="ctr">
              <a:buNone/>
            </a:pPr>
            <a:r>
              <a:rPr lang="en-US" sz="4000" dirty="0"/>
              <a:t>Over 20% increase!</a:t>
            </a:r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Class 3 Recall of 93% </a:t>
            </a:r>
          </a:p>
        </p:txBody>
      </p:sp>
    </p:spTree>
    <p:extLst>
      <p:ext uri="{BB962C8B-B14F-4D97-AF65-F5344CB8AC3E}">
        <p14:creationId xmlns:p14="http://schemas.microsoft.com/office/powerpoint/2010/main" val="327795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FE54-4FF2-AC91-9749-B07FB949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C0DF-C405-965D-EEF5-429F1001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models struggled the most with class 2 – Suspect.</a:t>
            </a:r>
          </a:p>
          <a:p>
            <a:endParaRPr lang="en-US" dirty="0"/>
          </a:p>
          <a:p>
            <a:r>
              <a:rPr lang="en-US" dirty="0"/>
              <a:t>Would combining Classes 2 and 3 into one category help?</a:t>
            </a:r>
          </a:p>
          <a:p>
            <a:endParaRPr lang="en-US" dirty="0"/>
          </a:p>
          <a:p>
            <a:r>
              <a:rPr lang="en-US" dirty="0"/>
              <a:t>New Categories:</a:t>
            </a:r>
          </a:p>
          <a:p>
            <a:pPr lvl="1"/>
            <a:r>
              <a:rPr lang="en-US" dirty="0"/>
              <a:t>1 = Suspect or Pathological</a:t>
            </a:r>
          </a:p>
          <a:p>
            <a:pPr lvl="1"/>
            <a:r>
              <a:rPr lang="en-US" dirty="0"/>
              <a:t>0 = Normal </a:t>
            </a:r>
          </a:p>
        </p:txBody>
      </p:sp>
    </p:spTree>
    <p:extLst>
      <p:ext uri="{BB962C8B-B14F-4D97-AF65-F5344CB8AC3E}">
        <p14:creationId xmlns:p14="http://schemas.microsoft.com/office/powerpoint/2010/main" val="12723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EA90-85B5-5B0E-DB1B-C474EDD3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  </a:t>
            </a:r>
            <a:r>
              <a:rPr lang="en-US" sz="4800" u="sng" dirty="0"/>
              <a:t>Best Binary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2836-8D05-2EDE-8437-4C228799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Gradient Boosting Classifier</a:t>
            </a:r>
          </a:p>
          <a:p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Accuracy of 96%</a:t>
            </a:r>
          </a:p>
          <a:p>
            <a:pPr algn="ctr"/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Class 1 Recall of 88% </a:t>
            </a:r>
          </a:p>
        </p:txBody>
      </p:sp>
    </p:spTree>
    <p:extLst>
      <p:ext uri="{BB962C8B-B14F-4D97-AF65-F5344CB8AC3E}">
        <p14:creationId xmlns:p14="http://schemas.microsoft.com/office/powerpoint/2010/main" val="118647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782-E17C-7D70-4534-30EDA0F7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B376-F787-F604-D591-51B3B7B9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4293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Suspect Category is hard to pick out</a:t>
            </a:r>
          </a:p>
          <a:p>
            <a:endParaRPr lang="en-US" dirty="0"/>
          </a:p>
          <a:p>
            <a:r>
              <a:rPr lang="en-US" dirty="0"/>
              <a:t>Worse Case: Pathological Classified as Normal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Multiclass Model misclassified:</a:t>
            </a:r>
          </a:p>
          <a:p>
            <a:pPr lvl="1"/>
            <a:r>
              <a:rPr lang="en-US" dirty="0"/>
              <a:t> 2 Pathological as Normal</a:t>
            </a:r>
          </a:p>
          <a:p>
            <a:pPr lvl="1"/>
            <a:r>
              <a:rPr lang="en-US" dirty="0"/>
              <a:t>19 Suspect as Normal</a:t>
            </a:r>
          </a:p>
          <a:p>
            <a:pPr lvl="1"/>
            <a:endParaRPr lang="en-US" dirty="0"/>
          </a:p>
          <a:p>
            <a:r>
              <a:rPr lang="en-US" dirty="0"/>
              <a:t>The Binary Model misclassified 14 cases as Normal</a:t>
            </a:r>
          </a:p>
          <a:p>
            <a:pPr lvl="1"/>
            <a:r>
              <a:rPr lang="en-US" dirty="0"/>
              <a:t>We don’t know if these were Suspect or Pathological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9E3EC-89E9-7BC1-FCF5-AF0ED701272B}"/>
              </a:ext>
            </a:extLst>
          </p:cNvPr>
          <p:cNvSpPr txBox="1"/>
          <p:nvPr/>
        </p:nvSpPr>
        <p:spPr>
          <a:xfrm>
            <a:off x="8501063" y="2752537"/>
            <a:ext cx="2888400" cy="1938992"/>
          </a:xfrm>
          <a:prstGeom prst="rect">
            <a:avLst/>
          </a:prstGeom>
          <a:solidFill>
            <a:srgbClr val="194948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Keep all three classes</a:t>
            </a:r>
          </a:p>
        </p:txBody>
      </p:sp>
    </p:spTree>
    <p:extLst>
      <p:ext uri="{BB962C8B-B14F-4D97-AF65-F5344CB8AC3E}">
        <p14:creationId xmlns:p14="http://schemas.microsoft.com/office/powerpoint/2010/main" val="224246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C35C8-66F7-9C0F-5901-0AFDFE9D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7217E3E-184D-54AA-F65C-D0942084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has a lot to offer in this area!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the aid of computerized CTG  we could:</a:t>
            </a:r>
          </a:p>
          <a:p>
            <a:pPr marL="0" indent="0">
              <a:buNone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Reduce the under-5 mortality 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Improve decision making strategies for labor and delivery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Enable medical professionals to help more patients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Decrease the occurrences of negative outcomes for newborns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1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D78D-0074-F4B5-D21C-7CA68CA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Questions and Continued Study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FDFC64A-B2A8-AC40-8614-86733283C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8" y="1271588"/>
            <a:ext cx="6625941" cy="51863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are questioning the labels, it would be interesting to do a clustering analysis of the data without the labels. </a:t>
            </a:r>
          </a:p>
          <a:p>
            <a:endParaRPr lang="en-US" dirty="0"/>
          </a:p>
          <a:p>
            <a:r>
              <a:rPr lang="en-US" dirty="0"/>
              <a:t>It would be very helpful to have the negative outcomes for each birth. </a:t>
            </a:r>
          </a:p>
          <a:p>
            <a:endParaRPr lang="en-US" dirty="0"/>
          </a:p>
          <a:p>
            <a:r>
              <a:rPr lang="en-US" dirty="0"/>
              <a:t>How many of the Suspect cases were healthy babies? </a:t>
            </a:r>
          </a:p>
          <a:p>
            <a:endParaRPr lang="en-US" dirty="0"/>
          </a:p>
          <a:p>
            <a:r>
              <a:rPr lang="en-US" dirty="0"/>
              <a:t>How many of these healthy class 2’s did the model misclassify? In the end, who was right?</a:t>
            </a:r>
          </a:p>
          <a:p>
            <a:endParaRPr lang="en-US" dirty="0"/>
          </a:p>
          <a:p>
            <a:r>
              <a:rPr lang="en-US" dirty="0"/>
              <a:t>We need more studies with larger sample sizes.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3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1A88-10C3-BFF3-655B-42150CE4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United Nations World Health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8F53C-5FBC-BC70-0A78-615C046EC879}"/>
              </a:ext>
            </a:extLst>
          </p:cNvPr>
          <p:cNvSpPr/>
          <p:nvPr/>
        </p:nvSpPr>
        <p:spPr>
          <a:xfrm>
            <a:off x="1787097" y="2205676"/>
            <a:ext cx="3200400" cy="2446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Reduce maternal mortality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5E782-B750-A405-E185-8B7E469EB6B4}"/>
              </a:ext>
            </a:extLst>
          </p:cNvPr>
          <p:cNvSpPr/>
          <p:nvPr/>
        </p:nvSpPr>
        <p:spPr>
          <a:xfrm>
            <a:off x="6096000" y="2205677"/>
            <a:ext cx="3200400" cy="2446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Reduce newborn and under-5 mortality </a:t>
            </a:r>
          </a:p>
        </p:txBody>
      </p:sp>
    </p:spTree>
    <p:extLst>
      <p:ext uri="{BB962C8B-B14F-4D97-AF65-F5344CB8AC3E}">
        <p14:creationId xmlns:p14="http://schemas.microsoft.com/office/powerpoint/2010/main" val="429183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23D6-2C9C-E4B3-91F1-9F4ECC57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Cardiotocography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52D0D-C918-43D4-BE5C-C4E230DD58AB}"/>
              </a:ext>
            </a:extLst>
          </p:cNvPr>
          <p:cNvSpPr/>
          <p:nvPr/>
        </p:nvSpPr>
        <p:spPr>
          <a:xfrm>
            <a:off x="515510" y="2205675"/>
            <a:ext cx="3200400" cy="2446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Simple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A84EE-D098-E8B8-5906-2AA5F474C108}"/>
              </a:ext>
            </a:extLst>
          </p:cNvPr>
          <p:cNvSpPr/>
          <p:nvPr/>
        </p:nvSpPr>
        <p:spPr>
          <a:xfrm>
            <a:off x="4660107" y="2205675"/>
            <a:ext cx="3200400" cy="2446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Cost Effective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A8DB6-A4BD-72DE-A05F-0B76C466B7CA}"/>
              </a:ext>
            </a:extLst>
          </p:cNvPr>
          <p:cNvSpPr/>
          <p:nvPr/>
        </p:nvSpPr>
        <p:spPr>
          <a:xfrm>
            <a:off x="8804705" y="2205676"/>
            <a:ext cx="3200400" cy="244663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Improve Pregnancy Outcomes</a:t>
            </a:r>
          </a:p>
        </p:txBody>
      </p:sp>
    </p:spTree>
    <p:extLst>
      <p:ext uri="{BB962C8B-B14F-4D97-AF65-F5344CB8AC3E}">
        <p14:creationId xmlns:p14="http://schemas.microsoft.com/office/powerpoint/2010/main" val="362384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5B09-C5A5-E44B-D18D-46988305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Human Error in CTG Interpretation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E8737-CE16-4547-C26B-43ED199C4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Some measurements can’t be quickly calculated</a:t>
            </a:r>
          </a:p>
          <a:p>
            <a:endParaRPr lang="en-US" sz="2800" dirty="0"/>
          </a:p>
          <a:p>
            <a:r>
              <a:rPr lang="en-US" sz="2800" dirty="0"/>
              <a:t>High variability between interpretations</a:t>
            </a:r>
          </a:p>
          <a:p>
            <a:endParaRPr lang="en-US" sz="2800" dirty="0"/>
          </a:p>
          <a:p>
            <a:r>
              <a:rPr lang="en-US" sz="2800" dirty="0"/>
              <a:t>Inaccurate interpretations lead to negative outcomes.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7E7BB4-A25A-AC47-F0F0-EF0C092D8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485" y="2056093"/>
            <a:ext cx="4396341" cy="420024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Negative Outcomes</a:t>
            </a:r>
          </a:p>
          <a:p>
            <a:r>
              <a:rPr lang="en-US" sz="2800" dirty="0"/>
              <a:t>C-sections</a:t>
            </a:r>
          </a:p>
          <a:p>
            <a:r>
              <a:rPr lang="en-US" sz="2800" dirty="0"/>
              <a:t>Metabolic acidosis (build up of acid in the body)</a:t>
            </a:r>
          </a:p>
          <a:p>
            <a:r>
              <a:rPr lang="en-US" sz="2800" dirty="0"/>
              <a:t>Preterm delivery</a:t>
            </a:r>
          </a:p>
          <a:p>
            <a:r>
              <a:rPr lang="en-US" sz="2800" dirty="0"/>
              <a:t>Low birthweight</a:t>
            </a:r>
          </a:p>
          <a:p>
            <a:r>
              <a:rPr lang="en-US" sz="2800" dirty="0"/>
              <a:t>poor health metrics</a:t>
            </a:r>
          </a:p>
          <a:p>
            <a:r>
              <a:rPr lang="en-US" sz="2800" dirty="0"/>
              <a:t>A stay in NICU</a:t>
            </a:r>
          </a:p>
          <a:p>
            <a:pPr marL="0" indent="0" algn="ctr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16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366B46-5E48-4B04-0419-00D203E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Computerized Analysis of CTG Results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CCFEA-379C-4A46-AC29-3768BAAC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6951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Can a computer accurately classify fetal health?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Studies show promising results!</a:t>
            </a:r>
          </a:p>
        </p:txBody>
      </p:sp>
    </p:spTree>
    <p:extLst>
      <p:ext uri="{BB962C8B-B14F-4D97-AF65-F5344CB8AC3E}">
        <p14:creationId xmlns:p14="http://schemas.microsoft.com/office/powerpoint/2010/main" val="212445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930B-D467-10FF-375A-706D39DC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Study by Ignatov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573-7DAC-3B48-A3D5-ABB35DC7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Evaluate the effectiveness of Computerized CTG compared to conventional CTG</a:t>
            </a:r>
          </a:p>
          <a:p>
            <a:endParaRPr lang="en-US" dirty="0"/>
          </a:p>
          <a:p>
            <a:r>
              <a:rPr lang="en-US" dirty="0"/>
              <a:t>Sample size: N =720 women in active labor</a:t>
            </a:r>
          </a:p>
          <a:p>
            <a:endParaRPr lang="en-US" dirty="0"/>
          </a:p>
          <a:p>
            <a:r>
              <a:rPr lang="en-US" dirty="0"/>
              <a:t>360 women randomly assigned to computerized CTG, remaining giving conventional CTG</a:t>
            </a:r>
          </a:p>
          <a:p>
            <a:endParaRPr lang="en-US" dirty="0"/>
          </a:p>
          <a:p>
            <a:r>
              <a:rPr lang="en-US" dirty="0"/>
              <a:t>All newborns from both groups were assessed in the same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1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1E2E-BC97-0A77-E7FF-D720FE1C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Their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D86C6-D7F8-215D-3EFF-65C73F10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The incidence of adverse perinatal outcomes was lower among women who were monitored by computerized CTG.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97B0-B779-98D9-6495-06FBC83E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ML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6EA4-C9C1-2F2D-BD61-4A07E36E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Can we build a machine learning model to predict fetal health?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Data:</a:t>
            </a:r>
          </a:p>
          <a:p>
            <a:pPr lvl="1"/>
            <a:r>
              <a:rPr lang="en-US" dirty="0"/>
              <a:t>2126 examples of CTG readings.</a:t>
            </a:r>
          </a:p>
          <a:p>
            <a:pPr lvl="1"/>
            <a:r>
              <a:rPr lang="en-US" dirty="0"/>
              <a:t>Features extracted from CTG outputs and labeled by professionals</a:t>
            </a:r>
          </a:p>
          <a:p>
            <a:pPr lvl="1"/>
            <a:r>
              <a:rPr lang="en-US" dirty="0"/>
              <a:t>3 Categories: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Normal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Suspect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/>
              <a:t>Pathological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78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{C69D01A1-A84B-6E41-BE45-34D01CCA14BF}tf10001062</Template>
  <TotalTime>8775</TotalTime>
  <Words>746</Words>
  <Application>Microsoft Macintosh PowerPoint</Application>
  <PresentationFormat>Widescreen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Ion</vt:lpstr>
      <vt:lpstr>Can machine learning models help us read CTG results?</vt:lpstr>
      <vt:lpstr>Did you know…</vt:lpstr>
      <vt:lpstr>United Nations World Health Goals</vt:lpstr>
      <vt:lpstr>Cardiotocography</vt:lpstr>
      <vt:lpstr>Human Error in CTG Interpretation </vt:lpstr>
      <vt:lpstr>Computerized Analysis of CTG Results </vt:lpstr>
      <vt:lpstr>2016 Study by Ignatov</vt:lpstr>
      <vt:lpstr>Their Conclusion:</vt:lpstr>
      <vt:lpstr>This ML project</vt:lpstr>
      <vt:lpstr>Our Goals:</vt:lpstr>
      <vt:lpstr>Our Features</vt:lpstr>
      <vt:lpstr>An example of a CTG printout</vt:lpstr>
      <vt:lpstr>Baseline Rate</vt:lpstr>
      <vt:lpstr>Variability</vt:lpstr>
      <vt:lpstr>Accelerations</vt:lpstr>
      <vt:lpstr>Decelerations</vt:lpstr>
      <vt:lpstr>Histogram of Fetal Heart Rate</vt:lpstr>
      <vt:lpstr>Positive Correlation with Target</vt:lpstr>
      <vt:lpstr>Negative Correlation with Target</vt:lpstr>
      <vt:lpstr>Early Models</vt:lpstr>
      <vt:lpstr>  Best Multiclass Model</vt:lpstr>
      <vt:lpstr>Assessing the Models</vt:lpstr>
      <vt:lpstr>  Best Binary Model</vt:lpstr>
      <vt:lpstr>Which is Better?</vt:lpstr>
      <vt:lpstr>Conclusion</vt:lpstr>
      <vt:lpstr>Questions and Continued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machine learning models help us read CTG results?</dc:title>
  <dc:creator>jayme snellgrove</dc:creator>
  <cp:lastModifiedBy>jayme snellgrove</cp:lastModifiedBy>
  <cp:revision>15</cp:revision>
  <dcterms:created xsi:type="dcterms:W3CDTF">2024-02-13T17:50:03Z</dcterms:created>
  <dcterms:modified xsi:type="dcterms:W3CDTF">2024-02-20T18:56:52Z</dcterms:modified>
</cp:coreProperties>
</file>