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362" r:id="rId2"/>
    <p:sldId id="336" r:id="rId3"/>
    <p:sldId id="360" r:id="rId4"/>
    <p:sldId id="338" r:id="rId5"/>
    <p:sldId id="339" r:id="rId6"/>
    <p:sldId id="340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</p:sldIdLst>
  <p:sldSz cx="13004800" cy="9753600"/>
  <p:notesSz cx="9926638" cy="6797675"/>
  <p:embeddedFontLst>
    <p:embeddedFont>
      <p:font typeface="Overlock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3" autoAdjust="0"/>
  </p:normalViewPr>
  <p:slideViewPr>
    <p:cSldViewPr snapToGrid="0">
      <p:cViewPr>
        <p:scale>
          <a:sx n="46" d="100"/>
          <a:sy n="46" d="100"/>
        </p:scale>
        <p:origin x="-1434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2925" y="0"/>
            <a:ext cx="430053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053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33575" rIns="67175" bIns="33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6253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91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29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88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91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87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76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38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30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30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30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30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30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7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45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4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421188" y="9070975"/>
            <a:ext cx="41624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508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3630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975360" y="3023618"/>
            <a:ext cx="11054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1950720" y="5462017"/>
            <a:ext cx="9103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421188" y="9070975"/>
            <a:ext cx="41624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508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3630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7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06450" y="2667000"/>
            <a:ext cx="113919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421188" y="9070975"/>
            <a:ext cx="41624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508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3630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7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50240" y="2243329"/>
            <a:ext cx="56570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697472" y="2243329"/>
            <a:ext cx="56570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421188" y="9070975"/>
            <a:ext cx="41624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508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93630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3004800" cy="1136650"/>
          </a:xfrm>
          <a:custGeom>
            <a:avLst/>
            <a:gdLst/>
            <a:ahLst/>
            <a:cxnLst/>
            <a:rect l="0" t="0" r="0" b="0"/>
            <a:pathLst>
              <a:path w="13004800" h="1136650" extrusionOk="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3825875" cy="1136650"/>
          </a:xfrm>
          <a:custGeom>
            <a:avLst/>
            <a:gdLst/>
            <a:ahLst/>
            <a:cxnLst/>
            <a:rect l="0" t="0" r="0" b="0"/>
            <a:pathLst>
              <a:path w="3826510" h="1136650" extrusionOk="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4763"/>
            <a:ext cx="3822700" cy="1131887"/>
          </a:xfrm>
          <a:custGeom>
            <a:avLst/>
            <a:gdLst/>
            <a:ahLst/>
            <a:cxnLst/>
            <a:rect l="0" t="0" r="0" b="0"/>
            <a:pathLst>
              <a:path w="3822065" h="1132205" extrusionOk="0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2066925" cy="1136650"/>
          </a:xfrm>
          <a:custGeom>
            <a:avLst/>
            <a:gdLst/>
            <a:ahLst/>
            <a:cxnLst/>
            <a:rect l="0" t="0" r="0" b="0"/>
            <a:pathLst>
              <a:path w="2066289" h="1136650" extrusionOk="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9250" y="1541463"/>
            <a:ext cx="46863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06450" y="2667000"/>
            <a:ext cx="113919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421188" y="9070975"/>
            <a:ext cx="41624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508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9363075" y="9070975"/>
            <a:ext cx="29908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/>
        </p:nvSpPr>
        <p:spPr>
          <a:xfrm>
            <a:off x="676406" y="6638795"/>
            <a:ext cx="1143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25" y="6792683"/>
            <a:ext cx="1800225" cy="2543175"/>
          </a:xfrm>
          <a:prstGeom prst="rect">
            <a:avLst/>
          </a:prstGeom>
        </p:spPr>
      </p:pic>
      <p:sp>
        <p:nvSpPr>
          <p:cNvPr id="9" name="15 CuadroTexto"/>
          <p:cNvSpPr txBox="1"/>
          <p:nvPr/>
        </p:nvSpPr>
        <p:spPr>
          <a:xfrm>
            <a:off x="516829" y="3046074"/>
            <a:ext cx="1282852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SELECT </a:t>
            </a:r>
            <a:r>
              <a:rPr lang="es-ES" sz="2400" dirty="0"/>
              <a:t>[ </a:t>
            </a:r>
            <a:r>
              <a:rPr lang="es-ES" sz="2400" b="1" dirty="0"/>
              <a:t>ALL / DISTINC</a:t>
            </a:r>
            <a:r>
              <a:rPr lang="es-ES" sz="2400" dirty="0"/>
              <a:t> ] [ * ] / [</a:t>
            </a:r>
            <a:r>
              <a:rPr lang="es-ES" sz="2400" dirty="0" err="1"/>
              <a:t>ListaColumnas_Expresiones</a:t>
            </a:r>
            <a:r>
              <a:rPr lang="es-ES" sz="2400" dirty="0"/>
              <a:t>] AS </a:t>
            </a:r>
            <a:r>
              <a:rPr lang="es-ES" sz="2400" dirty="0" smtClean="0"/>
              <a:t>[Expresión]</a:t>
            </a:r>
            <a:endParaRPr lang="es-ES" sz="4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/>
            <a:endParaRPr lang="es-ES" sz="4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FROM </a:t>
            </a:r>
            <a:r>
              <a:rPr lang="es-ES" sz="2800" dirty="0" smtClean="0"/>
              <a:t>[Tabla] [Alias]</a:t>
            </a:r>
            <a:endParaRPr lang="es-ES" sz="28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endParaRPr lang="es-ES" sz="4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[WHERE </a:t>
            </a:r>
            <a:r>
              <a:rPr lang="es-ES" sz="2800" dirty="0" smtClean="0"/>
              <a:t>[Condiciones]</a:t>
            </a:r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</a:p>
          <a:p>
            <a:endParaRPr lang="es-ES" sz="4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[ORDER BY </a:t>
            </a:r>
            <a:r>
              <a:rPr lang="es-ES" sz="2800" dirty="0"/>
              <a:t>[</a:t>
            </a:r>
            <a:r>
              <a:rPr lang="es-ES" sz="2800" dirty="0" err="1" smtClean="0"/>
              <a:t>ListaColumnas_Expresiones</a:t>
            </a:r>
            <a:r>
              <a:rPr lang="es-ES" sz="2800" dirty="0" smtClean="0"/>
              <a:t> </a:t>
            </a:r>
            <a:r>
              <a:rPr lang="es-ES" sz="2400" dirty="0" smtClean="0"/>
              <a:t>[</a:t>
            </a:r>
            <a:r>
              <a:rPr lang="es-ES" sz="2400" b="1" dirty="0" smtClean="0"/>
              <a:t>ASC/DESC</a:t>
            </a:r>
            <a:r>
              <a:rPr lang="es-ES" sz="2400" dirty="0" smtClean="0"/>
              <a:t>]</a:t>
            </a:r>
            <a:r>
              <a:rPr lang="es-ES" sz="2800" dirty="0" smtClean="0"/>
              <a:t>]</a:t>
            </a:r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</a:p>
          <a:p>
            <a:endParaRPr lang="es-E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Shape 83"/>
          <p:cNvSpPr txBox="1"/>
          <p:nvPr/>
        </p:nvSpPr>
        <p:spPr>
          <a:xfrm>
            <a:off x="233861" y="1278113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Repaso…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 Consultas Simples</a:t>
            </a:r>
            <a:endParaRPr lang="es-AR" sz="6000" b="1" dirty="0">
              <a:solidFill>
                <a:schemeClr val="bg2">
                  <a:lumMod val="60000"/>
                  <a:lumOff val="4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31481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/>
        </p:nvSpPr>
        <p:spPr>
          <a:xfrm>
            <a:off x="676406" y="6638795"/>
            <a:ext cx="1143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endParaRPr lang="en-US" dirty="0"/>
          </a:p>
        </p:txBody>
      </p:sp>
      <p:sp>
        <p:nvSpPr>
          <p:cNvPr id="9" name="15 CuadroTexto"/>
          <p:cNvSpPr txBox="1"/>
          <p:nvPr/>
        </p:nvSpPr>
        <p:spPr>
          <a:xfrm>
            <a:off x="233861" y="2534689"/>
            <a:ext cx="1248518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s-ES" sz="4400" dirty="0" smtClean="0"/>
              <a:t>Tabla [(</a:t>
            </a:r>
            <a:r>
              <a:rPr lang="es-ES" sz="4400" dirty="0" err="1" smtClean="0"/>
              <a:t>Lista</a:t>
            </a:r>
            <a:r>
              <a:rPr lang="es-ES" sz="4400" b="1" dirty="0" err="1" smtClean="0"/>
              <a:t>Columnas</a:t>
            </a:r>
            <a:r>
              <a:rPr lang="es-ES" sz="4400" dirty="0" err="1" smtClean="0"/>
              <a:t>EnOrden</a:t>
            </a:r>
            <a:r>
              <a:rPr lang="es-ES" sz="4400" dirty="0" smtClean="0"/>
              <a:t>)]</a:t>
            </a:r>
            <a:endParaRPr lang="es-ES" sz="4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SELECT [</a:t>
            </a:r>
            <a:r>
              <a:rPr lang="es-ES" sz="4400" dirty="0" err="1" smtClean="0"/>
              <a:t>Lista</a:t>
            </a:r>
            <a:r>
              <a:rPr lang="es-ES" sz="4400" b="1" dirty="0" err="1" smtClean="0"/>
              <a:t>ColumnasDeTablas</a:t>
            </a:r>
            <a:r>
              <a:rPr lang="es-ES" sz="4400" dirty="0" err="1" smtClean="0"/>
              <a:t>EnOrden</a:t>
            </a:r>
            <a:r>
              <a:rPr lang="es-ES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0"/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FROM </a:t>
            </a:r>
            <a:r>
              <a:rPr lang="es-ES" sz="4400" dirty="0" smtClean="0">
                <a:solidFill>
                  <a:schemeClr val="tx1"/>
                </a:solidFill>
              </a:rPr>
              <a:t>TABLA1 [,TABLA2]</a:t>
            </a:r>
            <a:r>
              <a:rPr lang="es-ES" sz="4400" dirty="0" smtClean="0"/>
              <a:t>;</a:t>
            </a:r>
            <a:endParaRPr lang="es-ES" sz="4400" dirty="0"/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4000" b="1" dirty="0" smtClean="0">
              <a:solidFill>
                <a:srgbClr val="92D050"/>
              </a:solidFill>
            </a:endParaRPr>
          </a:p>
          <a:p>
            <a:r>
              <a:rPr lang="es-ES" sz="4000" b="1" dirty="0" smtClean="0">
                <a:solidFill>
                  <a:srgbClr val="92D050"/>
                </a:solidFill>
              </a:rPr>
              <a:t>Consideraciones: </a:t>
            </a:r>
          </a:p>
          <a:p>
            <a:r>
              <a:rPr lang="es-ES" sz="3200" dirty="0" smtClean="0"/>
              <a:t>	* El </a:t>
            </a:r>
            <a:r>
              <a:rPr lang="es-ES" sz="3200" dirty="0" err="1" smtClean="0"/>
              <a:t>Select</a:t>
            </a:r>
            <a:r>
              <a:rPr lang="es-ES" sz="3200" dirty="0" smtClean="0"/>
              <a:t> debe devolver las mismas columnas en orden y los mismos tipos de datos que las columnas a insertar.</a:t>
            </a:r>
          </a:p>
          <a:p>
            <a:endParaRPr lang="es-E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Shape 83"/>
          <p:cNvSpPr txBox="1"/>
          <p:nvPr/>
        </p:nvSpPr>
        <p:spPr>
          <a:xfrm>
            <a:off x="233861" y="1278113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DML: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INSERT MULTIPLE</a:t>
            </a:r>
            <a:endParaRPr lang="es-AR" sz="6000" b="1" dirty="0">
              <a:solidFill>
                <a:schemeClr val="bg2">
                  <a:lumMod val="60000"/>
                  <a:lumOff val="4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82" y="7618567"/>
            <a:ext cx="1987182" cy="19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15 CuadroTexto"/>
          <p:cNvSpPr txBox="1"/>
          <p:nvPr/>
        </p:nvSpPr>
        <p:spPr>
          <a:xfrm>
            <a:off x="233861" y="3244375"/>
            <a:ext cx="124851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s-ES" sz="4400" dirty="0" err="1" smtClean="0"/>
              <a:t>Sueldos_personas</a:t>
            </a:r>
            <a:r>
              <a:rPr lang="es-ES" sz="4400" dirty="0" smtClean="0"/>
              <a:t> (</a:t>
            </a:r>
            <a:r>
              <a:rPr lang="es-ES" sz="4400" dirty="0" err="1" smtClean="0"/>
              <a:t>nro_documento</a:t>
            </a:r>
            <a:r>
              <a:rPr lang="es-ES" sz="4400" dirty="0" smtClean="0"/>
              <a:t>, sueldo)</a:t>
            </a:r>
            <a:endParaRPr lang="es-ES" sz="4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SELECT </a:t>
            </a:r>
            <a:r>
              <a:rPr lang="es-ES" sz="4400" dirty="0" err="1">
                <a:solidFill>
                  <a:schemeClr val="tx1"/>
                </a:solidFill>
              </a:rPr>
              <a:t>P.nro_documento</a:t>
            </a:r>
            <a:r>
              <a:rPr lang="es-ES" sz="4400" dirty="0">
                <a:solidFill>
                  <a:schemeClr val="tx1"/>
                </a:solidFill>
              </a:rPr>
              <a:t>, 2000 as SUELDO</a:t>
            </a:r>
          </a:p>
          <a:p>
            <a:pPr lvl="0"/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FROM </a:t>
            </a:r>
            <a:r>
              <a:rPr lang="es-ES" sz="4400" dirty="0" smtClean="0">
                <a:solidFill>
                  <a:schemeClr val="tx1"/>
                </a:solidFill>
              </a:rPr>
              <a:t>Personas P</a:t>
            </a:r>
            <a:r>
              <a:rPr lang="es-ES" sz="4400" dirty="0" smtClean="0"/>
              <a:t>;</a:t>
            </a:r>
            <a:endParaRPr lang="es-ES" sz="4400" dirty="0"/>
          </a:p>
          <a:p>
            <a:endParaRPr lang="es-E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Shape 83"/>
          <p:cNvSpPr txBox="1"/>
          <p:nvPr/>
        </p:nvSpPr>
        <p:spPr>
          <a:xfrm>
            <a:off x="233861" y="1278113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DML: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INSERT MULTIPLE</a:t>
            </a:r>
            <a:endParaRPr lang="es-AR" sz="6000" b="1" dirty="0">
              <a:solidFill>
                <a:schemeClr val="bg2">
                  <a:lumMod val="60000"/>
                  <a:lumOff val="4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82" y="7618567"/>
            <a:ext cx="1987182" cy="19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/>
        </p:nvSpPr>
        <p:spPr>
          <a:xfrm>
            <a:off x="676406" y="6638795"/>
            <a:ext cx="1143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endParaRPr lang="en-US" dirty="0"/>
          </a:p>
        </p:txBody>
      </p:sp>
      <p:sp>
        <p:nvSpPr>
          <p:cNvPr id="9" name="15 CuadroTexto"/>
          <p:cNvSpPr txBox="1"/>
          <p:nvPr/>
        </p:nvSpPr>
        <p:spPr>
          <a:xfrm>
            <a:off x="233861" y="2534689"/>
            <a:ext cx="12485189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UPDATE </a:t>
            </a:r>
            <a:r>
              <a:rPr lang="es-ES" sz="4400" dirty="0" smtClean="0"/>
              <a:t>Tabla </a:t>
            </a:r>
          </a:p>
          <a:p>
            <a:r>
              <a:rPr lang="es-ES" sz="4400" dirty="0" smtClean="0"/>
              <a:t>SET columna = valor </a:t>
            </a:r>
          </a:p>
          <a:p>
            <a:r>
              <a:rPr lang="es-ES" sz="4400" dirty="0"/>
              <a:t>	</a:t>
            </a:r>
            <a:r>
              <a:rPr lang="es-ES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[,c</a:t>
            </a:r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olumna2 = valor 2]</a:t>
            </a:r>
          </a:p>
          <a:p>
            <a:pPr lvl="0"/>
            <a:r>
              <a:rPr lang="es-ES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WHERE </a:t>
            </a:r>
            <a:r>
              <a:rPr lang="es-ES" sz="4400" dirty="0"/>
              <a:t>[condiciones</a:t>
            </a:r>
            <a:r>
              <a:rPr lang="es-ES" sz="4400" dirty="0" smtClean="0"/>
              <a:t>]</a:t>
            </a:r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s-ES" sz="4400" dirty="0" smtClean="0"/>
              <a:t>;</a:t>
            </a:r>
            <a:endParaRPr lang="es-ES" sz="4400" dirty="0"/>
          </a:p>
          <a:p>
            <a:endParaRPr lang="es-ES" sz="4000" b="1" dirty="0" smtClean="0">
              <a:solidFill>
                <a:srgbClr val="92D050"/>
              </a:solidFill>
            </a:endParaRPr>
          </a:p>
          <a:p>
            <a:r>
              <a:rPr lang="es-ES" sz="4000" b="1" dirty="0" smtClean="0">
                <a:solidFill>
                  <a:srgbClr val="92D050"/>
                </a:solidFill>
              </a:rPr>
              <a:t>Consideraciones: </a:t>
            </a:r>
          </a:p>
          <a:p>
            <a:r>
              <a:rPr lang="es-ES" sz="3200" dirty="0" smtClean="0"/>
              <a:t>	* Sirve para modificar el valor de un dato de una columna.</a:t>
            </a:r>
          </a:p>
          <a:p>
            <a:r>
              <a:rPr lang="es-ES" sz="3200" dirty="0"/>
              <a:t>	</a:t>
            </a:r>
            <a:r>
              <a:rPr lang="es-ES" sz="3200" dirty="0" smtClean="0"/>
              <a:t>* Si no pongo condiciones se actualiza toda la columna de la tablas.</a:t>
            </a:r>
          </a:p>
          <a:p>
            <a:r>
              <a:rPr lang="es-ES" sz="3200" dirty="0"/>
              <a:t>	</a:t>
            </a:r>
            <a:r>
              <a:rPr lang="es-ES" sz="3200" dirty="0" smtClean="0"/>
              <a:t>* Si pongo condición actualizo la columna de las filas que cumplan con la condición.</a:t>
            </a:r>
          </a:p>
          <a:p>
            <a:endParaRPr lang="es-E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Shape 83"/>
          <p:cNvSpPr txBox="1"/>
          <p:nvPr/>
        </p:nvSpPr>
        <p:spPr>
          <a:xfrm>
            <a:off x="233861" y="1278113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DML: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UPDATE</a:t>
            </a:r>
            <a:endParaRPr lang="es-AR" sz="6000" b="1" dirty="0">
              <a:solidFill>
                <a:schemeClr val="bg2">
                  <a:lumMod val="60000"/>
                  <a:lumOff val="4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314" y="1598554"/>
            <a:ext cx="3267921" cy="326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15 CuadroTexto"/>
          <p:cNvSpPr txBox="1"/>
          <p:nvPr/>
        </p:nvSpPr>
        <p:spPr>
          <a:xfrm>
            <a:off x="370341" y="2302674"/>
            <a:ext cx="12485189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UPDATE </a:t>
            </a:r>
            <a:r>
              <a:rPr lang="es-ES" sz="4400" dirty="0" smtClean="0"/>
              <a:t>SUELDOS_PERSONAS </a:t>
            </a:r>
          </a:p>
          <a:p>
            <a:r>
              <a:rPr lang="es-ES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SET</a:t>
            </a:r>
            <a:r>
              <a:rPr lang="es-ES" sz="4400" dirty="0" smtClean="0"/>
              <a:t>  sueldo = 2000;</a:t>
            </a:r>
            <a:endParaRPr lang="es-ES" sz="4000" b="1" dirty="0" smtClean="0">
              <a:solidFill>
                <a:srgbClr val="92D050"/>
              </a:solidFill>
            </a:endParaRPr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pPr lvl="0"/>
            <a:r>
              <a:rPr lang="es-ES" sz="44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UPDATE </a:t>
            </a:r>
            <a:r>
              <a:rPr lang="es-ES" sz="4400" dirty="0"/>
              <a:t>PERSONAS </a:t>
            </a:r>
          </a:p>
          <a:p>
            <a:pPr lvl="0"/>
            <a:r>
              <a:rPr lang="es-ES" sz="44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SET</a:t>
            </a:r>
            <a:r>
              <a:rPr lang="es-ES" sz="4400" dirty="0"/>
              <a:t>  nombre = ‘PABLO</a:t>
            </a:r>
            <a:r>
              <a:rPr lang="es-ES" sz="4400" dirty="0" smtClean="0"/>
              <a:t>’,</a:t>
            </a:r>
          </a:p>
          <a:p>
            <a:pPr lvl="0"/>
            <a:r>
              <a:rPr lang="es-ES" sz="4400" dirty="0"/>
              <a:t>	</a:t>
            </a:r>
            <a:r>
              <a:rPr lang="es-ES" sz="4400" dirty="0" smtClean="0"/>
              <a:t>	apellido = ‘CASAS’</a:t>
            </a:r>
            <a:endParaRPr lang="es-ES" sz="4400" dirty="0"/>
          </a:p>
          <a:p>
            <a:pPr lvl="0"/>
            <a:r>
              <a:rPr lang="es-ES" sz="44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WHERE</a:t>
            </a:r>
            <a:r>
              <a:rPr lang="es-ES" sz="4400" dirty="0"/>
              <a:t> </a:t>
            </a:r>
            <a:r>
              <a:rPr lang="es-ES" sz="4400" dirty="0" smtClean="0"/>
              <a:t>nombre </a:t>
            </a:r>
            <a:r>
              <a:rPr lang="es-ES" sz="4400" dirty="0"/>
              <a:t>= </a:t>
            </a:r>
            <a:r>
              <a:rPr lang="es-ES" sz="4400" dirty="0" smtClean="0"/>
              <a:t>‘PEDRO’;</a:t>
            </a:r>
            <a:endParaRPr lang="es-ES" sz="4400" dirty="0"/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pPr lvl="0"/>
            <a:r>
              <a:rPr lang="es-ES" sz="44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UPDATE </a:t>
            </a:r>
            <a:r>
              <a:rPr lang="es-ES" sz="4400" dirty="0" smtClean="0"/>
              <a:t>PERSONAS </a:t>
            </a:r>
            <a:endParaRPr lang="es-ES" sz="4400" dirty="0"/>
          </a:p>
          <a:p>
            <a:pPr lvl="0"/>
            <a:r>
              <a:rPr lang="es-ES" sz="44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SET</a:t>
            </a:r>
            <a:r>
              <a:rPr lang="es-ES" sz="4400" dirty="0"/>
              <a:t>  </a:t>
            </a:r>
            <a:r>
              <a:rPr lang="es-ES" sz="4400" dirty="0" smtClean="0"/>
              <a:t>nombre </a:t>
            </a:r>
            <a:r>
              <a:rPr lang="es-ES" sz="4400" dirty="0"/>
              <a:t>= </a:t>
            </a:r>
            <a:r>
              <a:rPr lang="es-ES" sz="4400" dirty="0" smtClean="0"/>
              <a:t>‘PABLO’</a:t>
            </a:r>
          </a:p>
          <a:p>
            <a:pPr lvl="0"/>
            <a:r>
              <a:rPr lang="es-ES" sz="44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WHERE</a:t>
            </a:r>
            <a:r>
              <a:rPr lang="es-ES" sz="4400" dirty="0" smtClean="0"/>
              <a:t> </a:t>
            </a:r>
            <a:r>
              <a:rPr lang="es-ES" sz="4400" dirty="0" err="1" smtClean="0"/>
              <a:t>nro_documento</a:t>
            </a:r>
            <a:r>
              <a:rPr lang="es-ES" sz="4400" dirty="0" smtClean="0"/>
              <a:t> = 2624594;</a:t>
            </a:r>
          </a:p>
        </p:txBody>
      </p:sp>
      <p:sp>
        <p:nvSpPr>
          <p:cNvPr id="12" name="Shape 83"/>
          <p:cNvSpPr txBox="1"/>
          <p:nvPr/>
        </p:nvSpPr>
        <p:spPr>
          <a:xfrm>
            <a:off x="233861" y="1278113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DML: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UPDATE</a:t>
            </a:r>
            <a:endParaRPr lang="es-AR" sz="6000" b="1" dirty="0">
              <a:solidFill>
                <a:schemeClr val="bg2">
                  <a:lumMod val="60000"/>
                  <a:lumOff val="4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91" y="3481945"/>
            <a:ext cx="3267921" cy="326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/>
        </p:nvSpPr>
        <p:spPr>
          <a:xfrm>
            <a:off x="676406" y="6638795"/>
            <a:ext cx="1143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endParaRPr lang="en-US" dirty="0"/>
          </a:p>
        </p:txBody>
      </p:sp>
      <p:sp>
        <p:nvSpPr>
          <p:cNvPr id="9" name="15 CuadroTexto"/>
          <p:cNvSpPr txBox="1"/>
          <p:nvPr/>
        </p:nvSpPr>
        <p:spPr>
          <a:xfrm>
            <a:off x="233861" y="2534689"/>
            <a:ext cx="1248518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DELETE [FROM] </a:t>
            </a:r>
            <a:r>
              <a:rPr lang="es-ES" sz="4400" dirty="0" smtClean="0"/>
              <a:t>Tabla </a:t>
            </a:r>
          </a:p>
          <a:p>
            <a:pPr lvl="0"/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[WHERE </a:t>
            </a:r>
            <a:r>
              <a:rPr lang="es-ES" sz="4400" dirty="0"/>
              <a:t>[condiciones</a:t>
            </a:r>
            <a:r>
              <a:rPr lang="es-ES" sz="4400" dirty="0" smtClean="0"/>
              <a:t>]</a:t>
            </a:r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s-ES" sz="4400" dirty="0" smtClean="0"/>
              <a:t>;</a:t>
            </a:r>
            <a:endParaRPr lang="es-ES" sz="4400" dirty="0"/>
          </a:p>
          <a:p>
            <a:endParaRPr lang="es-ES" sz="4000" b="1" dirty="0" smtClean="0">
              <a:solidFill>
                <a:srgbClr val="92D050"/>
              </a:solidFill>
            </a:endParaRPr>
          </a:p>
          <a:p>
            <a:r>
              <a:rPr lang="es-ES" sz="4000" b="1" dirty="0" smtClean="0">
                <a:solidFill>
                  <a:srgbClr val="92D050"/>
                </a:solidFill>
              </a:rPr>
              <a:t>Consideraciones: </a:t>
            </a:r>
          </a:p>
          <a:p>
            <a:r>
              <a:rPr lang="es-ES" sz="3200" dirty="0" smtClean="0"/>
              <a:t>	* Sirve para eliminar filas de una tabla.</a:t>
            </a:r>
          </a:p>
          <a:p>
            <a:r>
              <a:rPr lang="es-ES" sz="3200" dirty="0"/>
              <a:t>	</a:t>
            </a:r>
            <a:r>
              <a:rPr lang="es-ES" sz="3200" dirty="0" smtClean="0"/>
              <a:t>* Si no pongo condiciones se elimina toda la tabla.</a:t>
            </a:r>
          </a:p>
          <a:p>
            <a:r>
              <a:rPr lang="es-ES" sz="3200" dirty="0"/>
              <a:t>	</a:t>
            </a:r>
            <a:r>
              <a:rPr lang="es-ES" sz="3200" dirty="0" smtClean="0"/>
              <a:t>* Si pongo condición elimino las filas que cumplan con la condición.</a:t>
            </a:r>
          </a:p>
          <a:p>
            <a:endParaRPr lang="es-E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Shape 83"/>
          <p:cNvSpPr txBox="1"/>
          <p:nvPr/>
        </p:nvSpPr>
        <p:spPr>
          <a:xfrm>
            <a:off x="233861" y="1278113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DML: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DELETE</a:t>
            </a:r>
            <a:endParaRPr lang="es-AR" sz="6000" b="1" dirty="0">
              <a:solidFill>
                <a:schemeClr val="bg2">
                  <a:lumMod val="60000"/>
                  <a:lumOff val="4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r="14821"/>
          <a:stretch/>
        </p:blipFill>
        <p:spPr>
          <a:xfrm>
            <a:off x="10849970" y="7494126"/>
            <a:ext cx="2060812" cy="213042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84" y="1278113"/>
            <a:ext cx="1908746" cy="19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15 CuadroTexto"/>
          <p:cNvSpPr txBox="1"/>
          <p:nvPr/>
        </p:nvSpPr>
        <p:spPr>
          <a:xfrm>
            <a:off x="370341" y="2302674"/>
            <a:ext cx="124851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DELETE FROM </a:t>
            </a:r>
            <a:r>
              <a:rPr lang="es-ES" sz="4400" dirty="0" smtClean="0"/>
              <a:t>PERSONAS;</a:t>
            </a:r>
            <a:endParaRPr lang="es-ES" sz="4000" b="1" dirty="0" smtClean="0">
              <a:solidFill>
                <a:srgbClr val="92D050"/>
              </a:solidFill>
            </a:endParaRPr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pPr lvl="0"/>
            <a:r>
              <a:rPr lang="es-E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DELETE FROM </a:t>
            </a:r>
            <a:r>
              <a:rPr lang="es-ES" sz="4400" dirty="0"/>
              <a:t>PERSONAS </a:t>
            </a:r>
          </a:p>
          <a:p>
            <a:pPr lvl="0"/>
            <a:r>
              <a:rPr lang="es-E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WHERE</a:t>
            </a:r>
            <a:r>
              <a:rPr lang="es-ES" sz="4400" dirty="0" smtClean="0"/>
              <a:t> nombre </a:t>
            </a:r>
            <a:r>
              <a:rPr lang="es-ES" sz="4400" dirty="0"/>
              <a:t>= </a:t>
            </a:r>
            <a:r>
              <a:rPr lang="es-ES" sz="4400" dirty="0" smtClean="0"/>
              <a:t>‘PEDRO’;</a:t>
            </a:r>
            <a:endParaRPr lang="es-ES" sz="4400" dirty="0"/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pPr lvl="0"/>
            <a:r>
              <a:rPr lang="es-E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DELETE FROM </a:t>
            </a:r>
            <a:r>
              <a:rPr lang="es-ES" sz="4400" dirty="0" smtClean="0"/>
              <a:t>PERSONAS </a:t>
            </a:r>
            <a:endParaRPr lang="es-ES" sz="4400" dirty="0"/>
          </a:p>
          <a:p>
            <a:pPr lvl="0"/>
            <a:r>
              <a:rPr lang="es-E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WHERE</a:t>
            </a:r>
            <a:r>
              <a:rPr lang="es-ES" sz="4400" dirty="0" smtClean="0"/>
              <a:t> </a:t>
            </a:r>
            <a:r>
              <a:rPr lang="es-ES" sz="4400" dirty="0" err="1" smtClean="0"/>
              <a:t>nro_documento</a:t>
            </a:r>
            <a:r>
              <a:rPr lang="es-ES" sz="4400" dirty="0" smtClean="0"/>
              <a:t> IN (2624594, 2626266);</a:t>
            </a:r>
          </a:p>
        </p:txBody>
      </p:sp>
      <p:sp>
        <p:nvSpPr>
          <p:cNvPr id="12" name="Shape 83"/>
          <p:cNvSpPr txBox="1"/>
          <p:nvPr/>
        </p:nvSpPr>
        <p:spPr>
          <a:xfrm>
            <a:off x="233861" y="1278113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DML: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DELETE</a:t>
            </a:r>
            <a:endParaRPr lang="es-AR" sz="6000" b="1" dirty="0">
              <a:solidFill>
                <a:schemeClr val="bg2">
                  <a:lumMod val="60000"/>
                  <a:lumOff val="4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r="14821"/>
          <a:stretch/>
        </p:blipFill>
        <p:spPr>
          <a:xfrm>
            <a:off x="10849970" y="7494126"/>
            <a:ext cx="2060812" cy="21304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84" y="1278113"/>
            <a:ext cx="1908746" cy="19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83"/>
          <p:cNvSpPr txBox="1"/>
          <p:nvPr/>
        </p:nvSpPr>
        <p:spPr>
          <a:xfrm>
            <a:off x="520467" y="1155282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Repaso…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 SELECT</a:t>
            </a:r>
            <a:endParaRPr lang="es-AR" sz="6000" b="1" dirty="0">
              <a:solidFill>
                <a:schemeClr val="bg2">
                  <a:lumMod val="60000"/>
                  <a:lumOff val="4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31248" y="1752997"/>
            <a:ext cx="1131158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s-ES" sz="3400" b="1" dirty="0" smtClean="0">
              <a:solidFill>
                <a:schemeClr val="tx1"/>
              </a:solidFill>
            </a:endParaRPr>
          </a:p>
          <a:p>
            <a:pPr fontAlgn="base"/>
            <a:r>
              <a:rPr lang="es-ES" sz="3400" b="1" dirty="0" smtClean="0">
                <a:solidFill>
                  <a:schemeClr val="tx1"/>
                </a:solidFill>
              </a:rPr>
              <a:t>Ejemplos:</a:t>
            </a: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	SELECT</a:t>
            </a:r>
            <a:r>
              <a:rPr lang="es-ES" sz="3400" b="1" dirty="0" smtClean="0">
                <a:solidFill>
                  <a:schemeClr val="tx1"/>
                </a:solidFill>
              </a:rPr>
              <a:t> nombre , apellido</a:t>
            </a: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	FROM</a:t>
            </a:r>
            <a:r>
              <a:rPr lang="es-ES" sz="3400" b="1" dirty="0" smtClean="0">
                <a:solidFill>
                  <a:schemeClr val="tx1"/>
                </a:solidFill>
              </a:rPr>
              <a:t> PERSONAS;</a:t>
            </a:r>
          </a:p>
          <a:p>
            <a:pPr fontAlgn="base"/>
            <a:endParaRPr lang="es-ES" sz="3400" b="1" dirty="0">
              <a:solidFill>
                <a:schemeClr val="tx1"/>
              </a:solidFill>
            </a:endParaRP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	SELECT</a:t>
            </a:r>
            <a:r>
              <a:rPr lang="es-ES" sz="3400" b="1" dirty="0" smtClean="0">
                <a:solidFill>
                  <a:schemeClr val="tx1"/>
                </a:solidFill>
              </a:rPr>
              <a:t> </a:t>
            </a:r>
            <a:r>
              <a:rPr lang="es-ES" sz="3400" b="1" dirty="0" err="1" smtClean="0">
                <a:solidFill>
                  <a:schemeClr val="accent2">
                    <a:lumMod val="75000"/>
                  </a:schemeClr>
                </a:solidFill>
              </a:rPr>
              <a:t>P.</a:t>
            </a:r>
            <a:r>
              <a:rPr lang="es-ES" sz="3400" b="1" dirty="0" err="1" smtClean="0">
                <a:solidFill>
                  <a:schemeClr val="tx1"/>
                </a:solidFill>
              </a:rPr>
              <a:t>nombre</a:t>
            </a:r>
            <a:r>
              <a:rPr lang="es-ES" sz="3400" b="1" dirty="0" smtClean="0">
                <a:solidFill>
                  <a:schemeClr val="tx1"/>
                </a:solidFill>
              </a:rPr>
              <a:t>  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AS ‘NOMBRE PERSONA’,</a:t>
            </a:r>
          </a:p>
          <a:p>
            <a:pPr fontAlgn="base"/>
            <a:r>
              <a:rPr lang="es-ES" sz="3400" b="1" dirty="0">
                <a:solidFill>
                  <a:schemeClr val="tx1"/>
                </a:solidFill>
              </a:rPr>
              <a:t>	</a:t>
            </a:r>
            <a:r>
              <a:rPr lang="es-ES" sz="3400" b="1" dirty="0" smtClean="0">
                <a:solidFill>
                  <a:schemeClr val="tx1"/>
                </a:solidFill>
              </a:rPr>
              <a:t>	</a:t>
            </a:r>
            <a:r>
              <a:rPr lang="es-ES" sz="3400" b="1" dirty="0" err="1" smtClean="0">
                <a:solidFill>
                  <a:schemeClr val="accent2">
                    <a:lumMod val="75000"/>
                  </a:schemeClr>
                </a:solidFill>
              </a:rPr>
              <a:t>P.</a:t>
            </a:r>
            <a:r>
              <a:rPr lang="es-ES" sz="3400" b="1" dirty="0" err="1" smtClean="0">
                <a:solidFill>
                  <a:schemeClr val="tx1"/>
                </a:solidFill>
              </a:rPr>
              <a:t>apellido</a:t>
            </a:r>
            <a:r>
              <a:rPr lang="es-ES" sz="3400" b="1" dirty="0" smtClean="0">
                <a:solidFill>
                  <a:schemeClr val="tx1"/>
                </a:solidFill>
              </a:rPr>
              <a:t> 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AS APE</a:t>
            </a:r>
            <a:endParaRPr lang="es-ES" sz="3400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	FROM</a:t>
            </a:r>
            <a:r>
              <a:rPr lang="es-ES" sz="3400" b="1" dirty="0" smtClean="0">
                <a:solidFill>
                  <a:schemeClr val="tx1"/>
                </a:solidFill>
              </a:rPr>
              <a:t> PERSONAS 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  <a:p>
            <a:pPr fontAlgn="base"/>
            <a:r>
              <a:rPr lang="es-ES" sz="3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ES" sz="3400" b="1" dirty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s-ES" sz="3400" b="1" dirty="0" err="1" smtClean="0">
                <a:solidFill>
                  <a:schemeClr val="accent2">
                    <a:lumMod val="75000"/>
                  </a:schemeClr>
                </a:solidFill>
              </a:rPr>
              <a:t>P.apellido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 ASC</a:t>
            </a:r>
            <a:r>
              <a:rPr lang="es-ES" sz="3400" b="1" dirty="0" smtClean="0">
                <a:solidFill>
                  <a:schemeClr val="tx1"/>
                </a:solidFill>
              </a:rPr>
              <a:t>;</a:t>
            </a:r>
          </a:p>
          <a:p>
            <a:pPr fontAlgn="base"/>
            <a:endParaRPr lang="es-ES" sz="3400" b="1" dirty="0">
              <a:solidFill>
                <a:schemeClr val="tx1"/>
              </a:solidFill>
            </a:endParaRPr>
          </a:p>
          <a:p>
            <a:pPr fontAlgn="base"/>
            <a:r>
              <a:rPr lang="es-ES" sz="3200" b="1" dirty="0" smtClean="0">
                <a:solidFill>
                  <a:schemeClr val="accent6">
                    <a:lumMod val="75000"/>
                  </a:schemeClr>
                </a:solidFill>
              </a:rPr>
              <a:t>	SELECT</a:t>
            </a:r>
            <a:r>
              <a:rPr lang="es-ES" sz="3200" b="1" dirty="0" smtClean="0">
                <a:solidFill>
                  <a:schemeClr val="tx1"/>
                </a:solidFill>
              </a:rPr>
              <a:t> </a:t>
            </a:r>
            <a:r>
              <a:rPr lang="es-ES" sz="3200" b="1" dirty="0" err="1">
                <a:solidFill>
                  <a:schemeClr val="accent2">
                    <a:lumMod val="75000"/>
                  </a:schemeClr>
                </a:solidFill>
              </a:rPr>
              <a:t>P.</a:t>
            </a:r>
            <a:r>
              <a:rPr lang="es-ES" sz="3200" b="1" dirty="0" err="1">
                <a:solidFill>
                  <a:schemeClr val="tx1"/>
                </a:solidFill>
              </a:rPr>
              <a:t>nombre</a:t>
            </a:r>
            <a:r>
              <a:rPr lang="es-ES" sz="3200" b="1" dirty="0">
                <a:solidFill>
                  <a:schemeClr val="tx1"/>
                </a:solidFill>
              </a:rPr>
              <a:t>  </a:t>
            </a:r>
            <a:r>
              <a:rPr lang="es-ES" sz="3200" b="1" dirty="0">
                <a:solidFill>
                  <a:schemeClr val="accent2">
                    <a:lumMod val="75000"/>
                  </a:schemeClr>
                </a:solidFill>
              </a:rPr>
              <a:t>AS ‘NOMBRE PERSONA’,</a:t>
            </a:r>
          </a:p>
          <a:p>
            <a:pPr fontAlgn="base"/>
            <a:r>
              <a:rPr lang="es-ES" sz="3200" b="1" dirty="0">
                <a:solidFill>
                  <a:schemeClr val="tx1"/>
                </a:solidFill>
              </a:rPr>
              <a:t>		</a:t>
            </a:r>
            <a:r>
              <a:rPr lang="es-ES" sz="3200" b="1" dirty="0" err="1">
                <a:solidFill>
                  <a:schemeClr val="accent2">
                    <a:lumMod val="75000"/>
                  </a:schemeClr>
                </a:solidFill>
              </a:rPr>
              <a:t>P.</a:t>
            </a:r>
            <a:r>
              <a:rPr lang="es-ES" sz="3200" b="1" dirty="0" err="1">
                <a:solidFill>
                  <a:schemeClr val="tx1"/>
                </a:solidFill>
              </a:rPr>
              <a:t>apellido</a:t>
            </a:r>
            <a:r>
              <a:rPr lang="es-ES" sz="3200" b="1" dirty="0">
                <a:solidFill>
                  <a:schemeClr val="tx1"/>
                </a:solidFill>
              </a:rPr>
              <a:t> </a:t>
            </a:r>
            <a:r>
              <a:rPr lang="es-ES" sz="3200" b="1" dirty="0">
                <a:solidFill>
                  <a:schemeClr val="accent2">
                    <a:lumMod val="75000"/>
                  </a:schemeClr>
                </a:solidFill>
              </a:rPr>
              <a:t>AS APE</a:t>
            </a:r>
          </a:p>
          <a:p>
            <a:pPr fontAlgn="base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	FROM</a:t>
            </a:r>
            <a:r>
              <a:rPr lang="es-ES" sz="3200" b="1" dirty="0">
                <a:solidFill>
                  <a:schemeClr val="tx1"/>
                </a:solidFill>
              </a:rPr>
              <a:t> PERSONAS </a:t>
            </a:r>
            <a:r>
              <a:rPr lang="es-ES" sz="32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  <a:p>
            <a:pPr fontAlgn="base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ES" sz="32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s-ES" sz="3200" b="1" dirty="0" smtClean="0">
                <a:solidFill>
                  <a:schemeClr val="tx1"/>
                </a:solidFill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</a:rPr>
              <a:t>P.nro_documento</a:t>
            </a:r>
            <a:r>
              <a:rPr lang="es-ES" sz="3200" b="1" dirty="0" smtClean="0">
                <a:solidFill>
                  <a:schemeClr val="tx1"/>
                </a:solidFill>
              </a:rPr>
              <a:t> = 35965688</a:t>
            </a:r>
            <a:endParaRPr lang="es-E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s-ES" sz="3200" b="1" dirty="0" err="1">
                <a:solidFill>
                  <a:schemeClr val="accent2">
                    <a:lumMod val="75000"/>
                  </a:schemeClr>
                </a:solidFill>
              </a:rPr>
              <a:t>P.apellido</a:t>
            </a:r>
            <a:r>
              <a:rPr lang="es-ES" sz="3200" b="1" dirty="0">
                <a:solidFill>
                  <a:schemeClr val="accent2">
                    <a:lumMod val="75000"/>
                  </a:schemeClr>
                </a:solidFill>
              </a:rPr>
              <a:t> ASC</a:t>
            </a:r>
            <a:r>
              <a:rPr lang="es-ES" sz="3200" b="1" dirty="0" smtClean="0">
                <a:solidFill>
                  <a:schemeClr val="tx1"/>
                </a:solidFill>
              </a:rPr>
              <a:t>;</a:t>
            </a:r>
            <a:endParaRPr lang="es-E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83"/>
          <p:cNvSpPr txBox="1"/>
          <p:nvPr/>
        </p:nvSpPr>
        <p:spPr>
          <a:xfrm>
            <a:off x="506822" y="1223521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AR" sz="6000" b="1" dirty="0" smtClean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Repaso..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WHERE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834927" y="2205805"/>
            <a:ext cx="1131158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3000" b="1" dirty="0" smtClean="0">
                <a:solidFill>
                  <a:schemeClr val="tx1"/>
                </a:solidFill>
              </a:rPr>
              <a:t>[columna] </a:t>
            </a:r>
            <a:r>
              <a:rPr lang="es-ES" sz="3000" b="1" dirty="0" smtClean="0">
                <a:solidFill>
                  <a:srgbClr val="00B0F0"/>
                </a:solidFill>
              </a:rPr>
              <a:t>&gt; </a:t>
            </a:r>
            <a:r>
              <a:rPr lang="es-ES" sz="3000" b="1" dirty="0" smtClean="0">
                <a:solidFill>
                  <a:schemeClr val="tx1"/>
                </a:solidFill>
              </a:rPr>
              <a:t>[</a:t>
            </a:r>
            <a:r>
              <a:rPr lang="es-ES" sz="3000" b="1" dirty="0" err="1" smtClean="0">
                <a:solidFill>
                  <a:schemeClr val="tx1"/>
                </a:solidFill>
              </a:rPr>
              <a:t>condicion</a:t>
            </a:r>
            <a:r>
              <a:rPr lang="es-ES" sz="3000" b="1" dirty="0" smtClean="0">
                <a:solidFill>
                  <a:schemeClr val="tx1"/>
                </a:solidFill>
              </a:rPr>
              <a:t>]</a:t>
            </a:r>
            <a:r>
              <a:rPr lang="es-ES" sz="3000" dirty="0" smtClean="0"/>
              <a:t>  		</a:t>
            </a:r>
            <a:r>
              <a:rPr lang="es-ES" sz="3000" dirty="0" smtClean="0">
                <a:sym typeface="Wingdings" panose="05000000000000000000" pitchFamily="2" charset="2"/>
              </a:rPr>
              <a:t> </a:t>
            </a:r>
            <a:r>
              <a:rPr lang="es-ES" sz="3000" dirty="0" err="1" smtClean="0">
                <a:sym typeface="Wingdings" panose="05000000000000000000" pitchFamily="2" charset="2"/>
              </a:rPr>
              <a:t>numero_cuenta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s-ES" sz="3000" dirty="0" smtClean="0">
                <a:sym typeface="Wingdings" panose="05000000000000000000" pitchFamily="2" charset="2"/>
              </a:rPr>
              <a:t> 2568</a:t>
            </a:r>
          </a:p>
          <a:p>
            <a:pPr fontAlgn="base"/>
            <a:r>
              <a:rPr lang="es-ES" sz="3000" dirty="0">
                <a:sym typeface="Wingdings" panose="05000000000000000000" pitchFamily="2" charset="2"/>
              </a:rPr>
              <a:t>	</a:t>
            </a:r>
            <a:r>
              <a:rPr lang="es-ES" sz="3000" dirty="0" smtClean="0">
                <a:sym typeface="Wingdings" panose="05000000000000000000" pitchFamily="2" charset="2"/>
              </a:rPr>
              <a:t>					 </a:t>
            </a:r>
            <a:r>
              <a:rPr lang="es-ES" sz="3000" dirty="0" err="1" smtClean="0">
                <a:sym typeface="Wingdings" panose="05000000000000000000" pitchFamily="2" charset="2"/>
              </a:rPr>
              <a:t>fecha_alta_cta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‘2005-04-05‘</a:t>
            </a:r>
          </a:p>
          <a:p>
            <a:pPr fontAlgn="base"/>
            <a:endParaRPr lang="es-ES" sz="3000" dirty="0" smtClean="0">
              <a:sym typeface="Wingdings" panose="05000000000000000000" pitchFamily="2" charset="2"/>
            </a:endParaRPr>
          </a:p>
          <a:p>
            <a:pPr fontAlgn="base"/>
            <a:r>
              <a:rPr lang="es-ES" sz="3000" b="1" dirty="0" smtClean="0">
                <a:solidFill>
                  <a:schemeClr val="tx1"/>
                </a:solidFill>
              </a:rPr>
              <a:t>[</a:t>
            </a:r>
            <a:r>
              <a:rPr lang="es-ES" sz="3000" b="1" dirty="0">
                <a:solidFill>
                  <a:schemeClr val="tx1"/>
                </a:solidFill>
              </a:rPr>
              <a:t>columna] </a:t>
            </a:r>
            <a:r>
              <a:rPr lang="es-ES" sz="3000" b="1" dirty="0" smtClean="0">
                <a:solidFill>
                  <a:srgbClr val="00B0F0"/>
                </a:solidFill>
              </a:rPr>
              <a:t>&gt;= </a:t>
            </a:r>
            <a:r>
              <a:rPr lang="es-ES" sz="3000" b="1" dirty="0">
                <a:solidFill>
                  <a:schemeClr val="tx1"/>
                </a:solidFill>
              </a:rPr>
              <a:t>[</a:t>
            </a:r>
            <a:r>
              <a:rPr lang="es-ES" sz="3000" b="1" dirty="0" err="1">
                <a:solidFill>
                  <a:schemeClr val="tx1"/>
                </a:solidFill>
              </a:rPr>
              <a:t>condicion</a:t>
            </a:r>
            <a:r>
              <a:rPr lang="es-ES" sz="3000" b="1" dirty="0">
                <a:solidFill>
                  <a:schemeClr val="tx1"/>
                </a:solidFill>
              </a:rPr>
              <a:t>]</a:t>
            </a:r>
            <a:r>
              <a:rPr lang="es-ES" sz="3000" dirty="0"/>
              <a:t>  </a:t>
            </a:r>
            <a:r>
              <a:rPr lang="es-ES" sz="3000" dirty="0" smtClean="0"/>
              <a:t>	</a:t>
            </a:r>
            <a:r>
              <a:rPr lang="es-ES" sz="3000" dirty="0" smtClean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numero_cuenta</a:t>
            </a:r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&gt;=</a:t>
            </a:r>
            <a:r>
              <a:rPr lang="es-ES" sz="3000" dirty="0" smtClean="0">
                <a:sym typeface="Wingdings" panose="05000000000000000000" pitchFamily="2" charset="2"/>
              </a:rPr>
              <a:t> 2568</a:t>
            </a:r>
          </a:p>
          <a:p>
            <a:pPr fontAlgn="base"/>
            <a:endParaRPr lang="es-ES" sz="3000" dirty="0"/>
          </a:p>
          <a:p>
            <a:pPr fontAlgn="base"/>
            <a:r>
              <a:rPr lang="es-ES" sz="3000" b="1" dirty="0">
                <a:solidFill>
                  <a:schemeClr val="tx1"/>
                </a:solidFill>
              </a:rPr>
              <a:t>[columna] </a:t>
            </a:r>
            <a:r>
              <a:rPr lang="es-ES" sz="3000" b="1" dirty="0" smtClean="0">
                <a:solidFill>
                  <a:srgbClr val="00B0F0"/>
                </a:solidFill>
              </a:rPr>
              <a:t>&lt; </a:t>
            </a:r>
            <a:r>
              <a:rPr lang="es-ES" sz="3000" b="1" dirty="0">
                <a:solidFill>
                  <a:schemeClr val="tx1"/>
                </a:solidFill>
              </a:rPr>
              <a:t>[</a:t>
            </a:r>
            <a:r>
              <a:rPr lang="es-ES" sz="3000" b="1" dirty="0" err="1">
                <a:solidFill>
                  <a:schemeClr val="tx1"/>
                </a:solidFill>
              </a:rPr>
              <a:t>condicion</a:t>
            </a:r>
            <a:r>
              <a:rPr lang="es-ES" sz="3000" b="1" dirty="0">
                <a:solidFill>
                  <a:schemeClr val="tx1"/>
                </a:solidFill>
              </a:rPr>
              <a:t>]</a:t>
            </a:r>
            <a:r>
              <a:rPr lang="es-ES" sz="3000" dirty="0"/>
              <a:t>  </a:t>
            </a:r>
            <a:r>
              <a:rPr lang="es-ES" sz="3000" dirty="0" smtClean="0"/>
              <a:t>		</a:t>
            </a:r>
            <a:r>
              <a:rPr lang="es-ES" sz="3000" dirty="0" smtClean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numero_cuenta</a:t>
            </a:r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&lt;</a:t>
            </a:r>
            <a:r>
              <a:rPr lang="es-ES" sz="3000" dirty="0" smtClean="0">
                <a:sym typeface="Wingdings" panose="05000000000000000000" pitchFamily="2" charset="2"/>
              </a:rPr>
              <a:t> 2568</a:t>
            </a:r>
          </a:p>
          <a:p>
            <a:pPr fontAlgn="base"/>
            <a:endParaRPr lang="es-ES" sz="3000" dirty="0"/>
          </a:p>
          <a:p>
            <a:pPr fontAlgn="base"/>
            <a:r>
              <a:rPr lang="es-ES" sz="3000" b="1" dirty="0" smtClean="0">
                <a:solidFill>
                  <a:schemeClr val="tx1"/>
                </a:solidFill>
              </a:rPr>
              <a:t>[</a:t>
            </a:r>
            <a:r>
              <a:rPr lang="es-ES" sz="3000" b="1" dirty="0">
                <a:solidFill>
                  <a:schemeClr val="tx1"/>
                </a:solidFill>
              </a:rPr>
              <a:t>columna] </a:t>
            </a:r>
            <a:r>
              <a:rPr lang="es-ES" sz="3000" b="1" dirty="0" smtClean="0">
                <a:solidFill>
                  <a:srgbClr val="00B0F0"/>
                </a:solidFill>
              </a:rPr>
              <a:t>&lt;= </a:t>
            </a:r>
            <a:r>
              <a:rPr lang="es-ES" sz="3000" b="1" dirty="0">
                <a:solidFill>
                  <a:schemeClr val="tx1"/>
                </a:solidFill>
              </a:rPr>
              <a:t>[</a:t>
            </a:r>
            <a:r>
              <a:rPr lang="es-ES" sz="3000" b="1" dirty="0" err="1">
                <a:solidFill>
                  <a:schemeClr val="tx1"/>
                </a:solidFill>
              </a:rPr>
              <a:t>condicion</a:t>
            </a:r>
            <a:r>
              <a:rPr lang="es-ES" sz="3000" b="1" dirty="0">
                <a:solidFill>
                  <a:schemeClr val="tx1"/>
                </a:solidFill>
              </a:rPr>
              <a:t>]</a:t>
            </a:r>
            <a:r>
              <a:rPr lang="es-ES" sz="3000" dirty="0"/>
              <a:t>  </a:t>
            </a:r>
            <a:r>
              <a:rPr lang="es-ES" sz="3000" dirty="0" smtClean="0"/>
              <a:t>	</a:t>
            </a:r>
            <a:r>
              <a:rPr lang="es-ES" sz="3000" dirty="0" smtClean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numero_cuenta</a:t>
            </a:r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&lt;=</a:t>
            </a:r>
            <a:r>
              <a:rPr lang="es-ES" sz="3000" dirty="0" smtClean="0">
                <a:sym typeface="Wingdings" panose="05000000000000000000" pitchFamily="2" charset="2"/>
              </a:rPr>
              <a:t> 2568</a:t>
            </a:r>
          </a:p>
          <a:p>
            <a:pPr fontAlgn="base"/>
            <a:endParaRPr lang="es-ES" sz="3000" dirty="0"/>
          </a:p>
          <a:p>
            <a:pPr fontAlgn="base"/>
            <a:r>
              <a:rPr lang="es-ES" sz="3000" b="1" dirty="0">
                <a:solidFill>
                  <a:schemeClr val="tx1"/>
                </a:solidFill>
              </a:rPr>
              <a:t>[columna] </a:t>
            </a:r>
            <a:r>
              <a:rPr lang="es-ES" sz="3000" b="1" dirty="0">
                <a:solidFill>
                  <a:srgbClr val="00B0F0"/>
                </a:solidFill>
              </a:rPr>
              <a:t>=</a:t>
            </a:r>
            <a:r>
              <a:rPr lang="es-ES" sz="3000" b="1" dirty="0" smtClean="0">
                <a:solidFill>
                  <a:srgbClr val="00B0F0"/>
                </a:solidFill>
              </a:rPr>
              <a:t> </a:t>
            </a:r>
            <a:r>
              <a:rPr lang="es-ES" sz="3000" b="1" dirty="0">
                <a:solidFill>
                  <a:schemeClr val="tx1"/>
                </a:solidFill>
              </a:rPr>
              <a:t>[</a:t>
            </a:r>
            <a:r>
              <a:rPr lang="es-ES" sz="3000" b="1" dirty="0" err="1">
                <a:solidFill>
                  <a:schemeClr val="tx1"/>
                </a:solidFill>
              </a:rPr>
              <a:t>condicion</a:t>
            </a:r>
            <a:r>
              <a:rPr lang="es-ES" sz="3000" b="1" dirty="0">
                <a:solidFill>
                  <a:schemeClr val="tx1"/>
                </a:solidFill>
              </a:rPr>
              <a:t>]</a:t>
            </a:r>
            <a:r>
              <a:rPr lang="es-ES" sz="3000" dirty="0"/>
              <a:t>  </a:t>
            </a:r>
            <a:r>
              <a:rPr lang="es-ES" sz="3000" dirty="0" smtClean="0"/>
              <a:t>		</a:t>
            </a:r>
            <a:r>
              <a:rPr lang="es-ES" sz="3000" dirty="0" smtClean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numero_cuenta</a:t>
            </a:r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b="1" dirty="0">
                <a:solidFill>
                  <a:srgbClr val="00B0F0"/>
                </a:solidFill>
              </a:rPr>
              <a:t>=</a:t>
            </a:r>
            <a:r>
              <a:rPr lang="es-ES" sz="3000" dirty="0" smtClean="0">
                <a:sym typeface="Wingdings" panose="05000000000000000000" pitchFamily="2" charset="2"/>
              </a:rPr>
              <a:t> 2568</a:t>
            </a:r>
          </a:p>
          <a:p>
            <a:pPr fontAlgn="base"/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dirty="0" smtClean="0">
                <a:sym typeface="Wingdings" panose="05000000000000000000" pitchFamily="2" charset="2"/>
              </a:rPr>
              <a:t>                                          	 nombre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=</a:t>
            </a:r>
            <a:r>
              <a:rPr lang="es-ES" sz="3000" dirty="0" smtClean="0">
                <a:sym typeface="Wingdings" panose="05000000000000000000" pitchFamily="2" charset="2"/>
              </a:rPr>
              <a:t> ‘JUAN’</a:t>
            </a:r>
          </a:p>
          <a:p>
            <a:pPr fontAlgn="base"/>
            <a:endParaRPr lang="es-ES" sz="3000" dirty="0"/>
          </a:p>
          <a:p>
            <a:pPr fontAlgn="base"/>
            <a:r>
              <a:rPr lang="es-ES" sz="3000" b="1" dirty="0" smtClean="0">
                <a:solidFill>
                  <a:schemeClr val="tx1"/>
                </a:solidFill>
              </a:rPr>
              <a:t>[</a:t>
            </a:r>
            <a:r>
              <a:rPr lang="es-ES" sz="3000" b="1" dirty="0">
                <a:solidFill>
                  <a:schemeClr val="tx1"/>
                </a:solidFill>
              </a:rPr>
              <a:t>columna] </a:t>
            </a:r>
            <a:r>
              <a:rPr lang="es-ES" sz="3000" b="1" dirty="0" smtClean="0">
                <a:solidFill>
                  <a:srgbClr val="00B0F0"/>
                </a:solidFill>
              </a:rPr>
              <a:t>&lt;&gt; </a:t>
            </a:r>
            <a:r>
              <a:rPr lang="es-ES" sz="3000" b="1" dirty="0" smtClean="0">
                <a:solidFill>
                  <a:schemeClr val="tx1"/>
                </a:solidFill>
              </a:rPr>
              <a:t>o</a:t>
            </a:r>
            <a:r>
              <a:rPr lang="es-ES" sz="3000" b="1" dirty="0" smtClean="0">
                <a:solidFill>
                  <a:srgbClr val="00B0F0"/>
                </a:solidFill>
              </a:rPr>
              <a:t> != </a:t>
            </a:r>
            <a:r>
              <a:rPr lang="es-ES" sz="3000" b="1" dirty="0">
                <a:solidFill>
                  <a:schemeClr val="tx1"/>
                </a:solidFill>
              </a:rPr>
              <a:t>[</a:t>
            </a:r>
            <a:r>
              <a:rPr lang="es-ES" sz="3000" b="1" dirty="0" err="1">
                <a:solidFill>
                  <a:schemeClr val="tx1"/>
                </a:solidFill>
              </a:rPr>
              <a:t>condicion</a:t>
            </a:r>
            <a:r>
              <a:rPr lang="es-ES" sz="3000" b="1" dirty="0">
                <a:solidFill>
                  <a:schemeClr val="tx1"/>
                </a:solidFill>
              </a:rPr>
              <a:t>]</a:t>
            </a:r>
            <a:r>
              <a:rPr lang="es-ES" sz="3000" dirty="0"/>
              <a:t>  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numero_cuenta</a:t>
            </a:r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b="1" dirty="0">
                <a:solidFill>
                  <a:srgbClr val="00B0F0"/>
                </a:solidFill>
              </a:rPr>
              <a:t>&lt;&gt;</a:t>
            </a:r>
            <a:r>
              <a:rPr lang="es-ES" sz="3000" dirty="0"/>
              <a:t> </a:t>
            </a:r>
            <a:r>
              <a:rPr lang="es-ES" sz="3000" dirty="0" smtClean="0">
                <a:sym typeface="Wingdings" panose="05000000000000000000" pitchFamily="2" charset="2"/>
              </a:rPr>
              <a:t>2568</a:t>
            </a:r>
            <a:endParaRPr lang="es-ES" sz="3000" dirty="0"/>
          </a:p>
          <a:p>
            <a:pPr fontAlgn="base"/>
            <a:endParaRPr lang="es-ES" sz="3000" b="1" dirty="0" smtClean="0">
              <a:solidFill>
                <a:schemeClr val="tx1"/>
              </a:solidFill>
            </a:endParaRPr>
          </a:p>
          <a:p>
            <a:pPr fontAlgn="base"/>
            <a:r>
              <a:rPr lang="es-ES" sz="3000" b="1" dirty="0" smtClean="0">
                <a:solidFill>
                  <a:schemeClr val="tx1"/>
                </a:solidFill>
              </a:rPr>
              <a:t>[</a:t>
            </a:r>
            <a:r>
              <a:rPr lang="es-ES" sz="3000" b="1" dirty="0">
                <a:solidFill>
                  <a:schemeClr val="tx1"/>
                </a:solidFill>
              </a:rPr>
              <a:t>columna</a:t>
            </a:r>
            <a:r>
              <a:rPr lang="es-ES" sz="3000" b="1" dirty="0" smtClean="0">
                <a:solidFill>
                  <a:schemeClr val="tx1"/>
                </a:solidFill>
              </a:rPr>
              <a:t>] </a:t>
            </a:r>
            <a:r>
              <a:rPr lang="es-ES" sz="3000" b="1" dirty="0" smtClean="0">
                <a:solidFill>
                  <a:srgbClr val="00B0F0"/>
                </a:solidFill>
              </a:rPr>
              <a:t>IS [NOT] NULL	</a:t>
            </a:r>
            <a:r>
              <a:rPr lang="es-ES" sz="3000" dirty="0">
                <a:sym typeface="Wingdings" panose="05000000000000000000" pitchFamily="2" charset="2"/>
              </a:rPr>
              <a:t> nombre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IS</a:t>
            </a:r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NULL</a:t>
            </a:r>
            <a:endParaRPr lang="es-ES" sz="30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 CuadroTexto"/>
          <p:cNvSpPr txBox="1"/>
          <p:nvPr/>
        </p:nvSpPr>
        <p:spPr>
          <a:xfrm>
            <a:off x="548322" y="2205805"/>
            <a:ext cx="1234729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3000" b="1" dirty="0" smtClean="0">
                <a:solidFill>
                  <a:schemeClr val="tx1"/>
                </a:solidFill>
              </a:rPr>
              <a:t>[columna] </a:t>
            </a:r>
            <a:r>
              <a:rPr lang="es-ES" sz="3000" b="1" dirty="0" smtClean="0">
                <a:solidFill>
                  <a:srgbClr val="00B0F0"/>
                </a:solidFill>
              </a:rPr>
              <a:t>[NOT] BETWEEN </a:t>
            </a:r>
            <a:r>
              <a:rPr lang="es-ES" sz="3000" b="1" dirty="0" smtClean="0">
                <a:solidFill>
                  <a:schemeClr val="tx1"/>
                </a:solidFill>
              </a:rPr>
              <a:t>[condicion1]</a:t>
            </a:r>
            <a:r>
              <a:rPr lang="es-ES" sz="3000" dirty="0" smtClean="0"/>
              <a:t> </a:t>
            </a:r>
            <a:r>
              <a:rPr lang="es-ES" sz="3000" b="1" dirty="0">
                <a:solidFill>
                  <a:srgbClr val="00B0F0"/>
                </a:solidFill>
              </a:rPr>
              <a:t>AND</a:t>
            </a:r>
            <a:r>
              <a:rPr lang="es-ES" sz="3000" dirty="0" smtClean="0"/>
              <a:t> </a:t>
            </a:r>
            <a:r>
              <a:rPr lang="es-ES" sz="3000" b="1" dirty="0">
                <a:solidFill>
                  <a:schemeClr val="tx1"/>
                </a:solidFill>
              </a:rPr>
              <a:t>[condición2] </a:t>
            </a:r>
            <a:endParaRPr lang="es-ES" sz="3000" b="1" dirty="0" smtClean="0">
              <a:solidFill>
                <a:schemeClr val="tx1"/>
              </a:solidFill>
            </a:endParaRPr>
          </a:p>
          <a:p>
            <a:pPr fontAlgn="base"/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ES" sz="3000" dirty="0" smtClean="0">
                <a:sym typeface="Wingdings" panose="05000000000000000000" pitchFamily="2" charset="2"/>
              </a:rPr>
              <a:t> </a:t>
            </a:r>
            <a:r>
              <a:rPr lang="es-ES" sz="3000" dirty="0" err="1" smtClean="0">
                <a:sym typeface="Wingdings" panose="05000000000000000000" pitchFamily="2" charset="2"/>
              </a:rPr>
              <a:t>numero_cuenta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BETWEEN</a:t>
            </a:r>
            <a:r>
              <a:rPr lang="es-ES" sz="3000" dirty="0" smtClean="0">
                <a:sym typeface="Wingdings" panose="05000000000000000000" pitchFamily="2" charset="2"/>
              </a:rPr>
              <a:t> 2568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AND</a:t>
            </a:r>
            <a:r>
              <a:rPr lang="es-ES" sz="3000" dirty="0" smtClean="0">
                <a:sym typeface="Wingdings" panose="05000000000000000000" pitchFamily="2" charset="2"/>
              </a:rPr>
              <a:t> 3000</a:t>
            </a:r>
          </a:p>
          <a:p>
            <a:pPr fontAlgn="base"/>
            <a:r>
              <a:rPr lang="es-ES" sz="3000" dirty="0">
                <a:sym typeface="Wingdings" panose="05000000000000000000" pitchFamily="2" charset="2"/>
              </a:rPr>
              <a:t>	</a:t>
            </a:r>
            <a:r>
              <a:rPr lang="es-ES" sz="3000" dirty="0" smtClean="0">
                <a:sym typeface="Wingdings" panose="05000000000000000000" pitchFamily="2" charset="2"/>
              </a:rPr>
              <a:t>	 </a:t>
            </a:r>
            <a:r>
              <a:rPr lang="es-ES" sz="3000" dirty="0" err="1" smtClean="0">
                <a:sym typeface="Wingdings" panose="05000000000000000000" pitchFamily="2" charset="2"/>
              </a:rPr>
              <a:t>fecha_alta_cta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BETWEEN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‘2005-04-05‘ </a:t>
            </a:r>
            <a:r>
              <a:rPr lang="en-U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AND</a:t>
            </a:r>
            <a:r>
              <a:rPr lang="en-US" sz="3000" dirty="0" smtClean="0">
                <a:sym typeface="Wingdings" panose="05000000000000000000" pitchFamily="2" charset="2"/>
              </a:rPr>
              <a:t> ‘2006-04-05’</a:t>
            </a:r>
            <a:endParaRPr lang="es-ES" sz="3000" dirty="0" smtClean="0">
              <a:sym typeface="Wingdings" panose="05000000000000000000" pitchFamily="2" charset="2"/>
            </a:endParaRPr>
          </a:p>
          <a:p>
            <a:pPr fontAlgn="base"/>
            <a:r>
              <a:rPr lang="es-ES" sz="3000" b="1" dirty="0" smtClean="0">
                <a:solidFill>
                  <a:schemeClr val="tx1"/>
                </a:solidFill>
              </a:rPr>
              <a:t>		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numero_cuenta</a:t>
            </a:r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NOT BETWEEN</a:t>
            </a:r>
            <a:r>
              <a:rPr lang="es-ES" sz="3000" dirty="0" smtClean="0">
                <a:sym typeface="Wingdings" panose="05000000000000000000" pitchFamily="2" charset="2"/>
              </a:rPr>
              <a:t> 265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AND</a:t>
            </a:r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dirty="0" smtClean="0">
                <a:sym typeface="Wingdings" panose="05000000000000000000" pitchFamily="2" charset="2"/>
              </a:rPr>
              <a:t>300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s-ES" sz="3000" b="1" dirty="0" smtClean="0">
              <a:solidFill>
                <a:schemeClr val="tx1"/>
              </a:solidFill>
            </a:endParaRPr>
          </a:p>
          <a:p>
            <a:pPr fontAlgn="base"/>
            <a:endParaRPr lang="es-ES" sz="3000" b="1" dirty="0" smtClean="0">
              <a:solidFill>
                <a:schemeClr val="tx1"/>
              </a:solidFill>
            </a:endParaRPr>
          </a:p>
          <a:p>
            <a:pPr fontAlgn="base"/>
            <a:r>
              <a:rPr lang="es-ES" sz="3000" b="1" dirty="0">
                <a:solidFill>
                  <a:schemeClr val="tx1"/>
                </a:solidFill>
              </a:rPr>
              <a:t>[columna] </a:t>
            </a:r>
            <a:r>
              <a:rPr lang="es-ES" sz="3000" b="1" dirty="0">
                <a:solidFill>
                  <a:srgbClr val="00B0F0"/>
                </a:solidFill>
              </a:rPr>
              <a:t>[NOT] </a:t>
            </a:r>
            <a:r>
              <a:rPr lang="es-ES" sz="3000" b="1" dirty="0" smtClean="0">
                <a:solidFill>
                  <a:srgbClr val="00B0F0"/>
                </a:solidFill>
              </a:rPr>
              <a:t>IN ( </a:t>
            </a:r>
            <a:r>
              <a:rPr lang="es-ES" sz="3000" b="1" dirty="0" smtClean="0">
                <a:solidFill>
                  <a:schemeClr val="tx1"/>
                </a:solidFill>
              </a:rPr>
              <a:t>[valor1,valor2,..,valorN] </a:t>
            </a:r>
            <a:r>
              <a:rPr lang="es-ES" sz="3000" b="1" dirty="0" smtClean="0">
                <a:solidFill>
                  <a:srgbClr val="00B0F0"/>
                </a:solidFill>
              </a:rPr>
              <a:t>)</a:t>
            </a:r>
          </a:p>
          <a:p>
            <a:pPr fontAlgn="base"/>
            <a:r>
              <a:rPr lang="es-ES" sz="3000" b="1" dirty="0">
                <a:solidFill>
                  <a:srgbClr val="00B0F0"/>
                </a:solidFill>
              </a:rPr>
              <a:t>	</a:t>
            </a:r>
            <a:r>
              <a:rPr lang="es-ES" sz="3000" b="1" dirty="0" smtClean="0">
                <a:solidFill>
                  <a:srgbClr val="00B0F0"/>
                </a:solidFill>
              </a:rPr>
              <a:t>	</a:t>
            </a:r>
            <a:r>
              <a:rPr lang="es-ES" sz="3000" dirty="0">
                <a:sym typeface="Wingdings" panose="05000000000000000000" pitchFamily="2" charset="2"/>
              </a:rPr>
              <a:t> nombre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 IN ( </a:t>
            </a:r>
            <a:r>
              <a:rPr lang="es-ES" sz="3000" dirty="0">
                <a:sym typeface="Wingdings" panose="05000000000000000000" pitchFamily="2" charset="2"/>
              </a:rPr>
              <a:t>‘JUAN’, ‘JOSE’, ‘PEDRO’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  <a:endParaRPr lang="es-ES" sz="3000" b="1" dirty="0">
              <a:solidFill>
                <a:srgbClr val="00B0F0"/>
              </a:solidFill>
            </a:endParaRPr>
          </a:p>
          <a:p>
            <a:pPr fontAlgn="base"/>
            <a:r>
              <a:rPr lang="es-ES" sz="3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numero_cuenta</a:t>
            </a:r>
            <a:r>
              <a:rPr lang="es-ES" sz="3000" b="1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IN (</a:t>
            </a:r>
            <a:r>
              <a:rPr lang="es-ES" sz="3000" b="1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3000" dirty="0">
                <a:sym typeface="Wingdings" panose="05000000000000000000" pitchFamily="2" charset="2"/>
              </a:rPr>
              <a:t>2324</a:t>
            </a:r>
            <a:r>
              <a:rPr lang="es-ES" sz="3000" dirty="0" smtClean="0">
                <a:sym typeface="Wingdings" panose="05000000000000000000" pitchFamily="2" charset="2"/>
              </a:rPr>
              <a:t>, 543, 2345</a:t>
            </a:r>
            <a:r>
              <a:rPr lang="es-ES" sz="3000" b="1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  <a:endParaRPr lang="es-ES" sz="3000" b="1" dirty="0" smtClean="0">
              <a:solidFill>
                <a:srgbClr val="00B0F0"/>
              </a:solidFill>
            </a:endParaRPr>
          </a:p>
          <a:p>
            <a:pPr fontAlgn="base"/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	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	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numero_cuenta</a:t>
            </a:r>
            <a:r>
              <a:rPr lang="es-ES" sz="3000" dirty="0">
                <a:sym typeface="Wingdings" panose="05000000000000000000" pitchFamily="2" charset="2"/>
              </a:rPr>
              <a:t>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NOT IN ( </a:t>
            </a:r>
            <a:r>
              <a:rPr lang="es-ES" sz="3000" dirty="0">
                <a:sym typeface="Wingdings" panose="05000000000000000000" pitchFamily="2" charset="2"/>
              </a:rPr>
              <a:t>123, 5456, 4878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</a:p>
          <a:p>
            <a:pPr fontAlgn="base"/>
            <a:endParaRPr lang="es-ES" sz="3000" b="1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fontAlgn="base"/>
            <a:r>
              <a:rPr lang="es-ES" sz="3000" b="1" dirty="0">
                <a:solidFill>
                  <a:schemeClr val="tx1"/>
                </a:solidFill>
              </a:rPr>
              <a:t>[columna] </a:t>
            </a:r>
            <a:r>
              <a:rPr lang="es-ES" sz="3000" b="1" dirty="0">
                <a:solidFill>
                  <a:srgbClr val="00B0F0"/>
                </a:solidFill>
              </a:rPr>
              <a:t>[NOT] LIKE [patrón] </a:t>
            </a:r>
            <a:r>
              <a:rPr lang="es-ES" sz="3000" dirty="0">
                <a:sym typeface="Wingdings" panose="05000000000000000000" pitchFamily="2" charset="2"/>
              </a:rPr>
              <a:t>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3000" dirty="0">
                <a:sym typeface="Wingdings" panose="05000000000000000000" pitchFamily="2" charset="2"/>
              </a:rPr>
              <a:t>nombre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LIKE</a:t>
            </a:r>
            <a:r>
              <a:rPr lang="es-ES" sz="3000" dirty="0">
                <a:sym typeface="Wingdings" panose="05000000000000000000" pitchFamily="2" charset="2"/>
              </a:rPr>
              <a:t> ‘PEDRO’</a:t>
            </a:r>
          </a:p>
          <a:p>
            <a:pPr fontAlgn="base"/>
            <a:r>
              <a:rPr lang="es-ES" sz="3000" dirty="0">
                <a:sym typeface="Wingdings" panose="05000000000000000000" pitchFamily="2" charset="2"/>
              </a:rPr>
              <a:t>						  nombre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NOT LIKE </a:t>
            </a:r>
            <a:r>
              <a:rPr lang="es-ES" sz="3000" dirty="0">
                <a:sym typeface="Wingdings" panose="05000000000000000000" pitchFamily="2" charset="2"/>
              </a:rPr>
              <a:t>‘PEDRO’</a:t>
            </a:r>
          </a:p>
          <a:p>
            <a:pPr fontAlgn="base"/>
            <a:r>
              <a:rPr lang="es-ES" sz="3000" dirty="0">
                <a:sym typeface="Wingdings" panose="05000000000000000000" pitchFamily="2" charset="2"/>
              </a:rPr>
              <a:t>						  nombre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LIKE</a:t>
            </a:r>
            <a:r>
              <a:rPr lang="es-ES" sz="3000" dirty="0">
                <a:sym typeface="Wingdings" panose="05000000000000000000" pitchFamily="2" charset="2"/>
              </a:rPr>
              <a:t> ‘</a:t>
            </a:r>
            <a:r>
              <a:rPr lang="es-E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_</a:t>
            </a:r>
            <a:r>
              <a:rPr lang="es-ES" sz="3000" dirty="0">
                <a:sym typeface="Wingdings" panose="05000000000000000000" pitchFamily="2" charset="2"/>
              </a:rPr>
              <a:t>EDRO’</a:t>
            </a:r>
          </a:p>
          <a:p>
            <a:pPr fontAlgn="base"/>
            <a:r>
              <a:rPr lang="es-ES" sz="3000" dirty="0">
                <a:sym typeface="Wingdings" panose="05000000000000000000" pitchFamily="2" charset="2"/>
              </a:rPr>
              <a:t>						  nombre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LIKE</a:t>
            </a:r>
            <a:r>
              <a:rPr lang="es-ES" sz="3000" dirty="0">
                <a:sym typeface="Wingdings" panose="05000000000000000000" pitchFamily="2" charset="2"/>
              </a:rPr>
              <a:t> ‘PED</a:t>
            </a:r>
            <a:r>
              <a:rPr lang="es-E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%</a:t>
            </a:r>
            <a:r>
              <a:rPr lang="es-ES" sz="3000" dirty="0">
                <a:sym typeface="Wingdings" panose="05000000000000000000" pitchFamily="2" charset="2"/>
              </a:rPr>
              <a:t>’</a:t>
            </a:r>
          </a:p>
          <a:p>
            <a:pPr fontAlgn="base"/>
            <a:r>
              <a:rPr lang="es-ES" sz="3000" dirty="0">
                <a:sym typeface="Wingdings" panose="05000000000000000000" pitchFamily="2" charset="2"/>
              </a:rPr>
              <a:t> 						  nombre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LIKE</a:t>
            </a:r>
            <a:r>
              <a:rPr lang="es-ES" sz="3000" dirty="0">
                <a:sym typeface="Wingdings" panose="05000000000000000000" pitchFamily="2" charset="2"/>
              </a:rPr>
              <a:t> ‘P</a:t>
            </a:r>
            <a:r>
              <a:rPr lang="es-ES" sz="3000" dirty="0">
                <a:solidFill>
                  <a:srgbClr val="FF0000"/>
                </a:solidFill>
                <a:sym typeface="Wingdings" panose="05000000000000000000" pitchFamily="2" charset="2"/>
              </a:rPr>
              <a:t>_</a:t>
            </a:r>
            <a:r>
              <a:rPr lang="es-ES" sz="3000" dirty="0">
                <a:sym typeface="Wingdings" panose="05000000000000000000" pitchFamily="2" charset="2"/>
              </a:rPr>
              <a:t>DR</a:t>
            </a:r>
            <a:r>
              <a:rPr lang="es-ES" sz="3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%</a:t>
            </a:r>
            <a:r>
              <a:rPr lang="es-ES" sz="3000" dirty="0" smtClean="0">
                <a:sym typeface="Wingdings" panose="05000000000000000000" pitchFamily="2" charset="2"/>
              </a:rPr>
              <a:t>’</a:t>
            </a:r>
            <a:endParaRPr lang="es-ES" sz="3000" dirty="0"/>
          </a:p>
        </p:txBody>
      </p:sp>
      <p:sp>
        <p:nvSpPr>
          <p:cNvPr id="12" name="Shape 83"/>
          <p:cNvSpPr txBox="1"/>
          <p:nvPr/>
        </p:nvSpPr>
        <p:spPr>
          <a:xfrm>
            <a:off x="397640" y="1223521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AR" sz="6000" b="1" dirty="0" smtClean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Repaso..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563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83"/>
          <p:cNvSpPr txBox="1"/>
          <p:nvPr/>
        </p:nvSpPr>
        <p:spPr>
          <a:xfrm>
            <a:off x="29147" y="1223521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AR" sz="6000" b="1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Repaso..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WHERE m</a:t>
            </a:r>
            <a:r>
              <a:rPr lang="es-AR" sz="6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ú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ltiples condiciones</a:t>
            </a:r>
          </a:p>
        </p:txBody>
      </p:sp>
      <p:sp>
        <p:nvSpPr>
          <p:cNvPr id="12" name="1 CuadroTexto"/>
          <p:cNvSpPr txBox="1"/>
          <p:nvPr/>
        </p:nvSpPr>
        <p:spPr>
          <a:xfrm>
            <a:off x="657506" y="2280961"/>
            <a:ext cx="1234729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[condicion1]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AND 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[condicion2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] </a:t>
            </a:r>
          </a:p>
          <a:p>
            <a:pPr fontAlgn="base"/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nro_cta</a:t>
            </a:r>
            <a:r>
              <a:rPr lang="es-ES" sz="3000" dirty="0">
                <a:sym typeface="Wingdings" panose="05000000000000000000" pitchFamily="2" charset="2"/>
              </a:rPr>
              <a:t> = 123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AND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3000" dirty="0">
                <a:sym typeface="Wingdings" panose="05000000000000000000" pitchFamily="2" charset="2"/>
              </a:rPr>
              <a:t>nombre LIKE ‘_UAN’</a:t>
            </a:r>
          </a:p>
          <a:p>
            <a:pPr fontAlgn="base"/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nro_cta</a:t>
            </a:r>
            <a:r>
              <a:rPr lang="es-ES" sz="3000" dirty="0">
                <a:sym typeface="Wingdings" panose="05000000000000000000" pitchFamily="2" charset="2"/>
              </a:rPr>
              <a:t> IN (12,32,42)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AND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3000" dirty="0">
                <a:sym typeface="Wingdings" panose="05000000000000000000" pitchFamily="2" charset="2"/>
              </a:rPr>
              <a:t>nombre IS NOT NULL</a:t>
            </a:r>
          </a:p>
          <a:p>
            <a:pPr fontAlgn="base"/>
            <a:endParaRPr lang="es-ES" sz="3000" b="1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fontAlgn="base"/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[condicion1]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OR 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[condicion2] </a:t>
            </a:r>
          </a:p>
          <a:p>
            <a:pPr fontAlgn="base"/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nro_cta</a:t>
            </a:r>
            <a:r>
              <a:rPr lang="es-ES" sz="3000" dirty="0">
                <a:sym typeface="Wingdings" panose="05000000000000000000" pitchFamily="2" charset="2"/>
              </a:rPr>
              <a:t> = 123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OR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3000" dirty="0">
                <a:sym typeface="Wingdings" panose="05000000000000000000" pitchFamily="2" charset="2"/>
              </a:rPr>
              <a:t>nombre LIKE ‘_UAN’</a:t>
            </a:r>
          </a:p>
          <a:p>
            <a:pPr fontAlgn="base"/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dirty="0" err="1">
                <a:sym typeface="Wingdings" panose="05000000000000000000" pitchFamily="2" charset="2"/>
              </a:rPr>
              <a:t>nro_cta</a:t>
            </a:r>
            <a:r>
              <a:rPr lang="es-ES" sz="3000" dirty="0">
                <a:sym typeface="Wingdings" panose="05000000000000000000" pitchFamily="2" charset="2"/>
              </a:rPr>
              <a:t> IN (12,32,42)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OR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3000" dirty="0">
                <a:sym typeface="Wingdings" panose="05000000000000000000" pitchFamily="2" charset="2"/>
              </a:rPr>
              <a:t>nombre IS NOT NULL</a:t>
            </a:r>
          </a:p>
          <a:p>
            <a:pPr fontAlgn="base"/>
            <a:endParaRPr lang="es-ES" sz="3000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fontAlgn="base"/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(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[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condicion1]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OR 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condicion2]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AND 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condicion3] </a:t>
            </a:r>
          </a:p>
          <a:p>
            <a:pPr fontAlgn="base"/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(</a:t>
            </a:r>
            <a:r>
              <a:rPr lang="es-ES" sz="3000" dirty="0" smtClean="0">
                <a:sym typeface="Wingdings" panose="05000000000000000000" pitchFamily="2" charset="2"/>
              </a:rPr>
              <a:t>nombre LIKE ‘%DRO’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OR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3000" dirty="0">
                <a:sym typeface="Wingdings" panose="05000000000000000000" pitchFamily="2" charset="2"/>
              </a:rPr>
              <a:t>nombre LIKE ‘_UAN</a:t>
            </a:r>
            <a:r>
              <a:rPr lang="es-ES" sz="3000" dirty="0" smtClean="0">
                <a:sym typeface="Wingdings" panose="05000000000000000000" pitchFamily="2" charset="2"/>
              </a:rPr>
              <a:t>’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AND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s-ES" sz="3000" dirty="0" err="1" smtClean="0">
                <a:sym typeface="Wingdings" panose="05000000000000000000" pitchFamily="2" charset="2"/>
              </a:rPr>
              <a:t>nro_cta</a:t>
            </a:r>
            <a:r>
              <a:rPr lang="es-ES" sz="3000" dirty="0" smtClean="0">
                <a:sym typeface="Wingdings" panose="05000000000000000000" pitchFamily="2" charset="2"/>
              </a:rPr>
              <a:t> IN (23,43,56)</a:t>
            </a:r>
            <a:endParaRPr lang="es-ES" sz="3000" dirty="0">
              <a:sym typeface="Wingdings" panose="05000000000000000000" pitchFamily="2" charset="2"/>
            </a:endParaRPr>
          </a:p>
          <a:p>
            <a:pPr fontAlgn="base"/>
            <a:endParaRPr lang="es-ES" sz="3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fontAlgn="base"/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(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 [condicion1]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AND 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[condicion2]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OR 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[condicion3</a:t>
            </a:r>
            <a:r>
              <a:rPr lang="es-ES" sz="3000" b="1" dirty="0">
                <a:solidFill>
                  <a:schemeClr val="tx1"/>
                </a:solidFill>
                <a:sym typeface="Wingdings" panose="05000000000000000000" pitchFamily="2" charset="2"/>
              </a:rPr>
              <a:t>] </a:t>
            </a:r>
          </a:p>
          <a:p>
            <a:pPr fontAlgn="base"/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	</a:t>
            </a:r>
            <a:r>
              <a:rPr lang="es-ES" sz="3000" dirty="0">
                <a:sym typeface="Wingdings" panose="05000000000000000000" pitchFamily="2" charset="2"/>
              </a:rPr>
              <a:t>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(</a:t>
            </a:r>
            <a:r>
              <a:rPr lang="es-ES" sz="3000" dirty="0" smtClean="0">
                <a:sym typeface="Wingdings" panose="05000000000000000000" pitchFamily="2" charset="2"/>
              </a:rPr>
              <a:t> nombre </a:t>
            </a:r>
            <a:r>
              <a:rPr lang="es-ES" sz="3000" dirty="0">
                <a:sym typeface="Wingdings" panose="05000000000000000000" pitchFamily="2" charset="2"/>
              </a:rPr>
              <a:t>LIKE ‘%DRO</a:t>
            </a:r>
            <a:r>
              <a:rPr lang="es-ES" sz="3000" dirty="0" smtClean="0">
                <a:sym typeface="Wingdings" panose="05000000000000000000" pitchFamily="2" charset="2"/>
              </a:rPr>
              <a:t>’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AND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s-ES" sz="3000" dirty="0" err="1">
                <a:sym typeface="Wingdings" panose="05000000000000000000" pitchFamily="2" charset="2"/>
              </a:rPr>
              <a:t>nro_cta</a:t>
            </a:r>
            <a:r>
              <a:rPr lang="es-ES" sz="3000" dirty="0">
                <a:sym typeface="Wingdings" panose="05000000000000000000" pitchFamily="2" charset="2"/>
              </a:rPr>
              <a:t> IN (23,43,56</a:t>
            </a:r>
            <a:r>
              <a:rPr lang="es-ES" sz="3000" dirty="0" smtClean="0">
                <a:sym typeface="Wingdings" panose="05000000000000000000" pitchFamily="2" charset="2"/>
              </a:rPr>
              <a:t>) </a:t>
            </a:r>
            <a:r>
              <a:rPr lang="es-E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  <a:r>
              <a:rPr lang="es-ES" sz="3000" dirty="0" smtClean="0">
                <a:sym typeface="Wingdings" panose="05000000000000000000" pitchFamily="2" charset="2"/>
              </a:rPr>
              <a:t> </a:t>
            </a:r>
            <a:r>
              <a:rPr lang="es-ES" sz="3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OR</a:t>
            </a:r>
            <a:r>
              <a:rPr lang="es-ES" sz="3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sz="3000" dirty="0" smtClean="0">
                <a:sym typeface="Wingdings" panose="05000000000000000000" pitchFamily="2" charset="2"/>
              </a:rPr>
              <a:t>nombre </a:t>
            </a:r>
            <a:r>
              <a:rPr lang="es-ES" sz="3000" dirty="0">
                <a:sym typeface="Wingdings" panose="05000000000000000000" pitchFamily="2" charset="2"/>
              </a:rPr>
              <a:t>LIKE ‘_UAN</a:t>
            </a:r>
            <a:r>
              <a:rPr lang="es-ES" sz="3000" dirty="0" smtClean="0">
                <a:sym typeface="Wingdings" panose="05000000000000000000" pitchFamily="2" charset="2"/>
              </a:rPr>
              <a:t>’</a:t>
            </a:r>
            <a:endParaRPr lang="es-ES" sz="3000" b="1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48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3"/>
          <p:cNvSpPr txBox="1"/>
          <p:nvPr/>
        </p:nvSpPr>
        <p:spPr>
          <a:xfrm>
            <a:off x="179265" y="1223521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sz="6000" b="1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Repaso..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Consultas </a:t>
            </a:r>
            <a:r>
              <a:rPr lang="es-AR" sz="6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Multi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-Tablas</a:t>
            </a:r>
          </a:p>
        </p:txBody>
      </p:sp>
      <p:sp>
        <p:nvSpPr>
          <p:cNvPr id="12" name="1 CuadroTexto"/>
          <p:cNvSpPr txBox="1"/>
          <p:nvPr/>
        </p:nvSpPr>
        <p:spPr>
          <a:xfrm>
            <a:off x="300251" y="2205805"/>
            <a:ext cx="12704549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s-ES" sz="3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>
                <a:solidFill>
                  <a:srgbClr val="92D050"/>
                </a:solidFill>
              </a:rPr>
              <a:t>[Alias./Tabla1.]</a:t>
            </a:r>
            <a:r>
              <a:rPr lang="es-ES" sz="3400" b="1" dirty="0" smtClean="0">
                <a:solidFill>
                  <a:schemeClr val="tx1"/>
                </a:solidFill>
              </a:rPr>
              <a:t>columna</a:t>
            </a:r>
            <a:r>
              <a:rPr lang="es-ES" sz="3400" b="1" dirty="0">
                <a:solidFill>
                  <a:srgbClr val="92D050"/>
                </a:solidFill>
              </a:rPr>
              <a:t>,[Alias2./Tabla2.]</a:t>
            </a:r>
            <a:r>
              <a:rPr lang="es-ES" sz="3400" b="1" dirty="0" smtClean="0">
                <a:solidFill>
                  <a:schemeClr val="tx1"/>
                </a:solidFill>
              </a:rPr>
              <a:t>columna2</a:t>
            </a:r>
            <a:endParaRPr lang="es-ES" sz="3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sz="3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 smtClean="0">
                <a:solidFill>
                  <a:schemeClr val="tx1"/>
                </a:solidFill>
              </a:rPr>
              <a:t>Tabla1</a:t>
            </a:r>
            <a:r>
              <a:rPr lang="es-ES" sz="3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>
                <a:solidFill>
                  <a:srgbClr val="92D050"/>
                </a:solidFill>
              </a:rPr>
              <a:t>[Alias] 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ES" sz="3400" b="1" dirty="0" smtClean="0">
                <a:solidFill>
                  <a:schemeClr val="tx1"/>
                </a:solidFill>
              </a:rPr>
              <a:t>Tabla2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3400" b="1" dirty="0">
                <a:solidFill>
                  <a:srgbClr val="92D050"/>
                </a:solidFill>
              </a:rPr>
              <a:t>[Alias2] </a:t>
            </a: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s-ES" sz="3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fontAlgn="base"/>
            <a:r>
              <a:rPr lang="es-ES" sz="3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>
                <a:solidFill>
                  <a:srgbClr val="92D050"/>
                </a:solidFill>
              </a:rPr>
              <a:t>[Alias./Tabla1.]</a:t>
            </a:r>
            <a:r>
              <a:rPr lang="es-ES" sz="3400" b="1" dirty="0" smtClean="0">
                <a:solidFill>
                  <a:schemeClr val="tx1"/>
                </a:solidFill>
              </a:rPr>
              <a:t>.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columna_pk </a:t>
            </a:r>
            <a:r>
              <a:rPr lang="es-ES" sz="3400" b="1" dirty="0" smtClean="0">
                <a:solidFill>
                  <a:schemeClr val="tx1"/>
                </a:solidFill>
              </a:rPr>
              <a:t>= </a:t>
            </a:r>
            <a:r>
              <a:rPr lang="es-ES" sz="3400" b="1" dirty="0">
                <a:solidFill>
                  <a:srgbClr val="92D050"/>
                </a:solidFill>
              </a:rPr>
              <a:t>[Alias2./Tabla2.]</a:t>
            </a:r>
            <a:r>
              <a:rPr lang="es-ES" sz="3400" b="1" dirty="0" smtClean="0">
                <a:solidFill>
                  <a:schemeClr val="tx1"/>
                </a:solidFill>
              </a:rPr>
              <a:t>.</a:t>
            </a:r>
            <a:r>
              <a:rPr lang="es-ES" sz="3400" b="1" dirty="0">
                <a:solidFill>
                  <a:schemeClr val="accent2">
                    <a:lumMod val="75000"/>
                  </a:schemeClr>
                </a:solidFill>
              </a:rPr>
              <a:t>columna_fk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fontAlgn="base"/>
            <a:endParaRPr lang="es-ES" sz="3400" b="1" dirty="0" smtClean="0">
              <a:solidFill>
                <a:schemeClr val="tx1"/>
              </a:solidFill>
            </a:endParaRPr>
          </a:p>
          <a:p>
            <a:pPr fontAlgn="base"/>
            <a:r>
              <a:rPr lang="es-ES" sz="3400" b="1" dirty="0" smtClean="0">
                <a:solidFill>
                  <a:schemeClr val="tx1"/>
                </a:solidFill>
              </a:rPr>
              <a:t>Ejemplos:</a:t>
            </a: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s-ES" sz="3400" b="1" dirty="0" smtClean="0">
                <a:solidFill>
                  <a:schemeClr val="tx1"/>
                </a:solidFill>
              </a:rPr>
              <a:t> </a:t>
            </a:r>
            <a:r>
              <a:rPr lang="es-ES" sz="3400" b="1" dirty="0" err="1" smtClean="0">
                <a:solidFill>
                  <a:srgbClr val="92D050"/>
                </a:solidFill>
              </a:rPr>
              <a:t>PERSONAS</a:t>
            </a:r>
            <a:r>
              <a:rPr lang="es-ES" sz="3400" b="1" dirty="0" err="1" smtClean="0">
                <a:solidFill>
                  <a:schemeClr val="tx1"/>
                </a:solidFill>
              </a:rPr>
              <a:t>.nombre</a:t>
            </a:r>
            <a:r>
              <a:rPr lang="es-ES" sz="3400" b="1" dirty="0" smtClean="0">
                <a:solidFill>
                  <a:schemeClr val="tx1"/>
                </a:solidFill>
              </a:rPr>
              <a:t>, </a:t>
            </a:r>
            <a:r>
              <a:rPr lang="es-ES" sz="3400" b="1" dirty="0" err="1" smtClean="0">
                <a:solidFill>
                  <a:srgbClr val="92D050"/>
                </a:solidFill>
              </a:rPr>
              <a:t>TIPOS_DOC.</a:t>
            </a:r>
            <a:r>
              <a:rPr lang="es-ES" sz="3400" b="1" dirty="0" err="1" smtClean="0">
                <a:solidFill>
                  <a:schemeClr val="tx1"/>
                </a:solidFill>
              </a:rPr>
              <a:t>nombre_doc</a:t>
            </a:r>
            <a:endParaRPr lang="es-ES" sz="3400" b="1" dirty="0" smtClean="0">
              <a:solidFill>
                <a:schemeClr val="tx1"/>
              </a:solidFill>
            </a:endParaRP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sz="3400" b="1" dirty="0" smtClean="0">
                <a:solidFill>
                  <a:schemeClr val="tx1"/>
                </a:solidFill>
              </a:rPr>
              <a:t> PERSONAS , TIPOS_DOC </a:t>
            </a: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</a:p>
          <a:p>
            <a:pPr fontAlgn="base"/>
            <a:r>
              <a:rPr lang="es-ES" sz="3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s-ES" sz="3400" b="1" dirty="0">
                <a:solidFill>
                  <a:srgbClr val="92D050"/>
                </a:solidFill>
              </a:rPr>
              <a:t>PERSONAS.</a:t>
            </a:r>
            <a:r>
              <a:rPr lang="es-ES" sz="3400" b="1" dirty="0">
                <a:solidFill>
                  <a:schemeClr val="accent2">
                    <a:lumMod val="75000"/>
                  </a:schemeClr>
                </a:solidFill>
              </a:rPr>
              <a:t>ID_TIPO_DOC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3400" b="1" dirty="0">
                <a:solidFill>
                  <a:schemeClr val="tx1"/>
                </a:solidFill>
              </a:rPr>
              <a:t>= </a:t>
            </a:r>
            <a:r>
              <a:rPr lang="es-ES" sz="3400" b="1" dirty="0">
                <a:solidFill>
                  <a:srgbClr val="92D050"/>
                </a:solidFill>
              </a:rPr>
              <a:t>TIPOS_DOC.</a:t>
            </a:r>
            <a:r>
              <a:rPr lang="es-ES" sz="3400" b="1" dirty="0">
                <a:solidFill>
                  <a:schemeClr val="accent2">
                    <a:lumMod val="75000"/>
                  </a:schemeClr>
                </a:solidFill>
              </a:rPr>
              <a:t>ID_TIPO_DOC</a:t>
            </a:r>
            <a:r>
              <a:rPr lang="es-ES" sz="3400" b="1" dirty="0" smtClean="0">
                <a:solidFill>
                  <a:schemeClr val="tx1"/>
                </a:solidFill>
              </a:rPr>
              <a:t>;</a:t>
            </a:r>
          </a:p>
          <a:p>
            <a:pPr fontAlgn="base"/>
            <a:endParaRPr lang="es-ES" sz="3400" b="1" dirty="0">
              <a:solidFill>
                <a:schemeClr val="tx1"/>
              </a:solidFill>
            </a:endParaRPr>
          </a:p>
          <a:p>
            <a:pPr fontAlgn="base"/>
            <a:r>
              <a:rPr lang="es-ES" sz="3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s-ES" sz="3400" b="1" dirty="0">
                <a:solidFill>
                  <a:schemeClr val="tx1"/>
                </a:solidFill>
              </a:rPr>
              <a:t> </a:t>
            </a:r>
            <a:r>
              <a:rPr lang="es-ES" sz="3400" b="1" dirty="0" err="1">
                <a:solidFill>
                  <a:srgbClr val="92D050"/>
                </a:solidFill>
              </a:rPr>
              <a:t>P.</a:t>
            </a:r>
            <a:r>
              <a:rPr lang="es-ES" sz="3400" b="1" dirty="0" err="1" smtClean="0">
                <a:solidFill>
                  <a:schemeClr val="tx1"/>
                </a:solidFill>
              </a:rPr>
              <a:t>nombre</a:t>
            </a:r>
            <a:r>
              <a:rPr lang="es-ES" sz="3400" b="1" dirty="0">
                <a:solidFill>
                  <a:schemeClr val="tx1"/>
                </a:solidFill>
              </a:rPr>
              <a:t>, </a:t>
            </a:r>
            <a:r>
              <a:rPr lang="es-ES" sz="3400" b="1" dirty="0" err="1">
                <a:solidFill>
                  <a:srgbClr val="92D050"/>
                </a:solidFill>
              </a:rPr>
              <a:t>TD.</a:t>
            </a:r>
            <a:r>
              <a:rPr lang="es-ES" sz="3400" b="1" dirty="0" err="1" smtClean="0">
                <a:solidFill>
                  <a:schemeClr val="tx1"/>
                </a:solidFill>
              </a:rPr>
              <a:t>nombre_doc</a:t>
            </a:r>
            <a:endParaRPr lang="es-ES" sz="3400" b="1" dirty="0">
              <a:solidFill>
                <a:schemeClr val="tx1"/>
              </a:solidFill>
            </a:endParaRPr>
          </a:p>
          <a:p>
            <a:pPr fontAlgn="base"/>
            <a:r>
              <a:rPr lang="es-ES" sz="3400" b="1" dirty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sz="3400" b="1" dirty="0">
                <a:solidFill>
                  <a:schemeClr val="tx1"/>
                </a:solidFill>
              </a:rPr>
              <a:t> PERSONAS </a:t>
            </a:r>
            <a:r>
              <a:rPr lang="es-ES" sz="3400" b="1" dirty="0">
                <a:solidFill>
                  <a:srgbClr val="92D050"/>
                </a:solidFill>
              </a:rPr>
              <a:t>P</a:t>
            </a:r>
            <a:r>
              <a:rPr lang="es-ES" sz="3400" b="1" dirty="0" smtClean="0">
                <a:solidFill>
                  <a:schemeClr val="tx1"/>
                </a:solidFill>
              </a:rPr>
              <a:t>, </a:t>
            </a:r>
            <a:r>
              <a:rPr lang="es-ES" sz="3400" b="1" dirty="0">
                <a:solidFill>
                  <a:schemeClr val="tx1"/>
                </a:solidFill>
              </a:rPr>
              <a:t>TIPOS_DOC </a:t>
            </a:r>
            <a:r>
              <a:rPr lang="es-ES" sz="3400" b="1" dirty="0">
                <a:solidFill>
                  <a:srgbClr val="92D050"/>
                </a:solidFill>
              </a:rPr>
              <a:t>TD</a:t>
            </a: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s-ES" sz="3400" b="1" dirty="0">
                <a:solidFill>
                  <a:srgbClr val="92D050"/>
                </a:solidFill>
              </a:rPr>
              <a:t>P.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ID_TIPO_DOC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3400" b="1" dirty="0">
                <a:solidFill>
                  <a:schemeClr val="tx1"/>
                </a:solidFill>
              </a:rPr>
              <a:t>= </a:t>
            </a:r>
            <a:r>
              <a:rPr lang="es-ES" sz="3400" b="1" dirty="0">
                <a:solidFill>
                  <a:srgbClr val="92D050"/>
                </a:solidFill>
              </a:rPr>
              <a:t>TD.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ID_TIPO_DOC</a:t>
            </a:r>
            <a:r>
              <a:rPr lang="es-ES" sz="3400" b="1" dirty="0" smtClean="0">
                <a:solidFill>
                  <a:schemeClr val="tx1"/>
                </a:solidFill>
              </a:rPr>
              <a:t>;</a:t>
            </a:r>
            <a:endParaRPr lang="es-ES" sz="3000" b="1" dirty="0" smtClean="0">
              <a:solidFill>
                <a:srgbClr val="00B0F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27" y="7293591"/>
            <a:ext cx="3882105" cy="29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3"/>
          <p:cNvSpPr txBox="1"/>
          <p:nvPr/>
        </p:nvSpPr>
        <p:spPr>
          <a:xfrm>
            <a:off x="179265" y="1223521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sz="6000" b="1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Repaso.. 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Consultas </a:t>
            </a:r>
            <a:r>
              <a:rPr lang="es-AR" sz="6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Multi</a:t>
            </a:r>
            <a:r>
              <a:rPr lang="es-AR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-Tablas</a:t>
            </a:r>
          </a:p>
        </p:txBody>
      </p:sp>
      <p:sp>
        <p:nvSpPr>
          <p:cNvPr id="12" name="1 CuadroTexto"/>
          <p:cNvSpPr txBox="1"/>
          <p:nvPr/>
        </p:nvSpPr>
        <p:spPr>
          <a:xfrm>
            <a:off x="300251" y="2205805"/>
            <a:ext cx="1270454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s-ES" sz="3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>
                <a:solidFill>
                  <a:srgbClr val="92D050"/>
                </a:solidFill>
              </a:rPr>
              <a:t>[Alias./Tabla1.]</a:t>
            </a:r>
            <a:r>
              <a:rPr lang="es-ES" sz="3400" b="1" dirty="0" smtClean="0">
                <a:solidFill>
                  <a:schemeClr val="tx1"/>
                </a:solidFill>
              </a:rPr>
              <a:t>columna</a:t>
            </a:r>
            <a:r>
              <a:rPr lang="es-ES" sz="3400" b="1" dirty="0">
                <a:solidFill>
                  <a:srgbClr val="92D050"/>
                </a:solidFill>
              </a:rPr>
              <a:t>,[Alias2./Tabla2.]</a:t>
            </a:r>
            <a:r>
              <a:rPr lang="es-ES" sz="3400" b="1" dirty="0" smtClean="0">
                <a:solidFill>
                  <a:schemeClr val="tx1"/>
                </a:solidFill>
              </a:rPr>
              <a:t>columna2</a:t>
            </a:r>
            <a:endParaRPr lang="es-ES" sz="3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sz="3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 smtClean="0">
                <a:solidFill>
                  <a:schemeClr val="tx1"/>
                </a:solidFill>
              </a:rPr>
              <a:t>Tabla1</a:t>
            </a:r>
            <a:r>
              <a:rPr lang="es-ES" sz="3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>
                <a:solidFill>
                  <a:srgbClr val="92D050"/>
                </a:solidFill>
              </a:rPr>
              <a:t>[Alias] 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3400" b="1" dirty="0" smtClean="0">
                <a:solidFill>
                  <a:schemeClr val="tx1"/>
                </a:solidFill>
              </a:rPr>
              <a:t>Tabla2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3400" b="1" dirty="0">
                <a:solidFill>
                  <a:srgbClr val="92D050"/>
                </a:solidFill>
              </a:rPr>
              <a:t>[Alias2] 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endParaRPr lang="es-ES" sz="3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s-ES" sz="3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b="1" dirty="0">
                <a:solidFill>
                  <a:srgbClr val="92D050"/>
                </a:solidFill>
              </a:rPr>
              <a:t>[Alias./Tabla1.]</a:t>
            </a:r>
            <a:r>
              <a:rPr lang="es-ES" sz="3400" b="1" dirty="0" smtClean="0">
                <a:solidFill>
                  <a:schemeClr val="tx1"/>
                </a:solidFill>
              </a:rPr>
              <a:t>.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columna_pk </a:t>
            </a:r>
            <a:r>
              <a:rPr lang="es-ES" sz="3400" b="1" dirty="0" smtClean="0">
                <a:solidFill>
                  <a:schemeClr val="tx1"/>
                </a:solidFill>
              </a:rPr>
              <a:t>= </a:t>
            </a:r>
            <a:r>
              <a:rPr lang="es-ES" sz="3400" b="1" dirty="0">
                <a:solidFill>
                  <a:srgbClr val="92D050"/>
                </a:solidFill>
              </a:rPr>
              <a:t>[Alias2./Tabla2.]</a:t>
            </a:r>
            <a:r>
              <a:rPr lang="es-ES" sz="3400" b="1" dirty="0" smtClean="0">
                <a:solidFill>
                  <a:schemeClr val="tx1"/>
                </a:solidFill>
              </a:rPr>
              <a:t>.</a:t>
            </a:r>
            <a:r>
              <a:rPr lang="es-ES" sz="3400" b="1" dirty="0">
                <a:solidFill>
                  <a:schemeClr val="accent2">
                    <a:lumMod val="75000"/>
                  </a:schemeClr>
                </a:solidFill>
              </a:rPr>
              <a:t>columna_fk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fontAlgn="base"/>
            <a:endParaRPr lang="es-ES" sz="3400" b="1" dirty="0" smtClean="0">
              <a:solidFill>
                <a:schemeClr val="tx1"/>
              </a:solidFill>
            </a:endParaRPr>
          </a:p>
          <a:p>
            <a:pPr fontAlgn="base"/>
            <a:r>
              <a:rPr lang="es-ES" sz="3400" b="1" dirty="0" smtClean="0">
                <a:solidFill>
                  <a:schemeClr val="tx1"/>
                </a:solidFill>
              </a:rPr>
              <a:t>Ejemplos:</a:t>
            </a: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s-ES" sz="3400" b="1" dirty="0" smtClean="0">
                <a:solidFill>
                  <a:schemeClr val="tx1"/>
                </a:solidFill>
              </a:rPr>
              <a:t> </a:t>
            </a:r>
            <a:r>
              <a:rPr lang="es-ES" sz="3400" b="1" dirty="0" err="1">
                <a:solidFill>
                  <a:srgbClr val="92D050"/>
                </a:solidFill>
              </a:rPr>
              <a:t>PERSONAS</a:t>
            </a:r>
            <a:r>
              <a:rPr lang="es-ES" sz="3400" b="1" dirty="0" err="1" smtClean="0">
                <a:solidFill>
                  <a:schemeClr val="tx1"/>
                </a:solidFill>
              </a:rPr>
              <a:t>.nombre</a:t>
            </a:r>
            <a:r>
              <a:rPr lang="es-ES" sz="3400" b="1" dirty="0" smtClean="0">
                <a:solidFill>
                  <a:schemeClr val="tx1"/>
                </a:solidFill>
              </a:rPr>
              <a:t>, </a:t>
            </a:r>
            <a:r>
              <a:rPr lang="es-ES" sz="3400" b="1" dirty="0" err="1">
                <a:solidFill>
                  <a:srgbClr val="92D050"/>
                </a:solidFill>
              </a:rPr>
              <a:t>TIPOS_DOC</a:t>
            </a:r>
            <a:r>
              <a:rPr lang="es-ES" sz="3400" b="1" dirty="0" err="1" smtClean="0">
                <a:solidFill>
                  <a:schemeClr val="tx1"/>
                </a:solidFill>
              </a:rPr>
              <a:t>.nombre_doc</a:t>
            </a:r>
            <a:endParaRPr lang="es-ES" sz="3400" b="1" dirty="0" smtClean="0">
              <a:solidFill>
                <a:schemeClr val="tx1"/>
              </a:solidFill>
            </a:endParaRPr>
          </a:p>
          <a:p>
            <a:pPr fontAlgn="base"/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sz="3400" b="1" dirty="0" smtClean="0">
                <a:solidFill>
                  <a:schemeClr val="tx1"/>
                </a:solidFill>
              </a:rPr>
              <a:t> PERSONAS 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s-ES" sz="3400" b="1" dirty="0" smtClean="0">
                <a:solidFill>
                  <a:schemeClr val="tx1"/>
                </a:solidFill>
              </a:rPr>
              <a:t> TIPOS_DOC 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</a:p>
          <a:p>
            <a:pPr fontAlgn="base"/>
            <a:r>
              <a:rPr lang="es-ES" sz="3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ES" sz="3400" b="1" dirty="0">
                <a:solidFill>
                  <a:srgbClr val="92D050"/>
                </a:solidFill>
              </a:rPr>
              <a:t>PERSONAS</a:t>
            </a:r>
            <a:r>
              <a:rPr lang="es-ES" sz="3400" b="1" dirty="0" smtClean="0">
                <a:solidFill>
                  <a:schemeClr val="tx1"/>
                </a:solidFill>
              </a:rPr>
              <a:t>.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ID_TIPO_DOC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3400" b="1" dirty="0">
                <a:solidFill>
                  <a:schemeClr val="tx1"/>
                </a:solidFill>
              </a:rPr>
              <a:t>= </a:t>
            </a:r>
            <a:r>
              <a:rPr lang="es-ES" sz="3400" b="1" dirty="0">
                <a:solidFill>
                  <a:srgbClr val="92D050"/>
                </a:solidFill>
              </a:rPr>
              <a:t>TIPOS_DOC</a:t>
            </a:r>
            <a:r>
              <a:rPr lang="es-ES" sz="3400" b="1" dirty="0">
                <a:solidFill>
                  <a:schemeClr val="tx1"/>
                </a:solidFill>
              </a:rPr>
              <a:t>.</a:t>
            </a:r>
            <a:r>
              <a:rPr lang="es-ES" sz="3400" b="1" dirty="0">
                <a:solidFill>
                  <a:schemeClr val="accent2">
                    <a:lumMod val="75000"/>
                  </a:schemeClr>
                </a:solidFill>
              </a:rPr>
              <a:t>ID_TIPO_DOC</a:t>
            </a:r>
            <a:r>
              <a:rPr lang="es-ES" sz="3400" b="1" dirty="0" smtClean="0">
                <a:solidFill>
                  <a:schemeClr val="tx1"/>
                </a:solidFill>
              </a:rPr>
              <a:t>;</a:t>
            </a:r>
          </a:p>
          <a:p>
            <a:pPr fontAlgn="base"/>
            <a:endParaRPr lang="es-ES" sz="3400" b="1" dirty="0">
              <a:solidFill>
                <a:schemeClr val="tx1"/>
              </a:solidFill>
            </a:endParaRPr>
          </a:p>
          <a:p>
            <a:pPr fontAlgn="base"/>
            <a:r>
              <a:rPr lang="es-ES" sz="3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s-ES" sz="3400" b="1" dirty="0">
                <a:solidFill>
                  <a:schemeClr val="tx1"/>
                </a:solidFill>
              </a:rPr>
              <a:t> </a:t>
            </a:r>
            <a:r>
              <a:rPr lang="es-ES" sz="3400" b="1" dirty="0" err="1">
                <a:solidFill>
                  <a:srgbClr val="92D050"/>
                </a:solidFill>
              </a:rPr>
              <a:t>P</a:t>
            </a:r>
            <a:r>
              <a:rPr lang="es-ES" sz="3400" b="1" dirty="0" err="1" smtClean="0">
                <a:solidFill>
                  <a:schemeClr val="tx1"/>
                </a:solidFill>
              </a:rPr>
              <a:t>.nombre</a:t>
            </a:r>
            <a:r>
              <a:rPr lang="es-ES" sz="3400" b="1" dirty="0">
                <a:solidFill>
                  <a:schemeClr val="tx1"/>
                </a:solidFill>
              </a:rPr>
              <a:t>, </a:t>
            </a:r>
            <a:r>
              <a:rPr lang="es-ES" sz="3400" b="1" dirty="0" err="1">
                <a:solidFill>
                  <a:srgbClr val="92D050"/>
                </a:solidFill>
              </a:rPr>
              <a:t>TD</a:t>
            </a:r>
            <a:r>
              <a:rPr lang="es-ES" sz="3400" b="1" dirty="0" err="1" smtClean="0">
                <a:solidFill>
                  <a:schemeClr val="tx1"/>
                </a:solidFill>
              </a:rPr>
              <a:t>.nombre_doc</a:t>
            </a:r>
            <a:endParaRPr lang="es-ES" sz="3400" b="1" dirty="0">
              <a:solidFill>
                <a:schemeClr val="tx1"/>
              </a:solidFill>
            </a:endParaRPr>
          </a:p>
          <a:p>
            <a:pPr fontAlgn="base"/>
            <a:r>
              <a:rPr lang="es-ES" sz="3400" b="1" dirty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sz="3400" b="1" dirty="0">
                <a:solidFill>
                  <a:schemeClr val="tx1"/>
                </a:solidFill>
              </a:rPr>
              <a:t> PERSONAS </a:t>
            </a:r>
            <a:r>
              <a:rPr lang="es-ES" sz="3400" b="1" dirty="0" smtClean="0">
                <a:solidFill>
                  <a:schemeClr val="tx1"/>
                </a:solidFill>
              </a:rPr>
              <a:t>P 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s-ES" sz="3400" b="1" dirty="0" smtClean="0">
                <a:solidFill>
                  <a:schemeClr val="tx1"/>
                </a:solidFill>
              </a:rPr>
              <a:t> </a:t>
            </a:r>
            <a:r>
              <a:rPr lang="es-ES" sz="3400" b="1" dirty="0">
                <a:solidFill>
                  <a:schemeClr val="tx1"/>
                </a:solidFill>
              </a:rPr>
              <a:t>TIPOS_DOC </a:t>
            </a:r>
            <a:r>
              <a:rPr lang="es-ES" sz="3400" b="1" dirty="0" smtClean="0">
                <a:solidFill>
                  <a:schemeClr val="tx1"/>
                </a:solidFill>
              </a:rPr>
              <a:t>TD 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</a:p>
          <a:p>
            <a:pPr fontAlgn="base"/>
            <a:r>
              <a:rPr lang="es-ES" sz="3400" b="1" dirty="0" smtClean="0">
                <a:solidFill>
                  <a:srgbClr val="92D050"/>
                </a:solidFill>
              </a:rPr>
              <a:t>    P</a:t>
            </a:r>
            <a:r>
              <a:rPr lang="es-ES" sz="3400" b="1" dirty="0" smtClean="0">
                <a:solidFill>
                  <a:schemeClr val="tx1"/>
                </a:solidFill>
              </a:rPr>
              <a:t>.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ID_TIPO_DOC</a:t>
            </a:r>
            <a:r>
              <a:rPr lang="es-ES" sz="3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3400" b="1" dirty="0" smtClean="0">
                <a:solidFill>
                  <a:schemeClr val="tx1"/>
                </a:solidFill>
              </a:rPr>
              <a:t>= </a:t>
            </a:r>
            <a:r>
              <a:rPr lang="es-ES" sz="3400" b="1" dirty="0">
                <a:solidFill>
                  <a:srgbClr val="92D050"/>
                </a:solidFill>
              </a:rPr>
              <a:t>TD</a:t>
            </a:r>
            <a:r>
              <a:rPr lang="es-ES" sz="3400" b="1" dirty="0" smtClean="0">
                <a:solidFill>
                  <a:schemeClr val="tx1"/>
                </a:solidFill>
              </a:rPr>
              <a:t>.</a:t>
            </a:r>
            <a:r>
              <a:rPr lang="es-ES" sz="3400" b="1" dirty="0" smtClean="0">
                <a:solidFill>
                  <a:schemeClr val="accent2">
                    <a:lumMod val="75000"/>
                  </a:schemeClr>
                </a:solidFill>
              </a:rPr>
              <a:t>ID_TIPO_DOC</a:t>
            </a:r>
            <a:r>
              <a:rPr lang="es-ES" sz="3400" b="1" dirty="0" smtClean="0">
                <a:solidFill>
                  <a:schemeClr val="tx1"/>
                </a:solidFill>
              </a:rPr>
              <a:t>;</a:t>
            </a:r>
            <a:endParaRPr lang="es-ES" sz="3000" b="1" dirty="0" smtClean="0">
              <a:solidFill>
                <a:srgbClr val="00B0F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0" y="7081187"/>
            <a:ext cx="3882105" cy="29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/>
        </p:nvSpPr>
        <p:spPr>
          <a:xfrm>
            <a:off x="676406" y="6638795"/>
            <a:ext cx="1143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endParaRPr lang="en-US" dirty="0"/>
          </a:p>
        </p:txBody>
      </p:sp>
      <p:sp>
        <p:nvSpPr>
          <p:cNvPr id="9" name="15 CuadroTexto"/>
          <p:cNvSpPr txBox="1"/>
          <p:nvPr/>
        </p:nvSpPr>
        <p:spPr>
          <a:xfrm>
            <a:off x="233861" y="2534689"/>
            <a:ext cx="124851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s-ES" sz="4400" dirty="0" smtClean="0"/>
              <a:t>Tabla [(</a:t>
            </a:r>
            <a:r>
              <a:rPr lang="es-ES" sz="4400" dirty="0" err="1" smtClean="0"/>
              <a:t>Lista</a:t>
            </a:r>
            <a:r>
              <a:rPr lang="es-ES" sz="4400" b="1" dirty="0" err="1" smtClean="0"/>
              <a:t>Columnas</a:t>
            </a:r>
            <a:r>
              <a:rPr lang="es-ES" sz="4400" dirty="0" err="1" smtClean="0"/>
              <a:t>EnOrden</a:t>
            </a:r>
            <a:r>
              <a:rPr lang="es-ES" sz="4400" dirty="0" smtClean="0"/>
              <a:t>)]</a:t>
            </a:r>
            <a:endParaRPr lang="es-ES" sz="4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VALUES </a:t>
            </a:r>
            <a:r>
              <a:rPr lang="es-ES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4400" dirty="0" err="1" smtClean="0"/>
              <a:t>Lista</a:t>
            </a:r>
            <a:r>
              <a:rPr lang="es-ES" sz="4400" b="1" dirty="0" err="1" smtClean="0"/>
              <a:t>Valores</a:t>
            </a:r>
            <a:r>
              <a:rPr lang="es-ES" sz="4400" dirty="0" err="1" smtClean="0"/>
              <a:t>EnOrden</a:t>
            </a:r>
            <a:r>
              <a:rPr lang="es-ES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es-ES" sz="4400" dirty="0" smtClean="0"/>
              <a:t>;</a:t>
            </a:r>
            <a:endParaRPr lang="es-ES" sz="4400" dirty="0"/>
          </a:p>
          <a:p>
            <a:endParaRPr lang="es-ES" sz="2000" b="1" dirty="0" smtClean="0">
              <a:solidFill>
                <a:srgbClr val="FF0000"/>
              </a:solidFill>
            </a:endParaRPr>
          </a:p>
          <a:p>
            <a:endParaRPr lang="es-ES" sz="4000" b="1" dirty="0" smtClean="0">
              <a:solidFill>
                <a:srgbClr val="92D050"/>
              </a:solidFill>
            </a:endParaRPr>
          </a:p>
          <a:p>
            <a:r>
              <a:rPr lang="es-ES" sz="4000" b="1" dirty="0" smtClean="0">
                <a:solidFill>
                  <a:srgbClr val="92D050"/>
                </a:solidFill>
              </a:rPr>
              <a:t>Consideraciones: </a:t>
            </a:r>
          </a:p>
          <a:p>
            <a:r>
              <a:rPr lang="es-ES" sz="3200" dirty="0" smtClean="0"/>
              <a:t>	* [(</a:t>
            </a:r>
            <a:r>
              <a:rPr lang="es-ES" sz="3200" dirty="0" err="1"/>
              <a:t>ListaColumnasEnOrden</a:t>
            </a:r>
            <a:r>
              <a:rPr lang="es-ES" sz="3200" dirty="0" smtClean="0"/>
              <a:t>)] : No obligatorio. Si no se define se toma el orden de creación de la tabla. </a:t>
            </a:r>
            <a:r>
              <a:rPr lang="es-ES" sz="3200" dirty="0"/>
              <a:t>Si </a:t>
            </a:r>
            <a:r>
              <a:rPr lang="es-ES" sz="3200" dirty="0" smtClean="0"/>
              <a:t>se define </a:t>
            </a:r>
            <a:r>
              <a:rPr lang="es-ES" sz="3200" dirty="0"/>
              <a:t>indica el orden en el que se van a ingresar los datos </a:t>
            </a:r>
            <a:r>
              <a:rPr lang="es-ES" sz="3200" dirty="0" smtClean="0"/>
              <a:t>en la sección de VALUES.</a:t>
            </a:r>
          </a:p>
          <a:p>
            <a:r>
              <a:rPr lang="es-ES" sz="3200" dirty="0"/>
              <a:t>	</a:t>
            </a:r>
            <a:r>
              <a:rPr lang="es-ES" sz="3200" dirty="0" smtClean="0"/>
              <a:t>* Tener en cuenta el tipo de dato de cada campo a ingresar.</a:t>
            </a:r>
          </a:p>
          <a:p>
            <a:endParaRPr lang="es-E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Shape 83"/>
          <p:cNvSpPr txBox="1"/>
          <p:nvPr/>
        </p:nvSpPr>
        <p:spPr>
          <a:xfrm>
            <a:off x="233861" y="1278113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DML: </a:t>
            </a:r>
            <a:r>
              <a:rPr lang="es-AR" sz="6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INSERT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82" y="7618567"/>
            <a:ext cx="1987182" cy="19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5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39800" y="159603"/>
            <a:ext cx="1981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Datos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6" y="152400"/>
            <a:ext cx="1226704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/>
        </p:nvSpPr>
        <p:spPr>
          <a:xfrm>
            <a:off x="676406" y="6638795"/>
            <a:ext cx="1143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endParaRPr lang="en-US" dirty="0"/>
          </a:p>
        </p:txBody>
      </p:sp>
      <p:sp>
        <p:nvSpPr>
          <p:cNvPr id="9" name="15 CuadroTexto"/>
          <p:cNvSpPr txBox="1"/>
          <p:nvPr/>
        </p:nvSpPr>
        <p:spPr>
          <a:xfrm>
            <a:off x="233861" y="2534689"/>
            <a:ext cx="1248518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s-ES" sz="4400" dirty="0" smtClean="0"/>
              <a:t>PERSONAS ( </a:t>
            </a:r>
            <a:r>
              <a:rPr lang="es-ES" sz="4400" dirty="0" err="1" smtClean="0"/>
              <a:t>nro_documento</a:t>
            </a:r>
            <a:r>
              <a:rPr lang="es-ES" sz="4400" dirty="0" smtClean="0"/>
              <a:t>, nombre, apellido, </a:t>
            </a:r>
            <a:r>
              <a:rPr lang="es-ES" sz="4400" dirty="0" err="1" smtClean="0"/>
              <a:t>fec_nacimiento</a:t>
            </a:r>
            <a:r>
              <a:rPr lang="es-ES" sz="4400" dirty="0" smtClean="0"/>
              <a:t>)</a:t>
            </a:r>
          </a:p>
          <a:p>
            <a:r>
              <a:rPr lang="es-ES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VALUES</a:t>
            </a:r>
            <a:r>
              <a:rPr lang="es-ES" sz="4400" dirty="0" smtClean="0"/>
              <a:t> ( 23265688, ‘JUAN’, ‘CEBALLOS’, ‘29/05/1991’);</a:t>
            </a:r>
          </a:p>
          <a:p>
            <a:endParaRPr lang="es-ES" sz="4400" dirty="0"/>
          </a:p>
          <a:p>
            <a:r>
              <a:rPr lang="es-ES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s-ES" sz="4400" dirty="0"/>
              <a:t>PERSONAS </a:t>
            </a:r>
            <a:endParaRPr lang="es-ES" sz="4400" dirty="0" smtClean="0"/>
          </a:p>
          <a:p>
            <a:r>
              <a:rPr lang="es-ES" sz="4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VALUES</a:t>
            </a:r>
            <a:r>
              <a:rPr lang="es-ES" sz="4400" dirty="0" smtClean="0"/>
              <a:t> </a:t>
            </a:r>
            <a:r>
              <a:rPr lang="es-ES" sz="4400" dirty="0"/>
              <a:t>( 23265688, ‘JUAN’, ‘CEBALLOS’, ‘29/05/1991’);</a:t>
            </a:r>
          </a:p>
          <a:p>
            <a:endParaRPr lang="es-E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Shape 83"/>
          <p:cNvSpPr txBox="1"/>
          <p:nvPr/>
        </p:nvSpPr>
        <p:spPr>
          <a:xfrm>
            <a:off x="233861" y="1278113"/>
            <a:ext cx="13004800" cy="9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 smtClean="0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DML: </a:t>
            </a:r>
            <a:r>
              <a:rPr lang="es-AR" sz="6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INSERT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82" y="7618567"/>
            <a:ext cx="1987182" cy="19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467</Words>
  <Application>Microsoft Office PowerPoint</Application>
  <PresentationFormat>Personalizado</PresentationFormat>
  <Paragraphs>202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Overlock</vt:lpstr>
      <vt:lpstr>Wingdings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</dc:creator>
  <cp:lastModifiedBy>MARTIN</cp:lastModifiedBy>
  <cp:revision>185</cp:revision>
  <dcterms:modified xsi:type="dcterms:W3CDTF">2018-08-27T13:18:08Z</dcterms:modified>
</cp:coreProperties>
</file>