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0"/>
  </p:notesMasterIdLst>
  <p:sldIdLst>
    <p:sldId id="333" r:id="rId2"/>
    <p:sldId id="335" r:id="rId3"/>
    <p:sldId id="336" r:id="rId4"/>
    <p:sldId id="338" r:id="rId5"/>
    <p:sldId id="339" r:id="rId6"/>
    <p:sldId id="340" r:id="rId7"/>
    <p:sldId id="341" r:id="rId8"/>
    <p:sldId id="342" r:id="rId9"/>
  </p:sldIdLst>
  <p:sldSz cx="13004800" cy="9753600"/>
  <p:notesSz cx="9926638" cy="6797675"/>
  <p:embeddedFontLst>
    <p:embeddedFont>
      <p:font typeface="Calibri" pitchFamily="34" charset="0"/>
      <p:regular r:id="rId11"/>
      <p:bold r:id="rId12"/>
      <p:italic r:id="rId13"/>
      <p:boldItalic r:id="rId14"/>
    </p:embeddedFont>
    <p:embeddedFont>
      <p:font typeface="Overlock"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1" d="100"/>
          <a:sy n="51" d="100"/>
        </p:scale>
        <p:origin x="-1224" y="1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4302125" cy="3397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622925" y="0"/>
            <a:ext cx="4300538" cy="339725"/>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992188" y="3228975"/>
            <a:ext cx="7942262" cy="3059113"/>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456363"/>
            <a:ext cx="4302125" cy="3397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622925" y="6456363"/>
            <a:ext cx="4300538" cy="339725"/>
          </a:xfrm>
          <a:prstGeom prst="rect">
            <a:avLst/>
          </a:prstGeom>
          <a:noFill/>
          <a:ln>
            <a:noFill/>
          </a:ln>
        </p:spPr>
        <p:txBody>
          <a:bodyPr spcFirstLastPara="1" wrap="square" lIns="67175" tIns="33575" rIns="67175" bIns="33575" anchor="b" anchorCtr="0">
            <a:noAutofit/>
          </a:bodyPr>
          <a:lstStyle/>
          <a:p>
            <a:pPr marL="0" marR="0" lvl="0" indent="0" algn="r" rtl="0">
              <a:spcBef>
                <a:spcPts val="0"/>
              </a:spcBef>
              <a:spcAft>
                <a:spcPts val="0"/>
              </a:spcAft>
              <a:buNone/>
            </a:pPr>
            <a:fld id="{00000000-1234-1234-1234-123412341234}" type="slidenum">
              <a:rPr lang="es-AR" sz="900" b="0" i="0" u="none" strike="noStrike" cap="none">
                <a:solidFill>
                  <a:schemeClr val="dk1"/>
                </a:solidFill>
                <a:latin typeface="Calibri"/>
                <a:ea typeface="Calibri"/>
                <a:cs typeface="Calibri"/>
                <a:sym typeface="Calibri"/>
              </a:rPr>
              <a:t>‹Nº›</a:t>
            </a:fld>
            <a:endParaRPr sz="9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76253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992188" y="3228975"/>
            <a:ext cx="7942262" cy="3059113"/>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30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992188" y="3228975"/>
            <a:ext cx="7942262" cy="3059113"/>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301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992188" y="3228975"/>
            <a:ext cx="7942262" cy="3059113"/>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301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992188" y="3228975"/>
            <a:ext cx="7942262" cy="3059113"/>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30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992188" y="3228975"/>
            <a:ext cx="7942262" cy="3059113"/>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301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992188" y="3228975"/>
            <a:ext cx="7942262" cy="3059113"/>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30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992188" y="3228975"/>
            <a:ext cx="7942262" cy="3059113"/>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301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992188" y="3228975"/>
            <a:ext cx="7942262" cy="3059113"/>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a:spLocks noGrp="1" noRot="1" noChangeAspect="1"/>
          </p:cNvSpPr>
          <p:nvPr>
            <p:ph type="sldImg" idx="2"/>
          </p:nvPr>
        </p:nvSpPr>
        <p:spPr>
          <a:xfrm>
            <a:off x="3263900" y="509588"/>
            <a:ext cx="3398838" cy="25495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30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29"/>
        <p:cNvGrpSpPr/>
        <p:nvPr/>
      </p:nvGrpSpPr>
      <p:grpSpPr>
        <a:xfrm>
          <a:off x="0" y="0"/>
          <a:ext cx="0" cy="0"/>
          <a:chOff x="0" y="0"/>
          <a:chExt cx="0" cy="0"/>
        </a:xfrm>
      </p:grpSpPr>
      <p:sp>
        <p:nvSpPr>
          <p:cNvPr id="30" name="Shape 30"/>
          <p:cNvSpPr txBox="1">
            <a:spLocks noGrp="1"/>
          </p:cNvSpPr>
          <p:nvPr>
            <p:ph type="ftr" idx="11"/>
          </p:nvPr>
        </p:nvSpPr>
        <p:spPr>
          <a:xfrm>
            <a:off x="4421188" y="9070975"/>
            <a:ext cx="4162425" cy="276225"/>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650875" y="9070975"/>
            <a:ext cx="2990850" cy="2762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9363075" y="9070975"/>
            <a:ext cx="2990850" cy="276225"/>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sz="1800">
                <a:solidFill>
                  <a:srgbClr val="898989"/>
                </a:solidFill>
                <a:latin typeface="Calibri"/>
                <a:ea typeface="Calibri"/>
                <a:cs typeface="Calibri"/>
                <a:sym typeface="Calibri"/>
              </a:defRPr>
            </a:lvl1pPr>
            <a:lvl2pPr marL="0" marR="0" lvl="1" indent="0" algn="r" rtl="0">
              <a:spcBef>
                <a:spcPts val="0"/>
              </a:spcBef>
              <a:spcAft>
                <a:spcPts val="0"/>
              </a:spcAft>
              <a:buNone/>
              <a:defRPr sz="1800">
                <a:solidFill>
                  <a:srgbClr val="898989"/>
                </a:solidFill>
                <a:latin typeface="Calibri"/>
                <a:ea typeface="Calibri"/>
                <a:cs typeface="Calibri"/>
                <a:sym typeface="Calibri"/>
              </a:defRPr>
            </a:lvl2pPr>
            <a:lvl3pPr marL="0" marR="0" lvl="2" indent="0" algn="r" rtl="0">
              <a:spcBef>
                <a:spcPts val="0"/>
              </a:spcBef>
              <a:spcAft>
                <a:spcPts val="0"/>
              </a:spcAft>
              <a:buNone/>
              <a:defRPr sz="1800">
                <a:solidFill>
                  <a:srgbClr val="898989"/>
                </a:solidFill>
                <a:latin typeface="Calibri"/>
                <a:ea typeface="Calibri"/>
                <a:cs typeface="Calibri"/>
                <a:sym typeface="Calibri"/>
              </a:defRPr>
            </a:lvl3pPr>
            <a:lvl4pPr marL="0" marR="0" lvl="3" indent="0" algn="r" rtl="0">
              <a:spcBef>
                <a:spcPts val="0"/>
              </a:spcBef>
              <a:spcAft>
                <a:spcPts val="0"/>
              </a:spcAft>
              <a:buNone/>
              <a:defRPr sz="1800">
                <a:solidFill>
                  <a:srgbClr val="898989"/>
                </a:solidFill>
                <a:latin typeface="Calibri"/>
                <a:ea typeface="Calibri"/>
                <a:cs typeface="Calibri"/>
                <a:sym typeface="Calibri"/>
              </a:defRPr>
            </a:lvl4pPr>
            <a:lvl5pPr marL="0" marR="0" lvl="4" indent="0" algn="r" rtl="0">
              <a:spcBef>
                <a:spcPts val="0"/>
              </a:spcBef>
              <a:spcAft>
                <a:spcPts val="0"/>
              </a:spcAft>
              <a:buNone/>
              <a:defRPr sz="1800">
                <a:solidFill>
                  <a:srgbClr val="898989"/>
                </a:solidFill>
                <a:latin typeface="Calibri"/>
                <a:ea typeface="Calibri"/>
                <a:cs typeface="Calibri"/>
                <a:sym typeface="Calibri"/>
              </a:defRPr>
            </a:lvl5pPr>
            <a:lvl6pPr marL="0" marR="0" lvl="5" indent="0" algn="r" rtl="0">
              <a:spcBef>
                <a:spcPts val="0"/>
              </a:spcBef>
              <a:spcAft>
                <a:spcPts val="0"/>
              </a:spcAft>
              <a:buNone/>
              <a:defRPr sz="1800">
                <a:solidFill>
                  <a:srgbClr val="898989"/>
                </a:solidFill>
                <a:latin typeface="Calibri"/>
                <a:ea typeface="Calibri"/>
                <a:cs typeface="Calibri"/>
                <a:sym typeface="Calibri"/>
              </a:defRPr>
            </a:lvl6pPr>
            <a:lvl7pPr marL="0" marR="0" lvl="6" indent="0" algn="r" rtl="0">
              <a:spcBef>
                <a:spcPts val="0"/>
              </a:spcBef>
              <a:spcAft>
                <a:spcPts val="0"/>
              </a:spcAft>
              <a:buNone/>
              <a:defRPr sz="1800">
                <a:solidFill>
                  <a:srgbClr val="898989"/>
                </a:solidFill>
                <a:latin typeface="Calibri"/>
                <a:ea typeface="Calibri"/>
                <a:cs typeface="Calibri"/>
                <a:sym typeface="Calibri"/>
              </a:defRPr>
            </a:lvl7pPr>
            <a:lvl8pPr marL="0" marR="0" lvl="7" indent="0" algn="r" rtl="0">
              <a:spcBef>
                <a:spcPts val="0"/>
              </a:spcBef>
              <a:spcAft>
                <a:spcPts val="0"/>
              </a:spcAft>
              <a:buNone/>
              <a:defRPr sz="1800">
                <a:solidFill>
                  <a:srgbClr val="898989"/>
                </a:solidFill>
                <a:latin typeface="Calibri"/>
                <a:ea typeface="Calibri"/>
                <a:cs typeface="Calibri"/>
                <a:sym typeface="Calibri"/>
              </a:defRPr>
            </a:lvl8pPr>
            <a:lvl9pPr marL="0" marR="0" lvl="8" indent="0" algn="r" rtl="0">
              <a:spcBef>
                <a:spcPts val="0"/>
              </a:spcBef>
              <a:spcAft>
                <a:spcPts val="0"/>
              </a:spcAft>
              <a:buNone/>
              <a:defRPr sz="1800">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159250" y="1541463"/>
            <a:ext cx="4686300" cy="569387"/>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3700" b="0" i="0" u="none" strike="noStrike" cap="none">
                <a:solidFill>
                  <a:srgbClr val="333333"/>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0" name="Shape 50"/>
          <p:cNvSpPr txBox="1">
            <a:spLocks noGrp="1"/>
          </p:cNvSpPr>
          <p:nvPr>
            <p:ph type="body" idx="1"/>
          </p:nvPr>
        </p:nvSpPr>
        <p:spPr>
          <a:xfrm>
            <a:off x="806450" y="2667000"/>
            <a:ext cx="11391900" cy="276225"/>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1" name="Shape 51"/>
          <p:cNvSpPr txBox="1">
            <a:spLocks noGrp="1"/>
          </p:cNvSpPr>
          <p:nvPr>
            <p:ph type="ftr" idx="11"/>
          </p:nvPr>
        </p:nvSpPr>
        <p:spPr>
          <a:xfrm>
            <a:off x="4421188" y="9070975"/>
            <a:ext cx="4162425" cy="276225"/>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dt" idx="10"/>
          </p:nvPr>
        </p:nvSpPr>
        <p:spPr>
          <a:xfrm>
            <a:off x="650875" y="9070975"/>
            <a:ext cx="2990850" cy="2762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9363075" y="9070975"/>
            <a:ext cx="2990850" cy="276225"/>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sz="1800">
                <a:solidFill>
                  <a:srgbClr val="898989"/>
                </a:solidFill>
                <a:latin typeface="Calibri"/>
                <a:ea typeface="Calibri"/>
                <a:cs typeface="Calibri"/>
                <a:sym typeface="Calibri"/>
              </a:defRPr>
            </a:lvl1pPr>
            <a:lvl2pPr marL="0" marR="0" lvl="1" indent="0" algn="r" rtl="0">
              <a:spcBef>
                <a:spcPts val="0"/>
              </a:spcBef>
              <a:spcAft>
                <a:spcPts val="0"/>
              </a:spcAft>
              <a:buNone/>
              <a:defRPr sz="1800">
                <a:solidFill>
                  <a:srgbClr val="898989"/>
                </a:solidFill>
                <a:latin typeface="Calibri"/>
                <a:ea typeface="Calibri"/>
                <a:cs typeface="Calibri"/>
                <a:sym typeface="Calibri"/>
              </a:defRPr>
            </a:lvl2pPr>
            <a:lvl3pPr marL="0" marR="0" lvl="2" indent="0" algn="r" rtl="0">
              <a:spcBef>
                <a:spcPts val="0"/>
              </a:spcBef>
              <a:spcAft>
                <a:spcPts val="0"/>
              </a:spcAft>
              <a:buNone/>
              <a:defRPr sz="1800">
                <a:solidFill>
                  <a:srgbClr val="898989"/>
                </a:solidFill>
                <a:latin typeface="Calibri"/>
                <a:ea typeface="Calibri"/>
                <a:cs typeface="Calibri"/>
                <a:sym typeface="Calibri"/>
              </a:defRPr>
            </a:lvl3pPr>
            <a:lvl4pPr marL="0" marR="0" lvl="3" indent="0" algn="r" rtl="0">
              <a:spcBef>
                <a:spcPts val="0"/>
              </a:spcBef>
              <a:spcAft>
                <a:spcPts val="0"/>
              </a:spcAft>
              <a:buNone/>
              <a:defRPr sz="1800">
                <a:solidFill>
                  <a:srgbClr val="898989"/>
                </a:solidFill>
                <a:latin typeface="Calibri"/>
                <a:ea typeface="Calibri"/>
                <a:cs typeface="Calibri"/>
                <a:sym typeface="Calibri"/>
              </a:defRPr>
            </a:lvl4pPr>
            <a:lvl5pPr marL="0" marR="0" lvl="4" indent="0" algn="r" rtl="0">
              <a:spcBef>
                <a:spcPts val="0"/>
              </a:spcBef>
              <a:spcAft>
                <a:spcPts val="0"/>
              </a:spcAft>
              <a:buNone/>
              <a:defRPr sz="1800">
                <a:solidFill>
                  <a:srgbClr val="898989"/>
                </a:solidFill>
                <a:latin typeface="Calibri"/>
                <a:ea typeface="Calibri"/>
                <a:cs typeface="Calibri"/>
                <a:sym typeface="Calibri"/>
              </a:defRPr>
            </a:lvl5pPr>
            <a:lvl6pPr marL="0" marR="0" lvl="5" indent="0" algn="r" rtl="0">
              <a:spcBef>
                <a:spcPts val="0"/>
              </a:spcBef>
              <a:spcAft>
                <a:spcPts val="0"/>
              </a:spcAft>
              <a:buNone/>
              <a:defRPr sz="1800">
                <a:solidFill>
                  <a:srgbClr val="898989"/>
                </a:solidFill>
                <a:latin typeface="Calibri"/>
                <a:ea typeface="Calibri"/>
                <a:cs typeface="Calibri"/>
                <a:sym typeface="Calibri"/>
              </a:defRPr>
            </a:lvl6pPr>
            <a:lvl7pPr marL="0" marR="0" lvl="6" indent="0" algn="r" rtl="0">
              <a:spcBef>
                <a:spcPts val="0"/>
              </a:spcBef>
              <a:spcAft>
                <a:spcPts val="0"/>
              </a:spcAft>
              <a:buNone/>
              <a:defRPr sz="1800">
                <a:solidFill>
                  <a:srgbClr val="898989"/>
                </a:solidFill>
                <a:latin typeface="Calibri"/>
                <a:ea typeface="Calibri"/>
                <a:cs typeface="Calibri"/>
                <a:sym typeface="Calibri"/>
              </a:defRPr>
            </a:lvl7pPr>
            <a:lvl8pPr marL="0" marR="0" lvl="7" indent="0" algn="r" rtl="0">
              <a:spcBef>
                <a:spcPts val="0"/>
              </a:spcBef>
              <a:spcAft>
                <a:spcPts val="0"/>
              </a:spcAft>
              <a:buNone/>
              <a:defRPr sz="1800">
                <a:solidFill>
                  <a:srgbClr val="898989"/>
                </a:solidFill>
                <a:latin typeface="Calibri"/>
                <a:ea typeface="Calibri"/>
                <a:cs typeface="Calibri"/>
                <a:sym typeface="Calibri"/>
              </a:defRPr>
            </a:lvl8pPr>
            <a:lvl9pPr marL="0" marR="0" lvl="8" indent="0" algn="r" rtl="0">
              <a:spcBef>
                <a:spcPts val="0"/>
              </a:spcBef>
              <a:spcAft>
                <a:spcPts val="0"/>
              </a:spcAft>
              <a:buNone/>
              <a:defRPr sz="1800">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159250" y="1541463"/>
            <a:ext cx="4686300" cy="569387"/>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3700" b="0" i="0" u="none" strike="noStrike" cap="none">
                <a:solidFill>
                  <a:srgbClr val="333333"/>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Shape 56"/>
          <p:cNvSpPr txBox="1">
            <a:spLocks noGrp="1"/>
          </p:cNvSpPr>
          <p:nvPr>
            <p:ph type="body" idx="1"/>
          </p:nvPr>
        </p:nvSpPr>
        <p:spPr>
          <a:xfrm>
            <a:off x="650240" y="2243329"/>
            <a:ext cx="5657088" cy="276999"/>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Shape 57"/>
          <p:cNvSpPr txBox="1">
            <a:spLocks noGrp="1"/>
          </p:cNvSpPr>
          <p:nvPr>
            <p:ph type="body" idx="2"/>
          </p:nvPr>
        </p:nvSpPr>
        <p:spPr>
          <a:xfrm>
            <a:off x="6697472" y="2243329"/>
            <a:ext cx="5657088" cy="276999"/>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8" name="Shape 58"/>
          <p:cNvSpPr txBox="1">
            <a:spLocks noGrp="1"/>
          </p:cNvSpPr>
          <p:nvPr>
            <p:ph type="ftr" idx="11"/>
          </p:nvPr>
        </p:nvSpPr>
        <p:spPr>
          <a:xfrm>
            <a:off x="4421188" y="9070975"/>
            <a:ext cx="4162425" cy="276225"/>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50875" y="9070975"/>
            <a:ext cx="2990850" cy="2762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9363075" y="9070975"/>
            <a:ext cx="2990850" cy="276225"/>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sz="1800">
                <a:solidFill>
                  <a:srgbClr val="898989"/>
                </a:solidFill>
                <a:latin typeface="Calibri"/>
                <a:ea typeface="Calibri"/>
                <a:cs typeface="Calibri"/>
                <a:sym typeface="Calibri"/>
              </a:defRPr>
            </a:lvl1pPr>
            <a:lvl2pPr marL="0" marR="0" lvl="1" indent="0" algn="r" rtl="0">
              <a:spcBef>
                <a:spcPts val="0"/>
              </a:spcBef>
              <a:spcAft>
                <a:spcPts val="0"/>
              </a:spcAft>
              <a:buNone/>
              <a:defRPr sz="1800">
                <a:solidFill>
                  <a:srgbClr val="898989"/>
                </a:solidFill>
                <a:latin typeface="Calibri"/>
                <a:ea typeface="Calibri"/>
                <a:cs typeface="Calibri"/>
                <a:sym typeface="Calibri"/>
              </a:defRPr>
            </a:lvl2pPr>
            <a:lvl3pPr marL="0" marR="0" lvl="2" indent="0" algn="r" rtl="0">
              <a:spcBef>
                <a:spcPts val="0"/>
              </a:spcBef>
              <a:spcAft>
                <a:spcPts val="0"/>
              </a:spcAft>
              <a:buNone/>
              <a:defRPr sz="1800">
                <a:solidFill>
                  <a:srgbClr val="898989"/>
                </a:solidFill>
                <a:latin typeface="Calibri"/>
                <a:ea typeface="Calibri"/>
                <a:cs typeface="Calibri"/>
                <a:sym typeface="Calibri"/>
              </a:defRPr>
            </a:lvl3pPr>
            <a:lvl4pPr marL="0" marR="0" lvl="3" indent="0" algn="r" rtl="0">
              <a:spcBef>
                <a:spcPts val="0"/>
              </a:spcBef>
              <a:spcAft>
                <a:spcPts val="0"/>
              </a:spcAft>
              <a:buNone/>
              <a:defRPr sz="1800">
                <a:solidFill>
                  <a:srgbClr val="898989"/>
                </a:solidFill>
                <a:latin typeface="Calibri"/>
                <a:ea typeface="Calibri"/>
                <a:cs typeface="Calibri"/>
                <a:sym typeface="Calibri"/>
              </a:defRPr>
            </a:lvl4pPr>
            <a:lvl5pPr marL="0" marR="0" lvl="4" indent="0" algn="r" rtl="0">
              <a:spcBef>
                <a:spcPts val="0"/>
              </a:spcBef>
              <a:spcAft>
                <a:spcPts val="0"/>
              </a:spcAft>
              <a:buNone/>
              <a:defRPr sz="1800">
                <a:solidFill>
                  <a:srgbClr val="898989"/>
                </a:solidFill>
                <a:latin typeface="Calibri"/>
                <a:ea typeface="Calibri"/>
                <a:cs typeface="Calibri"/>
                <a:sym typeface="Calibri"/>
              </a:defRPr>
            </a:lvl5pPr>
            <a:lvl6pPr marL="0" marR="0" lvl="5" indent="0" algn="r" rtl="0">
              <a:spcBef>
                <a:spcPts val="0"/>
              </a:spcBef>
              <a:spcAft>
                <a:spcPts val="0"/>
              </a:spcAft>
              <a:buNone/>
              <a:defRPr sz="1800">
                <a:solidFill>
                  <a:srgbClr val="898989"/>
                </a:solidFill>
                <a:latin typeface="Calibri"/>
                <a:ea typeface="Calibri"/>
                <a:cs typeface="Calibri"/>
                <a:sym typeface="Calibri"/>
              </a:defRPr>
            </a:lvl6pPr>
            <a:lvl7pPr marL="0" marR="0" lvl="6" indent="0" algn="r" rtl="0">
              <a:spcBef>
                <a:spcPts val="0"/>
              </a:spcBef>
              <a:spcAft>
                <a:spcPts val="0"/>
              </a:spcAft>
              <a:buNone/>
              <a:defRPr sz="1800">
                <a:solidFill>
                  <a:srgbClr val="898989"/>
                </a:solidFill>
                <a:latin typeface="Calibri"/>
                <a:ea typeface="Calibri"/>
                <a:cs typeface="Calibri"/>
                <a:sym typeface="Calibri"/>
              </a:defRPr>
            </a:lvl7pPr>
            <a:lvl8pPr marL="0" marR="0" lvl="7" indent="0" algn="r" rtl="0">
              <a:spcBef>
                <a:spcPts val="0"/>
              </a:spcBef>
              <a:spcAft>
                <a:spcPts val="0"/>
              </a:spcAft>
              <a:buNone/>
              <a:defRPr sz="1800">
                <a:solidFill>
                  <a:srgbClr val="898989"/>
                </a:solidFill>
                <a:latin typeface="Calibri"/>
                <a:ea typeface="Calibri"/>
                <a:cs typeface="Calibri"/>
                <a:sym typeface="Calibri"/>
              </a:defRPr>
            </a:lvl8pPr>
            <a:lvl9pPr marL="0" marR="0" lvl="8" indent="0" algn="r" rtl="0">
              <a:spcBef>
                <a:spcPts val="0"/>
              </a:spcBef>
              <a:spcAft>
                <a:spcPts val="0"/>
              </a:spcAft>
              <a:buNone/>
              <a:defRPr sz="1800">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0"/>
            <a:ext cx="13004800" cy="1136650"/>
          </a:xfrm>
          <a:custGeom>
            <a:avLst/>
            <a:gdLst/>
            <a:ahLst/>
            <a:cxnLst/>
            <a:rect l="0" t="0" r="0" b="0"/>
            <a:pathLst>
              <a:path w="13004800" h="1136650" extrusionOk="0">
                <a:moveTo>
                  <a:pt x="0" y="1136408"/>
                </a:moveTo>
                <a:lnTo>
                  <a:pt x="13004800" y="1136408"/>
                </a:lnTo>
                <a:lnTo>
                  <a:pt x="13004800" y="0"/>
                </a:lnTo>
                <a:lnTo>
                  <a:pt x="0" y="0"/>
                </a:lnTo>
                <a:lnTo>
                  <a:pt x="0" y="1136408"/>
                </a:lnTo>
                <a:close/>
              </a:path>
            </a:pathLst>
          </a:custGeom>
          <a:solidFill>
            <a:srgbClr val="D2D2D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Shape 11"/>
          <p:cNvSpPr/>
          <p:nvPr/>
        </p:nvSpPr>
        <p:spPr>
          <a:xfrm>
            <a:off x="0" y="0"/>
            <a:ext cx="3825875" cy="1136650"/>
          </a:xfrm>
          <a:custGeom>
            <a:avLst/>
            <a:gdLst/>
            <a:ahLst/>
            <a:cxnLst/>
            <a:rect l="0" t="0" r="0" b="0"/>
            <a:pathLst>
              <a:path w="3826510" h="1136650" extrusionOk="0">
                <a:moveTo>
                  <a:pt x="3826090" y="0"/>
                </a:moveTo>
                <a:lnTo>
                  <a:pt x="0" y="2540"/>
                </a:lnTo>
                <a:lnTo>
                  <a:pt x="0" y="1136408"/>
                </a:lnTo>
                <a:lnTo>
                  <a:pt x="2678150" y="1136408"/>
                </a:lnTo>
                <a:lnTo>
                  <a:pt x="3826090" y="0"/>
                </a:lnTo>
                <a:close/>
              </a:path>
            </a:pathLst>
          </a:custGeom>
          <a:solidFill>
            <a:srgbClr val="0091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Shape 12"/>
          <p:cNvSpPr/>
          <p:nvPr/>
        </p:nvSpPr>
        <p:spPr>
          <a:xfrm>
            <a:off x="0" y="4763"/>
            <a:ext cx="3822700" cy="1131887"/>
          </a:xfrm>
          <a:custGeom>
            <a:avLst/>
            <a:gdLst/>
            <a:ahLst/>
            <a:cxnLst/>
            <a:rect l="0" t="0" r="0" b="0"/>
            <a:pathLst>
              <a:path w="3822065" h="1132205" extrusionOk="0">
                <a:moveTo>
                  <a:pt x="3821684" y="0"/>
                </a:moveTo>
                <a:lnTo>
                  <a:pt x="0" y="0"/>
                </a:lnTo>
                <a:lnTo>
                  <a:pt x="0" y="1132039"/>
                </a:lnTo>
                <a:lnTo>
                  <a:pt x="2678150" y="1132039"/>
                </a:lnTo>
                <a:lnTo>
                  <a:pt x="3821684" y="0"/>
                </a:lnTo>
                <a:close/>
              </a:path>
            </a:pathLst>
          </a:custGeom>
          <a:solidFill>
            <a:srgbClr val="0091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Shape 13"/>
          <p:cNvSpPr/>
          <p:nvPr/>
        </p:nvSpPr>
        <p:spPr>
          <a:xfrm>
            <a:off x="0" y="0"/>
            <a:ext cx="2066925" cy="1136650"/>
          </a:xfrm>
          <a:custGeom>
            <a:avLst/>
            <a:gdLst/>
            <a:ahLst/>
            <a:cxnLst/>
            <a:rect l="0" t="0" r="0" b="0"/>
            <a:pathLst>
              <a:path w="2066289" h="1136650" extrusionOk="0">
                <a:moveTo>
                  <a:pt x="2065820" y="0"/>
                </a:moveTo>
                <a:lnTo>
                  <a:pt x="0" y="0"/>
                </a:lnTo>
                <a:lnTo>
                  <a:pt x="0" y="1136408"/>
                </a:lnTo>
                <a:lnTo>
                  <a:pt x="917879" y="1136408"/>
                </a:lnTo>
                <a:lnTo>
                  <a:pt x="2065820" y="0"/>
                </a:lnTo>
                <a:close/>
              </a:path>
            </a:pathLst>
          </a:custGeom>
          <a:solidFill>
            <a:srgbClr val="0071B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Shape 14"/>
          <p:cNvSpPr txBox="1">
            <a:spLocks noGrp="1"/>
          </p:cNvSpPr>
          <p:nvPr>
            <p:ph type="title"/>
          </p:nvPr>
        </p:nvSpPr>
        <p:spPr>
          <a:xfrm>
            <a:off x="4159250" y="1541463"/>
            <a:ext cx="4686300" cy="276225"/>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5" name="Shape 15"/>
          <p:cNvSpPr txBox="1">
            <a:spLocks noGrp="1"/>
          </p:cNvSpPr>
          <p:nvPr>
            <p:ph type="body" idx="1"/>
          </p:nvPr>
        </p:nvSpPr>
        <p:spPr>
          <a:xfrm>
            <a:off x="806450" y="2667000"/>
            <a:ext cx="11391900" cy="276225"/>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6" name="Shape 16"/>
          <p:cNvSpPr txBox="1">
            <a:spLocks noGrp="1"/>
          </p:cNvSpPr>
          <p:nvPr>
            <p:ph type="ftr" idx="11"/>
          </p:nvPr>
        </p:nvSpPr>
        <p:spPr>
          <a:xfrm>
            <a:off x="4421188" y="9070975"/>
            <a:ext cx="4162425" cy="276225"/>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dt" idx="10"/>
          </p:nvPr>
        </p:nvSpPr>
        <p:spPr>
          <a:xfrm>
            <a:off x="650875" y="9070975"/>
            <a:ext cx="2990850" cy="2762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9363075" y="9070975"/>
            <a:ext cx="2990850" cy="276225"/>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sz="1800" b="0" u="none">
                <a:solidFill>
                  <a:srgbClr val="898989"/>
                </a:solidFill>
                <a:latin typeface="Calibri"/>
                <a:ea typeface="Calibri"/>
                <a:cs typeface="Calibri"/>
                <a:sym typeface="Calibri"/>
              </a:defRPr>
            </a:lvl1pPr>
            <a:lvl2pPr marL="0" marR="0" lvl="1" indent="0" algn="r" rtl="0">
              <a:spcBef>
                <a:spcPts val="0"/>
              </a:spcBef>
              <a:spcAft>
                <a:spcPts val="0"/>
              </a:spcAft>
              <a:buNone/>
              <a:defRPr sz="1800" b="0" u="none">
                <a:solidFill>
                  <a:srgbClr val="898989"/>
                </a:solidFill>
                <a:latin typeface="Calibri"/>
                <a:ea typeface="Calibri"/>
                <a:cs typeface="Calibri"/>
                <a:sym typeface="Calibri"/>
              </a:defRPr>
            </a:lvl2pPr>
            <a:lvl3pPr marL="0" marR="0" lvl="2" indent="0" algn="r" rtl="0">
              <a:spcBef>
                <a:spcPts val="0"/>
              </a:spcBef>
              <a:spcAft>
                <a:spcPts val="0"/>
              </a:spcAft>
              <a:buNone/>
              <a:defRPr sz="1800" b="0" u="none">
                <a:solidFill>
                  <a:srgbClr val="898989"/>
                </a:solidFill>
                <a:latin typeface="Calibri"/>
                <a:ea typeface="Calibri"/>
                <a:cs typeface="Calibri"/>
                <a:sym typeface="Calibri"/>
              </a:defRPr>
            </a:lvl3pPr>
            <a:lvl4pPr marL="0" marR="0" lvl="3" indent="0" algn="r" rtl="0">
              <a:spcBef>
                <a:spcPts val="0"/>
              </a:spcBef>
              <a:spcAft>
                <a:spcPts val="0"/>
              </a:spcAft>
              <a:buNone/>
              <a:defRPr sz="1800" b="0" u="none">
                <a:solidFill>
                  <a:srgbClr val="898989"/>
                </a:solidFill>
                <a:latin typeface="Calibri"/>
                <a:ea typeface="Calibri"/>
                <a:cs typeface="Calibri"/>
                <a:sym typeface="Calibri"/>
              </a:defRPr>
            </a:lvl4pPr>
            <a:lvl5pPr marL="0" marR="0" lvl="4" indent="0" algn="r" rtl="0">
              <a:spcBef>
                <a:spcPts val="0"/>
              </a:spcBef>
              <a:spcAft>
                <a:spcPts val="0"/>
              </a:spcAft>
              <a:buNone/>
              <a:defRPr sz="1800" b="0" u="none">
                <a:solidFill>
                  <a:srgbClr val="898989"/>
                </a:solidFill>
                <a:latin typeface="Calibri"/>
                <a:ea typeface="Calibri"/>
                <a:cs typeface="Calibri"/>
                <a:sym typeface="Calibri"/>
              </a:defRPr>
            </a:lvl5pPr>
            <a:lvl6pPr marL="0" marR="0" lvl="5" indent="0" algn="r" rtl="0">
              <a:spcBef>
                <a:spcPts val="0"/>
              </a:spcBef>
              <a:spcAft>
                <a:spcPts val="0"/>
              </a:spcAft>
              <a:buNone/>
              <a:defRPr sz="1800" b="0" u="none">
                <a:solidFill>
                  <a:srgbClr val="898989"/>
                </a:solidFill>
                <a:latin typeface="Calibri"/>
                <a:ea typeface="Calibri"/>
                <a:cs typeface="Calibri"/>
                <a:sym typeface="Calibri"/>
              </a:defRPr>
            </a:lvl6pPr>
            <a:lvl7pPr marL="0" marR="0" lvl="6" indent="0" algn="r" rtl="0">
              <a:spcBef>
                <a:spcPts val="0"/>
              </a:spcBef>
              <a:spcAft>
                <a:spcPts val="0"/>
              </a:spcAft>
              <a:buNone/>
              <a:defRPr sz="1800" b="0" u="none">
                <a:solidFill>
                  <a:srgbClr val="898989"/>
                </a:solidFill>
                <a:latin typeface="Calibri"/>
                <a:ea typeface="Calibri"/>
                <a:cs typeface="Calibri"/>
                <a:sym typeface="Calibri"/>
              </a:defRPr>
            </a:lvl7pPr>
            <a:lvl8pPr marL="0" marR="0" lvl="7" indent="0" algn="r" rtl="0">
              <a:spcBef>
                <a:spcPts val="0"/>
              </a:spcBef>
              <a:spcAft>
                <a:spcPts val="0"/>
              </a:spcAft>
              <a:buNone/>
              <a:defRPr sz="1800" b="0" u="none">
                <a:solidFill>
                  <a:srgbClr val="898989"/>
                </a:solidFill>
                <a:latin typeface="Calibri"/>
                <a:ea typeface="Calibri"/>
                <a:cs typeface="Calibri"/>
                <a:sym typeface="Calibri"/>
              </a:defRPr>
            </a:lvl8pPr>
            <a:lvl9pPr marL="0" marR="0" lvl="8" indent="0" algn="r" rtl="0">
              <a:spcBef>
                <a:spcPts val="0"/>
              </a:spcBef>
              <a:spcAft>
                <a:spcPts val="0"/>
              </a:spcAft>
              <a:buNone/>
              <a:defRPr sz="1800" b="0" u="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6" name="Shape 96"/>
          <p:cNvPicPr preferRelativeResize="0"/>
          <p:nvPr/>
        </p:nvPicPr>
        <p:blipFill rotWithShape="1">
          <a:blip r:embed="rId3">
            <a:alphaModFix/>
          </a:blip>
          <a:srcRect/>
          <a:stretch/>
        </p:blipFill>
        <p:spPr>
          <a:xfrm>
            <a:off x="9453563" y="227013"/>
            <a:ext cx="3265487" cy="582612"/>
          </a:xfrm>
          <a:prstGeom prst="rect">
            <a:avLst/>
          </a:prstGeom>
          <a:noFill/>
          <a:ln>
            <a:noFill/>
          </a:ln>
        </p:spPr>
      </p:pic>
      <p:sp>
        <p:nvSpPr>
          <p:cNvPr id="98" name="Shape 98"/>
          <p:cNvSpPr txBox="1"/>
          <p:nvPr/>
        </p:nvSpPr>
        <p:spPr>
          <a:xfrm>
            <a:off x="939800" y="159603"/>
            <a:ext cx="19812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lt1"/>
                </a:solidFill>
                <a:latin typeface="Calibri"/>
                <a:ea typeface="Calibri"/>
                <a:cs typeface="Calibri"/>
                <a:sym typeface="Calibri"/>
              </a:rPr>
              <a:t>Módulo Base </a:t>
            </a:r>
            <a:endParaRPr/>
          </a:p>
          <a:p>
            <a:pPr marL="0" marR="0" lvl="0" indent="0" algn="ctr" rtl="0">
              <a:spcBef>
                <a:spcPts val="0"/>
              </a:spcBef>
              <a:spcAft>
                <a:spcPts val="0"/>
              </a:spcAft>
              <a:buNone/>
            </a:pPr>
            <a:r>
              <a:rPr lang="es-AR" sz="2400">
                <a:solidFill>
                  <a:schemeClr val="lt1"/>
                </a:solidFill>
                <a:latin typeface="Calibri"/>
                <a:ea typeface="Calibri"/>
                <a:cs typeface="Calibri"/>
                <a:sym typeface="Calibri"/>
              </a:rPr>
              <a:t>de Datos</a:t>
            </a:r>
            <a:endParaRPr sz="2400">
              <a:solidFill>
                <a:schemeClr val="lt1"/>
              </a:solidFill>
              <a:latin typeface="Calibri"/>
              <a:ea typeface="Calibri"/>
              <a:cs typeface="Calibri"/>
              <a:sym typeface="Calibri"/>
            </a:endParaRPr>
          </a:p>
        </p:txBody>
      </p:sp>
      <p:pic>
        <p:nvPicPr>
          <p:cNvPr id="99" name="Shape 99"/>
          <p:cNvPicPr preferRelativeResize="0"/>
          <p:nvPr/>
        </p:nvPicPr>
        <p:blipFill rotWithShape="1">
          <a:blip r:embed="rId4">
            <a:alphaModFix/>
          </a:blip>
          <a:srcRect/>
          <a:stretch/>
        </p:blipFill>
        <p:spPr>
          <a:xfrm>
            <a:off x="17896" y="152400"/>
            <a:ext cx="1226704" cy="952500"/>
          </a:xfrm>
          <a:prstGeom prst="rect">
            <a:avLst/>
          </a:prstGeom>
          <a:noFill/>
          <a:ln>
            <a:noFill/>
          </a:ln>
        </p:spPr>
      </p:pic>
      <p:sp>
        <p:nvSpPr>
          <p:cNvPr id="13" name="Shape 83"/>
          <p:cNvSpPr txBox="1"/>
          <p:nvPr/>
        </p:nvSpPr>
        <p:spPr>
          <a:xfrm>
            <a:off x="29147" y="1386359"/>
            <a:ext cx="13004800" cy="9798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6000" b="1" dirty="0" smtClean="0">
                <a:solidFill>
                  <a:schemeClr val="dk1"/>
                </a:solidFill>
                <a:latin typeface="Overlock"/>
                <a:ea typeface="Overlock"/>
                <a:cs typeface="Overlock"/>
                <a:sym typeface="Overlock"/>
              </a:rPr>
              <a:t>Repasando sentencia </a:t>
            </a:r>
            <a:r>
              <a:rPr lang="es-AR" sz="6000" b="1" dirty="0" smtClean="0">
                <a:solidFill>
                  <a:schemeClr val="bg2">
                    <a:lumMod val="60000"/>
                    <a:lumOff val="40000"/>
                  </a:schemeClr>
                </a:solidFill>
                <a:latin typeface="Overlock"/>
                <a:ea typeface="Overlock"/>
                <a:cs typeface="Overlock"/>
                <a:sym typeface="Overlock"/>
              </a:rPr>
              <a:t>SELECT</a:t>
            </a:r>
          </a:p>
        </p:txBody>
      </p:sp>
      <p:sp>
        <p:nvSpPr>
          <p:cNvPr id="10" name="15 CuadroTexto"/>
          <p:cNvSpPr txBox="1"/>
          <p:nvPr/>
        </p:nvSpPr>
        <p:spPr>
          <a:xfrm>
            <a:off x="657506" y="3008902"/>
            <a:ext cx="12828521" cy="1754326"/>
          </a:xfrm>
          <a:prstGeom prst="rect">
            <a:avLst/>
          </a:prstGeom>
          <a:noFill/>
        </p:spPr>
        <p:txBody>
          <a:bodyPr wrap="square" rtlCol="0">
            <a:spAutoFit/>
          </a:bodyPr>
          <a:lstStyle/>
          <a:p>
            <a:r>
              <a:rPr lang="es-ES" sz="4400" b="1" dirty="0" smtClean="0">
                <a:solidFill>
                  <a:schemeClr val="bg2">
                    <a:lumMod val="60000"/>
                    <a:lumOff val="40000"/>
                  </a:schemeClr>
                </a:solidFill>
              </a:rPr>
              <a:t>SELECT </a:t>
            </a:r>
            <a:r>
              <a:rPr lang="es-ES" sz="2400" dirty="0"/>
              <a:t>[ </a:t>
            </a:r>
            <a:r>
              <a:rPr lang="es-ES" sz="2400" b="1" dirty="0"/>
              <a:t>ALL / DISTINC</a:t>
            </a:r>
            <a:r>
              <a:rPr lang="es-ES" sz="2400" dirty="0"/>
              <a:t> ] [ * ] / [</a:t>
            </a:r>
            <a:r>
              <a:rPr lang="es-ES" sz="2400" dirty="0" err="1"/>
              <a:t>ListaColumnas_Expresiones</a:t>
            </a:r>
            <a:r>
              <a:rPr lang="es-ES" sz="2400" dirty="0"/>
              <a:t>] AS </a:t>
            </a:r>
            <a:r>
              <a:rPr lang="es-ES" sz="2400" dirty="0" smtClean="0"/>
              <a:t>[Expresión]</a:t>
            </a:r>
            <a:endParaRPr lang="es-ES" sz="4400" b="1" dirty="0" smtClean="0">
              <a:solidFill>
                <a:schemeClr val="bg2">
                  <a:lumMod val="60000"/>
                  <a:lumOff val="40000"/>
                </a:schemeClr>
              </a:solidFill>
            </a:endParaRPr>
          </a:p>
          <a:p>
            <a:endParaRPr lang="es-ES" sz="4400" b="1" dirty="0" smtClean="0">
              <a:solidFill>
                <a:schemeClr val="bg2">
                  <a:lumMod val="60000"/>
                  <a:lumOff val="40000"/>
                </a:schemeClr>
              </a:solidFill>
            </a:endParaRPr>
          </a:p>
          <a:p>
            <a:endParaRPr lang="es-ES" sz="2000" b="1" dirty="0" smtClean="0">
              <a:solidFill>
                <a:srgbClr val="FF0000"/>
              </a:solidFill>
            </a:endParaRPr>
          </a:p>
        </p:txBody>
      </p:sp>
      <p:sp>
        <p:nvSpPr>
          <p:cNvPr id="2" name="1 CuadroTexto"/>
          <p:cNvSpPr txBox="1"/>
          <p:nvPr/>
        </p:nvSpPr>
        <p:spPr>
          <a:xfrm>
            <a:off x="657506" y="4142792"/>
            <a:ext cx="11528274" cy="5016758"/>
          </a:xfrm>
          <a:prstGeom prst="rect">
            <a:avLst/>
          </a:prstGeom>
          <a:noFill/>
        </p:spPr>
        <p:txBody>
          <a:bodyPr wrap="square" rtlCol="0">
            <a:spAutoFit/>
          </a:bodyPr>
          <a:lstStyle/>
          <a:p>
            <a:pPr marL="285750" indent="-285750" fontAlgn="base">
              <a:buFont typeface="Arial" pitchFamily="34" charset="0"/>
              <a:buChar char="•"/>
            </a:pPr>
            <a:r>
              <a:rPr lang="es-ES" sz="2000" b="1" dirty="0" smtClean="0">
                <a:solidFill>
                  <a:schemeClr val="bg2">
                    <a:lumMod val="60000"/>
                    <a:lumOff val="40000"/>
                  </a:schemeClr>
                </a:solidFill>
              </a:rPr>
              <a:t>SELECT</a:t>
            </a:r>
          </a:p>
          <a:p>
            <a:pPr fontAlgn="base"/>
            <a:r>
              <a:rPr lang="es-ES" sz="2000" dirty="0" smtClean="0"/>
              <a:t>Permite </a:t>
            </a:r>
            <a:r>
              <a:rPr lang="es-ES" sz="2000" dirty="0"/>
              <a:t>seleccionar las columnas que se van a mostrar y en el orden en que lo van a hacer. Simplemente es la </a:t>
            </a:r>
            <a:r>
              <a:rPr lang="es-ES" sz="2000" dirty="0" smtClean="0"/>
              <a:t>instrucción </a:t>
            </a:r>
            <a:r>
              <a:rPr lang="es-ES" sz="2000" dirty="0"/>
              <a:t>que la base de datos interpreta como que vamos a solicitar información.</a:t>
            </a:r>
          </a:p>
          <a:p>
            <a:pPr fontAlgn="base"/>
            <a:endParaRPr lang="es-ES" sz="2000" dirty="0" smtClean="0">
              <a:solidFill>
                <a:schemeClr val="bg2">
                  <a:lumMod val="60000"/>
                  <a:lumOff val="40000"/>
                </a:schemeClr>
              </a:solidFill>
            </a:endParaRPr>
          </a:p>
          <a:p>
            <a:pPr marL="285750" indent="-285750" fontAlgn="base">
              <a:buFont typeface="Arial" pitchFamily="34" charset="0"/>
              <a:buChar char="•"/>
            </a:pPr>
            <a:r>
              <a:rPr lang="es-ES" sz="2000" b="1" dirty="0" smtClean="0">
                <a:solidFill>
                  <a:schemeClr val="bg2">
                    <a:lumMod val="60000"/>
                    <a:lumOff val="40000"/>
                  </a:schemeClr>
                </a:solidFill>
              </a:rPr>
              <a:t>ALL</a:t>
            </a:r>
            <a:r>
              <a:rPr lang="es-ES" sz="2000" dirty="0" smtClean="0">
                <a:solidFill>
                  <a:schemeClr val="bg2">
                    <a:lumMod val="60000"/>
                    <a:lumOff val="40000"/>
                  </a:schemeClr>
                </a:solidFill>
              </a:rPr>
              <a:t>:</a:t>
            </a:r>
            <a:r>
              <a:rPr lang="es-ES" sz="2000" dirty="0" smtClean="0"/>
              <a:t> </a:t>
            </a:r>
            <a:r>
              <a:rPr lang="es-ES" sz="2000" dirty="0"/>
              <a:t>es el valor predeterminado, especifica que el conjunto de resultados puede incluir filas duplicadas. Por regla general nunca se utiliza.</a:t>
            </a:r>
          </a:p>
          <a:p>
            <a:pPr fontAlgn="base"/>
            <a:endParaRPr lang="es-ES" sz="2000" dirty="0" smtClean="0">
              <a:solidFill>
                <a:schemeClr val="bg2">
                  <a:lumMod val="60000"/>
                  <a:lumOff val="40000"/>
                </a:schemeClr>
              </a:solidFill>
            </a:endParaRPr>
          </a:p>
          <a:p>
            <a:pPr marL="285750" indent="-285750" fontAlgn="base">
              <a:buFont typeface="Arial" pitchFamily="34" charset="0"/>
              <a:buChar char="•"/>
            </a:pPr>
            <a:r>
              <a:rPr lang="es-ES" sz="2000" b="1" dirty="0" smtClean="0">
                <a:solidFill>
                  <a:schemeClr val="bg2">
                    <a:lumMod val="60000"/>
                    <a:lumOff val="40000"/>
                  </a:schemeClr>
                </a:solidFill>
              </a:rPr>
              <a:t>DISTINCT</a:t>
            </a:r>
            <a:r>
              <a:rPr lang="es-ES" sz="2000" dirty="0" smtClean="0">
                <a:solidFill>
                  <a:schemeClr val="bg2">
                    <a:lumMod val="60000"/>
                    <a:lumOff val="40000"/>
                  </a:schemeClr>
                </a:solidFill>
              </a:rPr>
              <a:t>:</a:t>
            </a:r>
            <a:r>
              <a:rPr lang="es-ES" sz="2000" dirty="0" smtClean="0"/>
              <a:t> </a:t>
            </a:r>
            <a:r>
              <a:rPr lang="es-ES" sz="2000" dirty="0"/>
              <a:t>especifica que el conjunto de resultados sólo puede incluir filas únicas. Es decir, si al realizar una consulta hay registros exactamente iguales que aparecen más de una vez, éstos se eliminan. Muy útil en muchas ocasiones</a:t>
            </a:r>
            <a:r>
              <a:rPr lang="es-ES" sz="2000" dirty="0" smtClean="0"/>
              <a:t>.</a:t>
            </a:r>
          </a:p>
          <a:p>
            <a:pPr marL="285750" indent="-285750" fontAlgn="base">
              <a:buFont typeface="Arial" pitchFamily="34" charset="0"/>
              <a:buChar char="•"/>
            </a:pPr>
            <a:endParaRPr lang="es-ES" sz="2000" dirty="0"/>
          </a:p>
          <a:p>
            <a:pPr marL="285750" indent="-285750" fontAlgn="base">
              <a:buFont typeface="Arial" pitchFamily="34" charset="0"/>
              <a:buChar char="•"/>
            </a:pPr>
            <a:r>
              <a:rPr lang="es-ES" sz="2000" b="1" dirty="0" err="1">
                <a:solidFill>
                  <a:schemeClr val="bg2">
                    <a:lumMod val="60000"/>
                    <a:lumOff val="40000"/>
                  </a:schemeClr>
                </a:solidFill>
              </a:rPr>
              <a:t>ListaColumnas_Expresiones</a:t>
            </a:r>
            <a:r>
              <a:rPr lang="es-ES" sz="2000" b="1" dirty="0">
                <a:solidFill>
                  <a:schemeClr val="bg2">
                    <a:lumMod val="60000"/>
                    <a:lumOff val="40000"/>
                  </a:schemeClr>
                </a:solidFill>
              </a:rPr>
              <a:t> </a:t>
            </a:r>
            <a:r>
              <a:rPr lang="es-ES" sz="2000" dirty="0" smtClean="0">
                <a:solidFill>
                  <a:schemeClr val="bg2">
                    <a:lumMod val="60000"/>
                    <a:lumOff val="40000"/>
                  </a:schemeClr>
                </a:solidFill>
              </a:rPr>
              <a:t>: </a:t>
            </a:r>
            <a:r>
              <a:rPr lang="es-ES" sz="2000" dirty="0" smtClean="0"/>
              <a:t>nombres </a:t>
            </a:r>
            <a:r>
              <a:rPr lang="es-ES" sz="2000" dirty="0"/>
              <a:t>de campos de la tabla que nos </a:t>
            </a:r>
            <a:r>
              <a:rPr lang="es-ES" sz="2000" dirty="0" smtClean="0"/>
              <a:t>interesan</a:t>
            </a:r>
            <a:endParaRPr lang="es-ES" sz="2000" dirty="0"/>
          </a:p>
          <a:p>
            <a:pPr fontAlgn="base"/>
            <a:endParaRPr lang="es-ES" sz="2000" dirty="0" smtClean="0"/>
          </a:p>
          <a:p>
            <a:r>
              <a:rPr lang="es-ES" sz="2000" dirty="0"/>
              <a:t/>
            </a:r>
            <a:br>
              <a:rPr lang="es-ES" sz="2000" dirty="0"/>
            </a:br>
            <a:endParaRPr lang="es-ES" sz="2000" dirty="0"/>
          </a:p>
        </p:txBody>
      </p:sp>
      <p:sp>
        <p:nvSpPr>
          <p:cNvPr id="25" name="2 Rectángulo redondeado"/>
          <p:cNvSpPr/>
          <p:nvPr/>
        </p:nvSpPr>
        <p:spPr>
          <a:xfrm>
            <a:off x="0" y="8811766"/>
            <a:ext cx="13004800" cy="94183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s-ES" sz="2400" b="1" dirty="0">
              <a:solidFill>
                <a:srgbClr val="FFFF00"/>
              </a:solidFill>
            </a:endParaRPr>
          </a:p>
        </p:txBody>
      </p:sp>
    </p:spTree>
    <p:extLst>
      <p:ext uri="{BB962C8B-B14F-4D97-AF65-F5344CB8AC3E}">
        <p14:creationId xmlns:p14="http://schemas.microsoft.com/office/powerpoint/2010/main" val="6622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6" name="Shape 96"/>
          <p:cNvPicPr preferRelativeResize="0"/>
          <p:nvPr/>
        </p:nvPicPr>
        <p:blipFill rotWithShape="1">
          <a:blip r:embed="rId3">
            <a:alphaModFix/>
          </a:blip>
          <a:srcRect/>
          <a:stretch/>
        </p:blipFill>
        <p:spPr>
          <a:xfrm>
            <a:off x="9453563" y="227013"/>
            <a:ext cx="3265487" cy="582612"/>
          </a:xfrm>
          <a:prstGeom prst="rect">
            <a:avLst/>
          </a:prstGeom>
          <a:noFill/>
          <a:ln>
            <a:noFill/>
          </a:ln>
        </p:spPr>
      </p:pic>
      <p:sp>
        <p:nvSpPr>
          <p:cNvPr id="98" name="Shape 98"/>
          <p:cNvSpPr txBox="1"/>
          <p:nvPr/>
        </p:nvSpPr>
        <p:spPr>
          <a:xfrm>
            <a:off x="939800" y="159603"/>
            <a:ext cx="19812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lt1"/>
                </a:solidFill>
                <a:latin typeface="Calibri"/>
                <a:ea typeface="Calibri"/>
                <a:cs typeface="Calibri"/>
                <a:sym typeface="Calibri"/>
              </a:rPr>
              <a:t>Módulo Base </a:t>
            </a:r>
            <a:endParaRPr/>
          </a:p>
          <a:p>
            <a:pPr marL="0" marR="0" lvl="0" indent="0" algn="ctr" rtl="0">
              <a:spcBef>
                <a:spcPts val="0"/>
              </a:spcBef>
              <a:spcAft>
                <a:spcPts val="0"/>
              </a:spcAft>
              <a:buNone/>
            </a:pPr>
            <a:r>
              <a:rPr lang="es-AR" sz="2400">
                <a:solidFill>
                  <a:schemeClr val="lt1"/>
                </a:solidFill>
                <a:latin typeface="Calibri"/>
                <a:ea typeface="Calibri"/>
                <a:cs typeface="Calibri"/>
                <a:sym typeface="Calibri"/>
              </a:rPr>
              <a:t>de Datos</a:t>
            </a:r>
            <a:endParaRPr sz="2400">
              <a:solidFill>
                <a:schemeClr val="lt1"/>
              </a:solidFill>
              <a:latin typeface="Calibri"/>
              <a:ea typeface="Calibri"/>
              <a:cs typeface="Calibri"/>
              <a:sym typeface="Calibri"/>
            </a:endParaRPr>
          </a:p>
        </p:txBody>
      </p:sp>
      <p:pic>
        <p:nvPicPr>
          <p:cNvPr id="99" name="Shape 99"/>
          <p:cNvPicPr preferRelativeResize="0"/>
          <p:nvPr/>
        </p:nvPicPr>
        <p:blipFill rotWithShape="1">
          <a:blip r:embed="rId4">
            <a:alphaModFix/>
          </a:blip>
          <a:srcRect/>
          <a:stretch/>
        </p:blipFill>
        <p:spPr>
          <a:xfrm>
            <a:off x="17896" y="152400"/>
            <a:ext cx="1226704" cy="952500"/>
          </a:xfrm>
          <a:prstGeom prst="rect">
            <a:avLst/>
          </a:prstGeom>
          <a:noFill/>
          <a:ln>
            <a:noFill/>
          </a:ln>
        </p:spPr>
      </p:pic>
      <p:sp>
        <p:nvSpPr>
          <p:cNvPr id="13" name="Shape 83"/>
          <p:cNvSpPr txBox="1"/>
          <p:nvPr/>
        </p:nvSpPr>
        <p:spPr>
          <a:xfrm>
            <a:off x="29147" y="1386359"/>
            <a:ext cx="13004800" cy="9798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6000" b="1" dirty="0" smtClean="0">
                <a:solidFill>
                  <a:schemeClr val="dk1"/>
                </a:solidFill>
                <a:latin typeface="Overlock"/>
                <a:ea typeface="Overlock"/>
                <a:cs typeface="Overlock"/>
                <a:sym typeface="Overlock"/>
              </a:rPr>
              <a:t>Algo más de </a:t>
            </a:r>
            <a:r>
              <a:rPr lang="es-AR" sz="6000" b="1" dirty="0" smtClean="0">
                <a:solidFill>
                  <a:schemeClr val="bg2">
                    <a:lumMod val="60000"/>
                    <a:lumOff val="40000"/>
                  </a:schemeClr>
                </a:solidFill>
                <a:latin typeface="Overlock"/>
                <a:ea typeface="Overlock"/>
                <a:cs typeface="Overlock"/>
                <a:sym typeface="Overlock"/>
              </a:rPr>
              <a:t>SELECT</a:t>
            </a:r>
          </a:p>
        </p:txBody>
      </p:sp>
      <p:sp>
        <p:nvSpPr>
          <p:cNvPr id="10" name="15 CuadroTexto"/>
          <p:cNvSpPr txBox="1"/>
          <p:nvPr/>
        </p:nvSpPr>
        <p:spPr>
          <a:xfrm>
            <a:off x="657506" y="3008902"/>
            <a:ext cx="12828521" cy="1754326"/>
          </a:xfrm>
          <a:prstGeom prst="rect">
            <a:avLst/>
          </a:prstGeom>
          <a:noFill/>
        </p:spPr>
        <p:txBody>
          <a:bodyPr wrap="square" rtlCol="0">
            <a:spAutoFit/>
          </a:bodyPr>
          <a:lstStyle/>
          <a:p>
            <a:r>
              <a:rPr lang="es-ES" sz="4400" b="1" dirty="0" smtClean="0">
                <a:solidFill>
                  <a:schemeClr val="bg2">
                    <a:lumMod val="60000"/>
                    <a:lumOff val="40000"/>
                  </a:schemeClr>
                </a:solidFill>
              </a:rPr>
              <a:t>SELECT</a:t>
            </a:r>
            <a:r>
              <a:rPr lang="es-ES" sz="2400" dirty="0" smtClean="0"/>
              <a:t>[ </a:t>
            </a:r>
            <a:r>
              <a:rPr lang="es-ES" sz="2400" b="1" dirty="0"/>
              <a:t>ALL / DISTINC</a:t>
            </a:r>
            <a:r>
              <a:rPr lang="es-ES" sz="2400" dirty="0"/>
              <a:t> ] [ * ] / [</a:t>
            </a:r>
            <a:r>
              <a:rPr lang="es-ES" sz="2400" dirty="0" err="1"/>
              <a:t>ListaColumnas_Expresiones</a:t>
            </a:r>
            <a:r>
              <a:rPr lang="es-ES" sz="2400" dirty="0"/>
              <a:t>] AS </a:t>
            </a:r>
            <a:r>
              <a:rPr lang="es-ES" sz="2400" dirty="0" smtClean="0"/>
              <a:t>[Expresión]</a:t>
            </a:r>
            <a:endParaRPr lang="es-ES" sz="4400" b="1" dirty="0" smtClean="0">
              <a:solidFill>
                <a:schemeClr val="bg2">
                  <a:lumMod val="60000"/>
                  <a:lumOff val="40000"/>
                </a:schemeClr>
              </a:solidFill>
            </a:endParaRPr>
          </a:p>
          <a:p>
            <a:endParaRPr lang="es-ES" sz="4400" b="1" dirty="0" smtClean="0">
              <a:solidFill>
                <a:schemeClr val="bg2">
                  <a:lumMod val="60000"/>
                  <a:lumOff val="40000"/>
                </a:schemeClr>
              </a:solidFill>
            </a:endParaRPr>
          </a:p>
          <a:p>
            <a:endParaRPr lang="es-ES" sz="2000" b="1" dirty="0" smtClean="0">
              <a:solidFill>
                <a:srgbClr val="FF0000"/>
              </a:solidFill>
            </a:endParaRPr>
          </a:p>
        </p:txBody>
      </p:sp>
      <p:sp>
        <p:nvSpPr>
          <p:cNvPr id="2" name="1 CuadroTexto"/>
          <p:cNvSpPr txBox="1"/>
          <p:nvPr/>
        </p:nvSpPr>
        <p:spPr>
          <a:xfrm>
            <a:off x="657506" y="4142792"/>
            <a:ext cx="11528274" cy="4893647"/>
          </a:xfrm>
          <a:prstGeom prst="rect">
            <a:avLst/>
          </a:prstGeom>
          <a:noFill/>
        </p:spPr>
        <p:txBody>
          <a:bodyPr wrap="square" rtlCol="0">
            <a:spAutoFit/>
          </a:bodyPr>
          <a:lstStyle/>
          <a:p>
            <a:pPr marL="285750" indent="-285750" fontAlgn="base">
              <a:buFont typeface="Arial" pitchFamily="34" charset="0"/>
              <a:buChar char="•"/>
            </a:pPr>
            <a:r>
              <a:rPr lang="es-ES" sz="2800" b="1" dirty="0" smtClean="0">
                <a:solidFill>
                  <a:schemeClr val="bg2">
                    <a:lumMod val="60000"/>
                    <a:lumOff val="40000"/>
                  </a:schemeClr>
                </a:solidFill>
              </a:rPr>
              <a:t>SELECT</a:t>
            </a:r>
            <a:endParaRPr lang="es-ES" sz="2000" b="1" dirty="0" smtClean="0">
              <a:solidFill>
                <a:schemeClr val="bg2">
                  <a:lumMod val="60000"/>
                  <a:lumOff val="40000"/>
                </a:schemeClr>
              </a:solidFill>
            </a:endParaRPr>
          </a:p>
          <a:p>
            <a:pPr fontAlgn="base"/>
            <a:r>
              <a:rPr lang="es-ES" sz="2000" dirty="0" smtClean="0"/>
              <a:t>Permite </a:t>
            </a:r>
            <a:r>
              <a:rPr lang="es-ES" sz="2000" dirty="0"/>
              <a:t>seleccionar las columnas que se van a mostrar y en el orden en que lo van a hacer. Simplemente es la </a:t>
            </a:r>
            <a:r>
              <a:rPr lang="es-ES" sz="2000" dirty="0" smtClean="0"/>
              <a:t>instrucción </a:t>
            </a:r>
            <a:r>
              <a:rPr lang="es-ES" sz="2000" dirty="0"/>
              <a:t>que la base de datos interpreta como que vamos a solicitar información.</a:t>
            </a:r>
          </a:p>
          <a:p>
            <a:pPr fontAlgn="base"/>
            <a:endParaRPr lang="es-ES" sz="2000" dirty="0" smtClean="0">
              <a:solidFill>
                <a:schemeClr val="bg2">
                  <a:lumMod val="60000"/>
                  <a:lumOff val="40000"/>
                </a:schemeClr>
              </a:solidFill>
            </a:endParaRPr>
          </a:p>
          <a:p>
            <a:pPr marL="285750" indent="-285750" fontAlgn="base">
              <a:buFont typeface="Arial" pitchFamily="34" charset="0"/>
              <a:buChar char="•"/>
            </a:pPr>
            <a:r>
              <a:rPr lang="es-ES" sz="2800" b="1" dirty="0" smtClean="0">
                <a:solidFill>
                  <a:schemeClr val="bg2">
                    <a:lumMod val="60000"/>
                    <a:lumOff val="40000"/>
                  </a:schemeClr>
                </a:solidFill>
              </a:rPr>
              <a:t>ALL</a:t>
            </a:r>
            <a:r>
              <a:rPr lang="es-ES" sz="2000" dirty="0" smtClean="0">
                <a:solidFill>
                  <a:schemeClr val="bg2">
                    <a:lumMod val="60000"/>
                    <a:lumOff val="40000"/>
                  </a:schemeClr>
                </a:solidFill>
              </a:rPr>
              <a:t>:</a:t>
            </a:r>
            <a:r>
              <a:rPr lang="es-ES" sz="2000" dirty="0" smtClean="0"/>
              <a:t> </a:t>
            </a:r>
            <a:r>
              <a:rPr lang="es-ES" sz="2000" dirty="0"/>
              <a:t>es el valor predeterminado, especifica que el conjunto de resultados puede incluir filas duplicadas. Por regla general nunca se utiliza.</a:t>
            </a:r>
          </a:p>
          <a:p>
            <a:pPr fontAlgn="base"/>
            <a:endParaRPr lang="es-ES" sz="2000" dirty="0" smtClean="0">
              <a:solidFill>
                <a:schemeClr val="bg2">
                  <a:lumMod val="60000"/>
                  <a:lumOff val="40000"/>
                </a:schemeClr>
              </a:solidFill>
            </a:endParaRPr>
          </a:p>
          <a:p>
            <a:pPr marL="285750" indent="-285750" fontAlgn="base">
              <a:buFont typeface="Arial" pitchFamily="34" charset="0"/>
              <a:buChar char="•"/>
            </a:pPr>
            <a:r>
              <a:rPr lang="es-ES" sz="2800" b="1" dirty="0" smtClean="0">
                <a:solidFill>
                  <a:schemeClr val="bg2">
                    <a:lumMod val="60000"/>
                    <a:lumOff val="40000"/>
                  </a:schemeClr>
                </a:solidFill>
              </a:rPr>
              <a:t>DISTINCT</a:t>
            </a:r>
            <a:r>
              <a:rPr lang="es-ES" sz="2000" dirty="0" smtClean="0">
                <a:solidFill>
                  <a:schemeClr val="bg2">
                    <a:lumMod val="60000"/>
                    <a:lumOff val="40000"/>
                  </a:schemeClr>
                </a:solidFill>
              </a:rPr>
              <a:t>:</a:t>
            </a:r>
            <a:r>
              <a:rPr lang="es-ES" sz="2000" dirty="0" smtClean="0"/>
              <a:t> </a:t>
            </a:r>
            <a:r>
              <a:rPr lang="es-ES" sz="2000" dirty="0"/>
              <a:t>especifica que el conjunto de resultados sólo puede incluir filas únicas. </a:t>
            </a:r>
            <a:endParaRPr lang="es-ES" sz="2000" dirty="0" smtClean="0"/>
          </a:p>
          <a:p>
            <a:pPr fontAlgn="base"/>
            <a:endParaRPr lang="es-ES" sz="2000" dirty="0"/>
          </a:p>
          <a:p>
            <a:pPr marL="285750" indent="-285750" fontAlgn="base">
              <a:buFont typeface="Arial" pitchFamily="34" charset="0"/>
              <a:buChar char="•"/>
            </a:pPr>
            <a:r>
              <a:rPr lang="es-ES" sz="2800" b="1" dirty="0" err="1">
                <a:solidFill>
                  <a:schemeClr val="bg2">
                    <a:lumMod val="60000"/>
                    <a:lumOff val="40000"/>
                  </a:schemeClr>
                </a:solidFill>
              </a:rPr>
              <a:t>ListaColumnas_Expresiones</a:t>
            </a:r>
            <a:r>
              <a:rPr lang="es-ES" sz="2800" b="1" dirty="0">
                <a:solidFill>
                  <a:schemeClr val="bg2">
                    <a:lumMod val="60000"/>
                    <a:lumOff val="40000"/>
                  </a:schemeClr>
                </a:solidFill>
              </a:rPr>
              <a:t> </a:t>
            </a:r>
            <a:r>
              <a:rPr lang="es-ES" sz="2000" dirty="0" smtClean="0">
                <a:solidFill>
                  <a:schemeClr val="bg2">
                    <a:lumMod val="60000"/>
                    <a:lumOff val="40000"/>
                  </a:schemeClr>
                </a:solidFill>
              </a:rPr>
              <a:t>: </a:t>
            </a:r>
            <a:r>
              <a:rPr lang="es-ES" sz="2000" dirty="0" smtClean="0"/>
              <a:t>nombres </a:t>
            </a:r>
            <a:r>
              <a:rPr lang="es-ES" sz="2000" dirty="0"/>
              <a:t>de campos de la tabla que nos </a:t>
            </a:r>
            <a:r>
              <a:rPr lang="es-ES" sz="2000" dirty="0" smtClean="0"/>
              <a:t>interesan</a:t>
            </a:r>
            <a:endParaRPr lang="es-ES" sz="2000" dirty="0"/>
          </a:p>
          <a:p>
            <a:pPr fontAlgn="base"/>
            <a:endParaRPr lang="es-ES" sz="2000" dirty="0" smtClean="0"/>
          </a:p>
          <a:p>
            <a:r>
              <a:rPr lang="es-ES" sz="2000" dirty="0"/>
              <a:t/>
            </a:r>
            <a:br>
              <a:rPr lang="es-ES" sz="2000" dirty="0"/>
            </a:br>
            <a:endParaRPr lang="es-ES" sz="2000" dirty="0"/>
          </a:p>
        </p:txBody>
      </p:sp>
      <p:sp>
        <p:nvSpPr>
          <p:cNvPr id="25" name="2 Rectángulo redondeado"/>
          <p:cNvSpPr/>
          <p:nvPr/>
        </p:nvSpPr>
        <p:spPr>
          <a:xfrm>
            <a:off x="0" y="8811766"/>
            <a:ext cx="13004800" cy="94183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s-ES" sz="2400" dirty="0"/>
              <a:t>Si queremos que nos devuelva todos los campos de la tabla utilizamos </a:t>
            </a:r>
            <a:r>
              <a:rPr lang="es-ES" sz="2400" b="1" dirty="0">
                <a:solidFill>
                  <a:srgbClr val="FFFF00"/>
                </a:solidFill>
              </a:rPr>
              <a:t>el comodín “*” </a:t>
            </a:r>
            <a:r>
              <a:rPr lang="es-ES" sz="2400" dirty="0"/>
              <a:t>(asterisco</a:t>
            </a:r>
            <a:r>
              <a:rPr lang="es-ES" sz="2400" dirty="0" smtClean="0"/>
              <a:t>). También podemos colocar </a:t>
            </a:r>
            <a:r>
              <a:rPr lang="es-ES" sz="2400" b="1" dirty="0" smtClean="0">
                <a:solidFill>
                  <a:srgbClr val="FFFF00"/>
                </a:solidFill>
              </a:rPr>
              <a:t>llamadas a funciones</a:t>
            </a:r>
            <a:r>
              <a:rPr lang="es-ES" sz="2400" dirty="0" smtClean="0">
                <a:solidFill>
                  <a:srgbClr val="FFFF00"/>
                </a:solidFill>
              </a:rPr>
              <a:t> o </a:t>
            </a:r>
            <a:r>
              <a:rPr lang="es-ES" sz="2400" b="1" dirty="0" smtClean="0">
                <a:solidFill>
                  <a:srgbClr val="FFFF00"/>
                </a:solidFill>
              </a:rPr>
              <a:t>cálculos</a:t>
            </a:r>
            <a:r>
              <a:rPr lang="es-ES" sz="2400" dirty="0" smtClean="0">
                <a:solidFill>
                  <a:srgbClr val="FFFF00"/>
                </a:solidFill>
              </a:rPr>
              <a:t> </a:t>
            </a:r>
            <a:r>
              <a:rPr lang="es-ES" sz="2400" b="1" dirty="0" smtClean="0">
                <a:solidFill>
                  <a:srgbClr val="FFFF00"/>
                </a:solidFill>
              </a:rPr>
              <a:t>como</a:t>
            </a:r>
            <a:r>
              <a:rPr lang="es-ES" sz="2400" dirty="0" smtClean="0">
                <a:solidFill>
                  <a:srgbClr val="FFFF00"/>
                </a:solidFill>
              </a:rPr>
              <a:t> </a:t>
            </a:r>
            <a:r>
              <a:rPr lang="es-ES" sz="2400" b="1" dirty="0" smtClean="0">
                <a:solidFill>
                  <a:srgbClr val="FFFF00"/>
                </a:solidFill>
              </a:rPr>
              <a:t>columnas</a:t>
            </a:r>
            <a:endParaRPr lang="es-ES" sz="2400" b="1" dirty="0">
              <a:solidFill>
                <a:srgbClr val="FFFF00"/>
              </a:solidFill>
            </a:endParaRPr>
          </a:p>
        </p:txBody>
      </p:sp>
    </p:spTree>
    <p:extLst>
      <p:ext uri="{BB962C8B-B14F-4D97-AF65-F5344CB8AC3E}">
        <p14:creationId xmlns:p14="http://schemas.microsoft.com/office/powerpoint/2010/main" val="204146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6" name="Shape 96"/>
          <p:cNvPicPr preferRelativeResize="0"/>
          <p:nvPr/>
        </p:nvPicPr>
        <p:blipFill rotWithShape="1">
          <a:blip r:embed="rId3">
            <a:alphaModFix/>
          </a:blip>
          <a:srcRect/>
          <a:stretch/>
        </p:blipFill>
        <p:spPr>
          <a:xfrm>
            <a:off x="9453563" y="227013"/>
            <a:ext cx="3265487" cy="582612"/>
          </a:xfrm>
          <a:prstGeom prst="rect">
            <a:avLst/>
          </a:prstGeom>
          <a:noFill/>
          <a:ln>
            <a:noFill/>
          </a:ln>
        </p:spPr>
      </p:pic>
      <p:sp>
        <p:nvSpPr>
          <p:cNvPr id="98" name="Shape 98"/>
          <p:cNvSpPr txBox="1"/>
          <p:nvPr/>
        </p:nvSpPr>
        <p:spPr>
          <a:xfrm>
            <a:off x="939800" y="159603"/>
            <a:ext cx="19812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lt1"/>
                </a:solidFill>
                <a:latin typeface="Calibri"/>
                <a:ea typeface="Calibri"/>
                <a:cs typeface="Calibri"/>
                <a:sym typeface="Calibri"/>
              </a:rPr>
              <a:t>Módulo Base </a:t>
            </a:r>
            <a:endParaRPr/>
          </a:p>
          <a:p>
            <a:pPr marL="0" marR="0" lvl="0" indent="0" algn="ctr" rtl="0">
              <a:spcBef>
                <a:spcPts val="0"/>
              </a:spcBef>
              <a:spcAft>
                <a:spcPts val="0"/>
              </a:spcAft>
              <a:buNone/>
            </a:pPr>
            <a:r>
              <a:rPr lang="es-AR" sz="2400">
                <a:solidFill>
                  <a:schemeClr val="lt1"/>
                </a:solidFill>
                <a:latin typeface="Calibri"/>
                <a:ea typeface="Calibri"/>
                <a:cs typeface="Calibri"/>
                <a:sym typeface="Calibri"/>
              </a:rPr>
              <a:t>de Datos</a:t>
            </a:r>
            <a:endParaRPr sz="2400">
              <a:solidFill>
                <a:schemeClr val="lt1"/>
              </a:solidFill>
              <a:latin typeface="Calibri"/>
              <a:ea typeface="Calibri"/>
              <a:cs typeface="Calibri"/>
              <a:sym typeface="Calibri"/>
            </a:endParaRPr>
          </a:p>
        </p:txBody>
      </p:sp>
      <p:pic>
        <p:nvPicPr>
          <p:cNvPr id="99" name="Shape 99"/>
          <p:cNvPicPr preferRelativeResize="0"/>
          <p:nvPr/>
        </p:nvPicPr>
        <p:blipFill rotWithShape="1">
          <a:blip r:embed="rId4">
            <a:alphaModFix/>
          </a:blip>
          <a:srcRect/>
          <a:stretch/>
        </p:blipFill>
        <p:spPr>
          <a:xfrm>
            <a:off x="17896" y="152400"/>
            <a:ext cx="1226704" cy="952500"/>
          </a:xfrm>
          <a:prstGeom prst="rect">
            <a:avLst/>
          </a:prstGeom>
          <a:noFill/>
          <a:ln>
            <a:noFill/>
          </a:ln>
        </p:spPr>
      </p:pic>
      <p:sp>
        <p:nvSpPr>
          <p:cNvPr id="13" name="Shape 83"/>
          <p:cNvSpPr txBox="1"/>
          <p:nvPr/>
        </p:nvSpPr>
        <p:spPr>
          <a:xfrm>
            <a:off x="29147" y="1386359"/>
            <a:ext cx="13004800" cy="9798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6000" b="1" dirty="0" smtClean="0">
                <a:solidFill>
                  <a:schemeClr val="dk1"/>
                </a:solidFill>
                <a:latin typeface="Overlock"/>
                <a:ea typeface="Overlock"/>
                <a:cs typeface="Overlock"/>
                <a:sym typeface="Overlock"/>
              </a:rPr>
              <a:t>Algo más de </a:t>
            </a:r>
            <a:r>
              <a:rPr lang="es-AR" sz="6000" b="1" dirty="0" smtClean="0">
                <a:solidFill>
                  <a:schemeClr val="bg2">
                    <a:lumMod val="60000"/>
                    <a:lumOff val="40000"/>
                  </a:schemeClr>
                </a:solidFill>
                <a:latin typeface="Overlock"/>
                <a:ea typeface="Overlock"/>
                <a:cs typeface="Overlock"/>
                <a:sym typeface="Overlock"/>
              </a:rPr>
              <a:t>SELECT</a:t>
            </a:r>
          </a:p>
        </p:txBody>
      </p:sp>
      <p:sp>
        <p:nvSpPr>
          <p:cNvPr id="10" name="15 CuadroTexto"/>
          <p:cNvSpPr txBox="1"/>
          <p:nvPr/>
        </p:nvSpPr>
        <p:spPr>
          <a:xfrm>
            <a:off x="657506" y="2467733"/>
            <a:ext cx="12828521" cy="1077218"/>
          </a:xfrm>
          <a:prstGeom prst="rect">
            <a:avLst/>
          </a:prstGeom>
          <a:noFill/>
        </p:spPr>
        <p:txBody>
          <a:bodyPr wrap="square" rtlCol="0">
            <a:spAutoFit/>
          </a:bodyPr>
          <a:lstStyle/>
          <a:p>
            <a:r>
              <a:rPr lang="es-ES" sz="4400" b="1" dirty="0" smtClean="0">
                <a:solidFill>
                  <a:schemeClr val="bg2">
                    <a:lumMod val="60000"/>
                    <a:lumOff val="40000"/>
                  </a:schemeClr>
                </a:solidFill>
              </a:rPr>
              <a:t>WHERE </a:t>
            </a:r>
            <a:r>
              <a:rPr lang="es-ES" sz="4400" b="1" dirty="0" err="1" smtClean="0">
                <a:solidFill>
                  <a:schemeClr val="bg2">
                    <a:lumMod val="60000"/>
                    <a:lumOff val="40000"/>
                  </a:schemeClr>
                </a:solidFill>
              </a:rPr>
              <a:t>codiciones</a:t>
            </a:r>
            <a:endParaRPr lang="es-ES" sz="4400" b="1" dirty="0" smtClean="0">
              <a:solidFill>
                <a:schemeClr val="bg2">
                  <a:lumMod val="60000"/>
                  <a:lumOff val="40000"/>
                </a:schemeClr>
              </a:solidFill>
            </a:endParaRPr>
          </a:p>
          <a:p>
            <a:endParaRPr lang="es-ES" sz="2000" b="1" dirty="0" smtClean="0">
              <a:solidFill>
                <a:srgbClr val="FF0000"/>
              </a:solidFill>
            </a:endParaRPr>
          </a:p>
        </p:txBody>
      </p:sp>
      <p:sp>
        <p:nvSpPr>
          <p:cNvPr id="2" name="1 CuadroTexto"/>
          <p:cNvSpPr txBox="1"/>
          <p:nvPr/>
        </p:nvSpPr>
        <p:spPr>
          <a:xfrm>
            <a:off x="657506" y="3425676"/>
            <a:ext cx="11528274" cy="5386090"/>
          </a:xfrm>
          <a:prstGeom prst="rect">
            <a:avLst/>
          </a:prstGeom>
          <a:noFill/>
        </p:spPr>
        <p:txBody>
          <a:bodyPr wrap="square" rtlCol="0">
            <a:spAutoFit/>
          </a:bodyPr>
          <a:lstStyle/>
          <a:p>
            <a:pPr marL="285750" indent="-285750" fontAlgn="base">
              <a:buFont typeface="Arial" pitchFamily="34" charset="0"/>
              <a:buChar char="•"/>
            </a:pPr>
            <a:r>
              <a:rPr lang="es-ES" sz="2800" b="1" dirty="0" err="1" smtClean="0">
                <a:solidFill>
                  <a:schemeClr val="bg2">
                    <a:lumMod val="60000"/>
                    <a:lumOff val="40000"/>
                  </a:schemeClr>
                </a:solidFill>
              </a:rPr>
              <a:t>Where</a:t>
            </a:r>
            <a:endParaRPr lang="es-ES" sz="2800" b="1" dirty="0">
              <a:solidFill>
                <a:schemeClr val="bg2">
                  <a:lumMod val="60000"/>
                  <a:lumOff val="40000"/>
                </a:schemeClr>
              </a:solidFill>
            </a:endParaRPr>
          </a:p>
          <a:p>
            <a:pPr marL="285750" indent="-285750" fontAlgn="base">
              <a:buFont typeface="Arial" pitchFamily="34" charset="0"/>
              <a:buChar char="•"/>
            </a:pPr>
            <a:endParaRPr lang="es-ES" sz="2800" b="1" dirty="0" smtClean="0">
              <a:solidFill>
                <a:schemeClr val="bg2">
                  <a:lumMod val="60000"/>
                  <a:lumOff val="40000"/>
                </a:schemeClr>
              </a:solidFill>
            </a:endParaRPr>
          </a:p>
          <a:p>
            <a:pPr fontAlgn="base"/>
            <a:r>
              <a:rPr lang="es-ES" sz="2400" dirty="0"/>
              <a:t>Especifica la </a:t>
            </a:r>
            <a:r>
              <a:rPr lang="es-ES" sz="2400" b="1" dirty="0"/>
              <a:t>condición de filtro </a:t>
            </a:r>
            <a:r>
              <a:rPr lang="es-ES" sz="2400" dirty="0"/>
              <a:t>de las filas devueltas. Se utiliza cuando no se desea que se devuelvan todas las filas de una tabla, sino sólo las que cumplen ciertas </a:t>
            </a:r>
            <a:r>
              <a:rPr lang="es-ES" sz="2400" dirty="0" smtClean="0"/>
              <a:t>condiciones</a:t>
            </a:r>
          </a:p>
          <a:p>
            <a:pPr fontAlgn="base"/>
            <a:endParaRPr lang="es-ES" sz="2400" b="1" dirty="0">
              <a:solidFill>
                <a:schemeClr val="bg2">
                  <a:lumMod val="60000"/>
                  <a:lumOff val="40000"/>
                </a:schemeClr>
              </a:solidFill>
            </a:endParaRPr>
          </a:p>
          <a:p>
            <a:pPr fontAlgn="base"/>
            <a:r>
              <a:rPr lang="es-ES" sz="2400" b="1" dirty="0" smtClean="0">
                <a:solidFill>
                  <a:schemeClr val="bg2">
                    <a:lumMod val="60000"/>
                    <a:lumOff val="40000"/>
                  </a:schemeClr>
                </a:solidFill>
              </a:rPr>
              <a:t>Condiciones: </a:t>
            </a:r>
            <a:r>
              <a:rPr lang="es-ES" sz="2400" dirty="0"/>
              <a:t>Son </a:t>
            </a:r>
            <a:r>
              <a:rPr lang="es-ES" sz="2400" b="1" dirty="0"/>
              <a:t>expresiones lógicas </a:t>
            </a:r>
            <a:r>
              <a:rPr lang="es-ES" sz="2400" dirty="0"/>
              <a:t>a comprobar para la condición de filtro, que tras su resolución devuelven para cada fila TRUE o FALSE, en función de que se cumplan o </a:t>
            </a:r>
            <a:r>
              <a:rPr lang="es-ES" sz="2400" dirty="0" smtClean="0"/>
              <a:t>no</a:t>
            </a:r>
          </a:p>
          <a:p>
            <a:pPr fontAlgn="base"/>
            <a:r>
              <a:rPr lang="es-ES" sz="2400" b="1" dirty="0">
                <a:solidFill>
                  <a:srgbClr val="00B0F0"/>
                </a:solidFill>
              </a:rPr>
              <a:t>&gt;</a:t>
            </a:r>
            <a:r>
              <a:rPr lang="es-ES" sz="2400" dirty="0"/>
              <a:t> (Mayor</a:t>
            </a:r>
            <a:r>
              <a:rPr lang="es-ES" sz="2400" dirty="0" smtClean="0"/>
              <a:t>), </a:t>
            </a:r>
            <a:r>
              <a:rPr lang="es-ES" sz="2400" b="1" dirty="0" smtClean="0">
                <a:solidFill>
                  <a:srgbClr val="00B0F0"/>
                </a:solidFill>
              </a:rPr>
              <a:t>&gt;=</a:t>
            </a:r>
            <a:r>
              <a:rPr lang="es-ES" sz="2400" dirty="0"/>
              <a:t> (Mayor o igual</a:t>
            </a:r>
            <a:r>
              <a:rPr lang="es-ES" sz="2400" dirty="0" smtClean="0"/>
              <a:t>), </a:t>
            </a:r>
            <a:r>
              <a:rPr lang="es-ES" sz="2400" b="1" dirty="0" smtClean="0">
                <a:solidFill>
                  <a:srgbClr val="00B0F0"/>
                </a:solidFill>
              </a:rPr>
              <a:t>&lt;</a:t>
            </a:r>
            <a:r>
              <a:rPr lang="es-ES" sz="2400" dirty="0"/>
              <a:t> (Menor</a:t>
            </a:r>
            <a:r>
              <a:rPr lang="es-ES" sz="2400" dirty="0" smtClean="0"/>
              <a:t>), </a:t>
            </a:r>
            <a:r>
              <a:rPr lang="es-ES" sz="2400" b="1" dirty="0" smtClean="0">
                <a:solidFill>
                  <a:srgbClr val="00B0F0"/>
                </a:solidFill>
              </a:rPr>
              <a:t>&lt;=</a:t>
            </a:r>
            <a:r>
              <a:rPr lang="es-ES" sz="2400" dirty="0"/>
              <a:t> (Menor o igual</a:t>
            </a:r>
            <a:r>
              <a:rPr lang="es-ES" sz="2400" dirty="0" smtClean="0"/>
              <a:t>), </a:t>
            </a:r>
            <a:r>
              <a:rPr lang="es-ES" sz="2400" b="1" dirty="0" smtClean="0">
                <a:solidFill>
                  <a:srgbClr val="00B0F0"/>
                </a:solidFill>
              </a:rPr>
              <a:t>=</a:t>
            </a:r>
            <a:r>
              <a:rPr lang="es-ES" sz="2400" dirty="0"/>
              <a:t> (Igual</a:t>
            </a:r>
            <a:r>
              <a:rPr lang="es-ES" sz="2400" dirty="0" smtClean="0"/>
              <a:t>), </a:t>
            </a:r>
            <a:r>
              <a:rPr lang="es-ES" sz="2400" b="1" dirty="0" smtClean="0">
                <a:solidFill>
                  <a:srgbClr val="00B0F0"/>
                </a:solidFill>
              </a:rPr>
              <a:t>&lt;&gt;</a:t>
            </a:r>
            <a:r>
              <a:rPr lang="es-ES" sz="2400" dirty="0"/>
              <a:t> o</a:t>
            </a:r>
            <a:r>
              <a:rPr lang="es-ES" sz="2400" dirty="0">
                <a:solidFill>
                  <a:srgbClr val="00B0F0"/>
                </a:solidFill>
              </a:rPr>
              <a:t> </a:t>
            </a:r>
            <a:r>
              <a:rPr lang="es-ES" sz="2400" b="1" dirty="0">
                <a:solidFill>
                  <a:srgbClr val="00B0F0"/>
                </a:solidFill>
              </a:rPr>
              <a:t>!=</a:t>
            </a:r>
            <a:r>
              <a:rPr lang="es-ES" sz="2400" dirty="0"/>
              <a:t> (Distinto</a:t>
            </a:r>
            <a:r>
              <a:rPr lang="es-ES" sz="2400" dirty="0" smtClean="0"/>
              <a:t>), </a:t>
            </a:r>
            <a:endParaRPr lang="es-ES" sz="2400" dirty="0"/>
          </a:p>
          <a:p>
            <a:pPr fontAlgn="base"/>
            <a:r>
              <a:rPr lang="es-ES" sz="2400" b="1" dirty="0">
                <a:solidFill>
                  <a:srgbClr val="00B0F0"/>
                </a:solidFill>
              </a:rPr>
              <a:t>IS [NOT] NULL</a:t>
            </a:r>
            <a:r>
              <a:rPr lang="es-ES" sz="2400" dirty="0"/>
              <a:t> (para comprobar si el valor de una columna es o no es nula, es decir, si contiene o no contiene algún valor)</a:t>
            </a:r>
          </a:p>
          <a:p>
            <a:pPr fontAlgn="base"/>
            <a:endParaRPr lang="es-ES" sz="2400" b="1" dirty="0" smtClean="0">
              <a:solidFill>
                <a:schemeClr val="bg2">
                  <a:lumMod val="60000"/>
                  <a:lumOff val="40000"/>
                </a:schemeClr>
              </a:solidFill>
            </a:endParaRPr>
          </a:p>
        </p:txBody>
      </p:sp>
      <p:sp>
        <p:nvSpPr>
          <p:cNvPr id="25" name="2 Rectángulo redondeado"/>
          <p:cNvSpPr/>
          <p:nvPr/>
        </p:nvSpPr>
        <p:spPr>
          <a:xfrm>
            <a:off x="0" y="8811766"/>
            <a:ext cx="13004800" cy="94183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s-ES" sz="2800" dirty="0"/>
              <a:t>Se dice que una columna de una </a:t>
            </a:r>
            <a:r>
              <a:rPr lang="es-ES" sz="2800" dirty="0">
                <a:solidFill>
                  <a:srgbClr val="FFFF00"/>
                </a:solidFill>
              </a:rPr>
              <a:t>fila es NULL </a:t>
            </a:r>
            <a:r>
              <a:rPr lang="es-ES" sz="2800" dirty="0"/>
              <a:t>si está </a:t>
            </a:r>
            <a:r>
              <a:rPr lang="es-ES" sz="2800" dirty="0">
                <a:solidFill>
                  <a:srgbClr val="FFFF00"/>
                </a:solidFill>
              </a:rPr>
              <a:t>completamente vacía</a:t>
            </a:r>
            <a:endParaRPr lang="es-ES" sz="2800" b="1" dirty="0">
              <a:solidFill>
                <a:srgbClr val="FFFF00"/>
              </a:solidFill>
            </a:endParaRPr>
          </a:p>
        </p:txBody>
      </p:sp>
    </p:spTree>
    <p:extLst>
      <p:ext uri="{BB962C8B-B14F-4D97-AF65-F5344CB8AC3E}">
        <p14:creationId xmlns:p14="http://schemas.microsoft.com/office/powerpoint/2010/main" val="314394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6" name="Shape 96"/>
          <p:cNvPicPr preferRelativeResize="0"/>
          <p:nvPr/>
        </p:nvPicPr>
        <p:blipFill rotWithShape="1">
          <a:blip r:embed="rId3">
            <a:alphaModFix/>
          </a:blip>
          <a:srcRect/>
          <a:stretch/>
        </p:blipFill>
        <p:spPr>
          <a:xfrm>
            <a:off x="9453563" y="227013"/>
            <a:ext cx="3265487" cy="582612"/>
          </a:xfrm>
          <a:prstGeom prst="rect">
            <a:avLst/>
          </a:prstGeom>
          <a:noFill/>
          <a:ln>
            <a:noFill/>
          </a:ln>
        </p:spPr>
      </p:pic>
      <p:sp>
        <p:nvSpPr>
          <p:cNvPr id="98" name="Shape 98"/>
          <p:cNvSpPr txBox="1"/>
          <p:nvPr/>
        </p:nvSpPr>
        <p:spPr>
          <a:xfrm>
            <a:off x="939800" y="159603"/>
            <a:ext cx="19812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lt1"/>
                </a:solidFill>
                <a:latin typeface="Calibri"/>
                <a:ea typeface="Calibri"/>
                <a:cs typeface="Calibri"/>
                <a:sym typeface="Calibri"/>
              </a:rPr>
              <a:t>Módulo Base </a:t>
            </a:r>
            <a:endParaRPr/>
          </a:p>
          <a:p>
            <a:pPr marL="0" marR="0" lvl="0" indent="0" algn="ctr" rtl="0">
              <a:spcBef>
                <a:spcPts val="0"/>
              </a:spcBef>
              <a:spcAft>
                <a:spcPts val="0"/>
              </a:spcAft>
              <a:buNone/>
            </a:pPr>
            <a:r>
              <a:rPr lang="es-AR" sz="2400">
                <a:solidFill>
                  <a:schemeClr val="lt1"/>
                </a:solidFill>
                <a:latin typeface="Calibri"/>
                <a:ea typeface="Calibri"/>
                <a:cs typeface="Calibri"/>
                <a:sym typeface="Calibri"/>
              </a:rPr>
              <a:t>de Datos</a:t>
            </a:r>
            <a:endParaRPr sz="2400">
              <a:solidFill>
                <a:schemeClr val="lt1"/>
              </a:solidFill>
              <a:latin typeface="Calibri"/>
              <a:ea typeface="Calibri"/>
              <a:cs typeface="Calibri"/>
              <a:sym typeface="Calibri"/>
            </a:endParaRPr>
          </a:p>
        </p:txBody>
      </p:sp>
      <p:pic>
        <p:nvPicPr>
          <p:cNvPr id="99" name="Shape 99"/>
          <p:cNvPicPr preferRelativeResize="0"/>
          <p:nvPr/>
        </p:nvPicPr>
        <p:blipFill rotWithShape="1">
          <a:blip r:embed="rId4">
            <a:alphaModFix/>
          </a:blip>
          <a:srcRect/>
          <a:stretch/>
        </p:blipFill>
        <p:spPr>
          <a:xfrm>
            <a:off x="17896" y="152400"/>
            <a:ext cx="1226704" cy="952500"/>
          </a:xfrm>
          <a:prstGeom prst="rect">
            <a:avLst/>
          </a:prstGeom>
          <a:noFill/>
          <a:ln>
            <a:noFill/>
          </a:ln>
        </p:spPr>
      </p:pic>
      <p:sp>
        <p:nvSpPr>
          <p:cNvPr id="13" name="Shape 83"/>
          <p:cNvSpPr txBox="1"/>
          <p:nvPr/>
        </p:nvSpPr>
        <p:spPr>
          <a:xfrm>
            <a:off x="29147" y="1386359"/>
            <a:ext cx="13004800" cy="9798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6000" b="1" dirty="0" smtClean="0">
                <a:solidFill>
                  <a:schemeClr val="dk1"/>
                </a:solidFill>
                <a:latin typeface="Overlock"/>
                <a:ea typeface="Overlock"/>
                <a:cs typeface="Overlock"/>
                <a:sym typeface="Overlock"/>
              </a:rPr>
              <a:t>Algo más de </a:t>
            </a:r>
            <a:r>
              <a:rPr lang="es-AR" sz="6000" b="1" dirty="0" smtClean="0">
                <a:solidFill>
                  <a:schemeClr val="bg2">
                    <a:lumMod val="60000"/>
                    <a:lumOff val="40000"/>
                  </a:schemeClr>
                </a:solidFill>
                <a:latin typeface="Overlock"/>
                <a:ea typeface="Overlock"/>
                <a:cs typeface="Overlock"/>
                <a:sym typeface="Overlock"/>
              </a:rPr>
              <a:t>SELECT</a:t>
            </a:r>
          </a:p>
        </p:txBody>
      </p:sp>
      <p:sp>
        <p:nvSpPr>
          <p:cNvPr id="10" name="15 CuadroTexto"/>
          <p:cNvSpPr txBox="1"/>
          <p:nvPr/>
        </p:nvSpPr>
        <p:spPr>
          <a:xfrm>
            <a:off x="657506" y="2467733"/>
            <a:ext cx="12828521" cy="1077218"/>
          </a:xfrm>
          <a:prstGeom prst="rect">
            <a:avLst/>
          </a:prstGeom>
          <a:noFill/>
        </p:spPr>
        <p:txBody>
          <a:bodyPr wrap="square" rtlCol="0">
            <a:spAutoFit/>
          </a:bodyPr>
          <a:lstStyle/>
          <a:p>
            <a:r>
              <a:rPr lang="es-ES" sz="4400" b="1" dirty="0" smtClean="0">
                <a:solidFill>
                  <a:schemeClr val="bg2">
                    <a:lumMod val="60000"/>
                    <a:lumOff val="40000"/>
                  </a:schemeClr>
                </a:solidFill>
              </a:rPr>
              <a:t>WHERE condiciones</a:t>
            </a:r>
          </a:p>
          <a:p>
            <a:endParaRPr lang="es-ES" sz="2000" b="1" dirty="0" smtClean="0">
              <a:solidFill>
                <a:srgbClr val="FF0000"/>
              </a:solidFill>
            </a:endParaRPr>
          </a:p>
        </p:txBody>
      </p:sp>
      <p:sp>
        <p:nvSpPr>
          <p:cNvPr id="2" name="1 CuadroTexto"/>
          <p:cNvSpPr txBox="1"/>
          <p:nvPr/>
        </p:nvSpPr>
        <p:spPr>
          <a:xfrm>
            <a:off x="657506" y="3425676"/>
            <a:ext cx="11864176" cy="5632311"/>
          </a:xfrm>
          <a:prstGeom prst="rect">
            <a:avLst/>
          </a:prstGeom>
          <a:noFill/>
        </p:spPr>
        <p:txBody>
          <a:bodyPr wrap="square" rtlCol="0">
            <a:spAutoFit/>
          </a:bodyPr>
          <a:lstStyle/>
          <a:p>
            <a:pPr marL="285750" indent="-285750" algn="just" fontAlgn="base">
              <a:buFont typeface="Arial" pitchFamily="34" charset="0"/>
              <a:buChar char="•"/>
            </a:pPr>
            <a:r>
              <a:rPr lang="es-ES" sz="2800" b="1" dirty="0" smtClean="0">
                <a:solidFill>
                  <a:schemeClr val="bg2">
                    <a:lumMod val="60000"/>
                    <a:lumOff val="40000"/>
                  </a:schemeClr>
                </a:solidFill>
              </a:rPr>
              <a:t>LIKE</a:t>
            </a:r>
            <a:endParaRPr lang="es-ES" sz="4800" b="1" dirty="0" smtClean="0">
              <a:solidFill>
                <a:schemeClr val="bg2">
                  <a:lumMod val="60000"/>
                  <a:lumOff val="40000"/>
                </a:schemeClr>
              </a:solidFill>
            </a:endParaRPr>
          </a:p>
          <a:p>
            <a:pPr algn="just" fontAlgn="base"/>
            <a:r>
              <a:rPr lang="es-ES" sz="2400" dirty="0" smtClean="0"/>
              <a:t>para </a:t>
            </a:r>
            <a:r>
              <a:rPr lang="es-ES" sz="2400" dirty="0"/>
              <a:t>la comparación de un modelo. Para ello utiliza los caracteres comodín especiales: “%” y “_”. Con el primero indicamos que en su lugar puede ir cualquier cadena de caracteres, y con el segundo que puede ir cualquier carácter individual (un solo carácter). </a:t>
            </a:r>
            <a:r>
              <a:rPr lang="es-ES" sz="2400" dirty="0" smtClean="0"/>
              <a:t>Por </a:t>
            </a:r>
            <a:r>
              <a:rPr lang="es-ES" sz="2400" dirty="0"/>
              <a:t>ejemplo:</a:t>
            </a:r>
          </a:p>
          <a:p>
            <a:pPr marL="457200" lvl="1" indent="-457200" algn="just" fontAlgn="base">
              <a:buFont typeface="Arial" pitchFamily="34" charset="0"/>
              <a:buChar char="•"/>
            </a:pPr>
            <a:r>
              <a:rPr lang="es-ES" sz="2400" dirty="0"/>
              <a:t>El nombre empieza por A: Nombre LIKE ‘A%’</a:t>
            </a:r>
          </a:p>
          <a:p>
            <a:pPr marL="457200" lvl="1" indent="-457200" algn="just" fontAlgn="base">
              <a:buFont typeface="Arial" pitchFamily="34" charset="0"/>
              <a:buChar char="•"/>
            </a:pPr>
            <a:r>
              <a:rPr lang="es-ES" sz="2400" dirty="0"/>
              <a:t>El nombre acaba por A: Nombre LIKE ‘%A’</a:t>
            </a:r>
          </a:p>
          <a:p>
            <a:pPr marL="457200" lvl="1" indent="-457200" algn="just" fontAlgn="base">
              <a:buFont typeface="Arial" pitchFamily="34" charset="0"/>
              <a:buChar char="•"/>
            </a:pPr>
            <a:r>
              <a:rPr lang="es-ES" sz="2400" dirty="0"/>
              <a:t>El nombre contiene la letra A: Nombre LIKE ‘%A%’</a:t>
            </a:r>
          </a:p>
          <a:p>
            <a:pPr marL="457200" lvl="1" indent="-457200" algn="just" fontAlgn="base">
              <a:buFont typeface="Arial" pitchFamily="34" charset="0"/>
              <a:buChar char="•"/>
            </a:pPr>
            <a:r>
              <a:rPr lang="es-ES" sz="2400" dirty="0"/>
              <a:t>El nombre empieza por A y después contiene un solo carácter cualquiera: Nombre LIKE ‘A</a:t>
            </a:r>
            <a:r>
              <a:rPr lang="es-ES" sz="2400" dirty="0" smtClean="0"/>
              <a:t>_’</a:t>
            </a:r>
            <a:endParaRPr lang="es-ES" sz="2400" dirty="0"/>
          </a:p>
          <a:p>
            <a:pPr marL="342900" lvl="1" indent="-342900" fontAlgn="base">
              <a:buFont typeface="Arial" pitchFamily="34" charset="0"/>
              <a:buChar char="•"/>
            </a:pPr>
            <a:r>
              <a:rPr lang="es-ES" sz="2400" dirty="0"/>
              <a:t>El nombre empieza una A, después cualquier carácter, luego una E y al final cualquier cadena de caracteres: Nombre LIKE ‘A_E%’</a:t>
            </a:r>
          </a:p>
          <a:p>
            <a:pPr lvl="1" algn="just" fontAlgn="base"/>
            <a:r>
              <a:rPr lang="es-ES" sz="2400" dirty="0"/>
              <a:t/>
            </a:r>
            <a:br>
              <a:rPr lang="es-ES" sz="2400" dirty="0"/>
            </a:br>
            <a:endParaRPr lang="es-ES" sz="2400" dirty="0"/>
          </a:p>
          <a:p>
            <a:pPr algn="just" fontAlgn="base"/>
            <a:endParaRPr lang="es-ES" sz="2000" b="1" dirty="0" smtClean="0">
              <a:solidFill>
                <a:schemeClr val="bg2">
                  <a:lumMod val="60000"/>
                  <a:lumOff val="40000"/>
                </a:schemeClr>
              </a:solidFill>
            </a:endParaRPr>
          </a:p>
        </p:txBody>
      </p:sp>
      <p:sp>
        <p:nvSpPr>
          <p:cNvPr id="25" name="2 Rectángulo redondeado"/>
          <p:cNvSpPr/>
          <p:nvPr/>
        </p:nvSpPr>
        <p:spPr>
          <a:xfrm>
            <a:off x="0" y="8811766"/>
            <a:ext cx="13004800" cy="94183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s-ES" sz="2800" dirty="0"/>
              <a:t>Con la combinación de estos caracteres podremos obtener </a:t>
            </a:r>
            <a:r>
              <a:rPr lang="es-ES" sz="2800" dirty="0">
                <a:solidFill>
                  <a:srgbClr val="FFFF00"/>
                </a:solidFill>
              </a:rPr>
              <a:t>múltiples patrones de búsqueda. </a:t>
            </a:r>
            <a:endParaRPr lang="es-ES" sz="2800" b="1" dirty="0">
              <a:solidFill>
                <a:srgbClr val="FFFF00"/>
              </a:solidFill>
            </a:endParaRPr>
          </a:p>
        </p:txBody>
      </p:sp>
    </p:spTree>
    <p:extLst>
      <p:ext uri="{BB962C8B-B14F-4D97-AF65-F5344CB8AC3E}">
        <p14:creationId xmlns:p14="http://schemas.microsoft.com/office/powerpoint/2010/main" val="56308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6" name="Shape 96"/>
          <p:cNvPicPr preferRelativeResize="0"/>
          <p:nvPr/>
        </p:nvPicPr>
        <p:blipFill rotWithShape="1">
          <a:blip r:embed="rId3">
            <a:alphaModFix/>
          </a:blip>
          <a:srcRect/>
          <a:stretch/>
        </p:blipFill>
        <p:spPr>
          <a:xfrm>
            <a:off x="9453563" y="227013"/>
            <a:ext cx="3265487" cy="582612"/>
          </a:xfrm>
          <a:prstGeom prst="rect">
            <a:avLst/>
          </a:prstGeom>
          <a:noFill/>
          <a:ln>
            <a:noFill/>
          </a:ln>
        </p:spPr>
      </p:pic>
      <p:sp>
        <p:nvSpPr>
          <p:cNvPr id="98" name="Shape 98"/>
          <p:cNvSpPr txBox="1"/>
          <p:nvPr/>
        </p:nvSpPr>
        <p:spPr>
          <a:xfrm>
            <a:off x="939800" y="159603"/>
            <a:ext cx="19812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lt1"/>
                </a:solidFill>
                <a:latin typeface="Calibri"/>
                <a:ea typeface="Calibri"/>
                <a:cs typeface="Calibri"/>
                <a:sym typeface="Calibri"/>
              </a:rPr>
              <a:t>Módulo Base </a:t>
            </a:r>
            <a:endParaRPr/>
          </a:p>
          <a:p>
            <a:pPr marL="0" marR="0" lvl="0" indent="0" algn="ctr" rtl="0">
              <a:spcBef>
                <a:spcPts val="0"/>
              </a:spcBef>
              <a:spcAft>
                <a:spcPts val="0"/>
              </a:spcAft>
              <a:buNone/>
            </a:pPr>
            <a:r>
              <a:rPr lang="es-AR" sz="2400">
                <a:solidFill>
                  <a:schemeClr val="lt1"/>
                </a:solidFill>
                <a:latin typeface="Calibri"/>
                <a:ea typeface="Calibri"/>
                <a:cs typeface="Calibri"/>
                <a:sym typeface="Calibri"/>
              </a:rPr>
              <a:t>de Datos</a:t>
            </a:r>
            <a:endParaRPr sz="2400">
              <a:solidFill>
                <a:schemeClr val="lt1"/>
              </a:solidFill>
              <a:latin typeface="Calibri"/>
              <a:ea typeface="Calibri"/>
              <a:cs typeface="Calibri"/>
              <a:sym typeface="Calibri"/>
            </a:endParaRPr>
          </a:p>
        </p:txBody>
      </p:sp>
      <p:pic>
        <p:nvPicPr>
          <p:cNvPr id="99" name="Shape 99"/>
          <p:cNvPicPr preferRelativeResize="0"/>
          <p:nvPr/>
        </p:nvPicPr>
        <p:blipFill rotWithShape="1">
          <a:blip r:embed="rId4">
            <a:alphaModFix/>
          </a:blip>
          <a:srcRect/>
          <a:stretch/>
        </p:blipFill>
        <p:spPr>
          <a:xfrm>
            <a:off x="17896" y="152400"/>
            <a:ext cx="1226704" cy="952500"/>
          </a:xfrm>
          <a:prstGeom prst="rect">
            <a:avLst/>
          </a:prstGeom>
          <a:noFill/>
          <a:ln>
            <a:noFill/>
          </a:ln>
        </p:spPr>
      </p:pic>
      <p:sp>
        <p:nvSpPr>
          <p:cNvPr id="13" name="Shape 83"/>
          <p:cNvSpPr txBox="1"/>
          <p:nvPr/>
        </p:nvSpPr>
        <p:spPr>
          <a:xfrm>
            <a:off x="29147" y="1386359"/>
            <a:ext cx="13004800" cy="9798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6000" b="1" dirty="0" smtClean="0">
                <a:solidFill>
                  <a:schemeClr val="dk1"/>
                </a:solidFill>
                <a:latin typeface="Overlock"/>
                <a:ea typeface="Overlock"/>
                <a:cs typeface="Overlock"/>
                <a:sym typeface="Overlock"/>
              </a:rPr>
              <a:t>Algo más de </a:t>
            </a:r>
            <a:r>
              <a:rPr lang="es-AR" sz="6000" b="1" dirty="0" smtClean="0">
                <a:solidFill>
                  <a:schemeClr val="bg2">
                    <a:lumMod val="60000"/>
                    <a:lumOff val="40000"/>
                  </a:schemeClr>
                </a:solidFill>
                <a:latin typeface="Overlock"/>
                <a:ea typeface="Overlock"/>
                <a:cs typeface="Overlock"/>
                <a:sym typeface="Overlock"/>
              </a:rPr>
              <a:t>SELECT</a:t>
            </a:r>
          </a:p>
        </p:txBody>
      </p:sp>
      <p:sp>
        <p:nvSpPr>
          <p:cNvPr id="10" name="15 CuadroTexto"/>
          <p:cNvSpPr txBox="1"/>
          <p:nvPr/>
        </p:nvSpPr>
        <p:spPr>
          <a:xfrm>
            <a:off x="657506" y="2467733"/>
            <a:ext cx="12828521" cy="1077218"/>
          </a:xfrm>
          <a:prstGeom prst="rect">
            <a:avLst/>
          </a:prstGeom>
          <a:noFill/>
        </p:spPr>
        <p:txBody>
          <a:bodyPr wrap="square" rtlCol="0">
            <a:spAutoFit/>
          </a:bodyPr>
          <a:lstStyle/>
          <a:p>
            <a:r>
              <a:rPr lang="es-ES" sz="4400" b="1" dirty="0" smtClean="0">
                <a:solidFill>
                  <a:schemeClr val="bg2">
                    <a:lumMod val="60000"/>
                    <a:lumOff val="40000"/>
                  </a:schemeClr>
                </a:solidFill>
              </a:rPr>
              <a:t>WHERE condiciones</a:t>
            </a:r>
          </a:p>
          <a:p>
            <a:endParaRPr lang="es-ES" sz="2000" b="1" dirty="0" smtClean="0">
              <a:solidFill>
                <a:srgbClr val="FF0000"/>
              </a:solidFill>
            </a:endParaRPr>
          </a:p>
        </p:txBody>
      </p:sp>
      <p:sp>
        <p:nvSpPr>
          <p:cNvPr id="2" name="1 CuadroTexto"/>
          <p:cNvSpPr txBox="1"/>
          <p:nvPr/>
        </p:nvSpPr>
        <p:spPr>
          <a:xfrm>
            <a:off x="657506" y="3425676"/>
            <a:ext cx="11864176" cy="3046988"/>
          </a:xfrm>
          <a:prstGeom prst="rect">
            <a:avLst/>
          </a:prstGeom>
          <a:noFill/>
        </p:spPr>
        <p:txBody>
          <a:bodyPr wrap="square" rtlCol="0">
            <a:spAutoFit/>
          </a:bodyPr>
          <a:lstStyle/>
          <a:p>
            <a:pPr fontAlgn="base"/>
            <a:r>
              <a:rPr lang="es-ES" sz="2800" b="1" dirty="0" smtClean="0">
                <a:solidFill>
                  <a:schemeClr val="bg2">
                    <a:lumMod val="60000"/>
                    <a:lumOff val="40000"/>
                  </a:schemeClr>
                </a:solidFill>
              </a:rPr>
              <a:t>BETWEEN: </a:t>
            </a:r>
            <a:r>
              <a:rPr lang="es-ES" sz="2800" dirty="0" smtClean="0"/>
              <a:t>para </a:t>
            </a:r>
            <a:r>
              <a:rPr lang="es-ES" sz="2800" dirty="0"/>
              <a:t>un intervalo de valores. </a:t>
            </a:r>
            <a:r>
              <a:rPr lang="es-ES" sz="2800" dirty="0" smtClean="0"/>
              <a:t>Por </a:t>
            </a:r>
            <a:r>
              <a:rPr lang="es-ES" sz="2800" dirty="0"/>
              <a:t>ejemplo:</a:t>
            </a:r>
          </a:p>
          <a:p>
            <a:pPr lvl="1" fontAlgn="base"/>
            <a:r>
              <a:rPr lang="es-ES" sz="2800" dirty="0"/>
              <a:t>Clientes entre el 30 y el 100: </a:t>
            </a:r>
            <a:r>
              <a:rPr lang="es-ES" sz="2800" dirty="0" err="1"/>
              <a:t>CodCliente</a:t>
            </a:r>
            <a:r>
              <a:rPr lang="es-ES" sz="2800" dirty="0"/>
              <a:t> BETWEEN 30 AND 100</a:t>
            </a:r>
          </a:p>
          <a:p>
            <a:pPr fontAlgn="base"/>
            <a:endParaRPr lang="es-ES" sz="4000" b="1" dirty="0" smtClean="0">
              <a:solidFill>
                <a:schemeClr val="bg2">
                  <a:lumMod val="60000"/>
                  <a:lumOff val="40000"/>
                </a:schemeClr>
              </a:solidFill>
            </a:endParaRPr>
          </a:p>
          <a:p>
            <a:pPr fontAlgn="base"/>
            <a:endParaRPr lang="es-ES" sz="2000" b="1" dirty="0">
              <a:solidFill>
                <a:schemeClr val="bg2">
                  <a:lumMod val="60000"/>
                  <a:lumOff val="40000"/>
                </a:schemeClr>
              </a:solidFill>
            </a:endParaRPr>
          </a:p>
          <a:p>
            <a:pPr algn="just" fontAlgn="base"/>
            <a:r>
              <a:rPr lang="es-ES" sz="2800" b="1" dirty="0" smtClean="0">
                <a:solidFill>
                  <a:schemeClr val="bg2">
                    <a:lumMod val="60000"/>
                    <a:lumOff val="40000"/>
                  </a:schemeClr>
                </a:solidFill>
              </a:rPr>
              <a:t>IN</a:t>
            </a:r>
            <a:r>
              <a:rPr lang="es-ES" sz="2800" b="1" dirty="0">
                <a:solidFill>
                  <a:schemeClr val="bg2">
                    <a:lumMod val="60000"/>
                    <a:lumOff val="40000"/>
                  </a:schemeClr>
                </a:solidFill>
              </a:rPr>
              <a:t>( )</a:t>
            </a:r>
            <a:r>
              <a:rPr lang="es-ES" sz="1800" dirty="0"/>
              <a:t>: </a:t>
            </a:r>
            <a:r>
              <a:rPr lang="es-ES" sz="2400" dirty="0"/>
              <a:t>para especificar una relación de valores concretos. Por ejemplo: Ventas de los Clientes 10, 15, 30 y 75: </a:t>
            </a:r>
            <a:r>
              <a:rPr lang="es-ES" sz="2400" dirty="0" err="1"/>
              <a:t>CodCliente</a:t>
            </a:r>
            <a:r>
              <a:rPr lang="es-ES" sz="2400" dirty="0"/>
              <a:t> IN(10, 15, 30, 75)</a:t>
            </a:r>
          </a:p>
          <a:p>
            <a:pPr algn="just" fontAlgn="base"/>
            <a:r>
              <a:rPr lang="es-ES" sz="2400" dirty="0" smtClean="0"/>
              <a:t>.</a:t>
            </a:r>
            <a:endParaRPr lang="es-ES" sz="3600" b="1" dirty="0" smtClean="0">
              <a:solidFill>
                <a:schemeClr val="bg2">
                  <a:lumMod val="60000"/>
                  <a:lumOff val="40000"/>
                </a:schemeClr>
              </a:solidFill>
            </a:endParaRPr>
          </a:p>
        </p:txBody>
      </p:sp>
      <p:sp>
        <p:nvSpPr>
          <p:cNvPr id="25" name="2 Rectángulo redondeado"/>
          <p:cNvSpPr/>
          <p:nvPr/>
        </p:nvSpPr>
        <p:spPr>
          <a:xfrm>
            <a:off x="0" y="8811766"/>
            <a:ext cx="13004800" cy="94183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s-ES" sz="2000" dirty="0"/>
              <a:t>Por supuesto es posible </a:t>
            </a:r>
            <a:r>
              <a:rPr lang="es-ES" sz="2000" dirty="0">
                <a:solidFill>
                  <a:srgbClr val="FFFF00"/>
                </a:solidFill>
              </a:rPr>
              <a:t>combinar varias condiciones simples </a:t>
            </a:r>
            <a:r>
              <a:rPr lang="es-ES" sz="2000" dirty="0"/>
              <a:t>de </a:t>
            </a:r>
            <a:r>
              <a:rPr lang="es-ES" sz="1800" dirty="0"/>
              <a:t>los</a:t>
            </a:r>
            <a:r>
              <a:rPr lang="es-ES" sz="2000" dirty="0"/>
              <a:t> operadores anteriores utilizando los operadores lógicos </a:t>
            </a:r>
            <a:r>
              <a:rPr lang="es-ES" sz="2000" b="1" dirty="0">
                <a:solidFill>
                  <a:srgbClr val="FFFF00"/>
                </a:solidFill>
              </a:rPr>
              <a:t>OR</a:t>
            </a:r>
            <a:r>
              <a:rPr lang="es-ES" sz="2000" dirty="0">
                <a:solidFill>
                  <a:srgbClr val="FFFF00"/>
                </a:solidFill>
              </a:rPr>
              <a:t>, </a:t>
            </a:r>
            <a:r>
              <a:rPr lang="es-ES" sz="2000" b="1" dirty="0">
                <a:solidFill>
                  <a:srgbClr val="FFFF00"/>
                </a:solidFill>
              </a:rPr>
              <a:t>AND</a:t>
            </a:r>
            <a:r>
              <a:rPr lang="es-ES" sz="2000" dirty="0">
                <a:solidFill>
                  <a:srgbClr val="FFFF00"/>
                </a:solidFill>
              </a:rPr>
              <a:t> y </a:t>
            </a:r>
            <a:r>
              <a:rPr lang="es-ES" sz="2000" b="1" dirty="0">
                <a:solidFill>
                  <a:srgbClr val="FFFF00"/>
                </a:solidFill>
              </a:rPr>
              <a:t>NOT</a:t>
            </a:r>
            <a:r>
              <a:rPr lang="es-ES" sz="2000" dirty="0">
                <a:solidFill>
                  <a:srgbClr val="FFFF00"/>
                </a:solidFill>
              </a:rPr>
              <a:t>, </a:t>
            </a:r>
            <a:r>
              <a:rPr lang="es-ES" sz="2000" dirty="0"/>
              <a:t>así como el uso de </a:t>
            </a:r>
            <a:r>
              <a:rPr lang="es-ES" sz="2000" dirty="0">
                <a:solidFill>
                  <a:srgbClr val="FFFF00"/>
                </a:solidFill>
              </a:rPr>
              <a:t>paréntesis para controlar la prioridad de los operadores </a:t>
            </a:r>
            <a:endParaRPr lang="es-ES" sz="2000" b="1" dirty="0">
              <a:solidFill>
                <a:srgbClr val="FFFF00"/>
              </a:solidFill>
            </a:endParaRPr>
          </a:p>
        </p:txBody>
      </p:sp>
    </p:spTree>
    <p:extLst>
      <p:ext uri="{BB962C8B-B14F-4D97-AF65-F5344CB8AC3E}">
        <p14:creationId xmlns:p14="http://schemas.microsoft.com/office/powerpoint/2010/main" val="192483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6" name="Shape 96"/>
          <p:cNvPicPr preferRelativeResize="0"/>
          <p:nvPr/>
        </p:nvPicPr>
        <p:blipFill rotWithShape="1">
          <a:blip r:embed="rId3">
            <a:alphaModFix/>
          </a:blip>
          <a:srcRect/>
          <a:stretch/>
        </p:blipFill>
        <p:spPr>
          <a:xfrm>
            <a:off x="9453563" y="227013"/>
            <a:ext cx="3265487" cy="582612"/>
          </a:xfrm>
          <a:prstGeom prst="rect">
            <a:avLst/>
          </a:prstGeom>
          <a:noFill/>
          <a:ln>
            <a:noFill/>
          </a:ln>
        </p:spPr>
      </p:pic>
      <p:sp>
        <p:nvSpPr>
          <p:cNvPr id="98" name="Shape 98"/>
          <p:cNvSpPr txBox="1"/>
          <p:nvPr/>
        </p:nvSpPr>
        <p:spPr>
          <a:xfrm>
            <a:off x="939800" y="159603"/>
            <a:ext cx="19812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lt1"/>
                </a:solidFill>
                <a:latin typeface="Calibri"/>
                <a:ea typeface="Calibri"/>
                <a:cs typeface="Calibri"/>
                <a:sym typeface="Calibri"/>
              </a:rPr>
              <a:t>Módulo Base </a:t>
            </a:r>
            <a:endParaRPr/>
          </a:p>
          <a:p>
            <a:pPr marL="0" marR="0" lvl="0" indent="0" algn="ctr" rtl="0">
              <a:spcBef>
                <a:spcPts val="0"/>
              </a:spcBef>
              <a:spcAft>
                <a:spcPts val="0"/>
              </a:spcAft>
              <a:buNone/>
            </a:pPr>
            <a:r>
              <a:rPr lang="es-AR" sz="2400">
                <a:solidFill>
                  <a:schemeClr val="lt1"/>
                </a:solidFill>
                <a:latin typeface="Calibri"/>
                <a:ea typeface="Calibri"/>
                <a:cs typeface="Calibri"/>
                <a:sym typeface="Calibri"/>
              </a:rPr>
              <a:t>de Datos</a:t>
            </a:r>
            <a:endParaRPr sz="2400">
              <a:solidFill>
                <a:schemeClr val="lt1"/>
              </a:solidFill>
              <a:latin typeface="Calibri"/>
              <a:ea typeface="Calibri"/>
              <a:cs typeface="Calibri"/>
              <a:sym typeface="Calibri"/>
            </a:endParaRPr>
          </a:p>
        </p:txBody>
      </p:sp>
      <p:pic>
        <p:nvPicPr>
          <p:cNvPr id="99" name="Shape 99"/>
          <p:cNvPicPr preferRelativeResize="0"/>
          <p:nvPr/>
        </p:nvPicPr>
        <p:blipFill rotWithShape="1">
          <a:blip r:embed="rId4">
            <a:alphaModFix/>
          </a:blip>
          <a:srcRect/>
          <a:stretch/>
        </p:blipFill>
        <p:spPr>
          <a:xfrm>
            <a:off x="17896" y="152400"/>
            <a:ext cx="1226704" cy="952500"/>
          </a:xfrm>
          <a:prstGeom prst="rect">
            <a:avLst/>
          </a:prstGeom>
          <a:noFill/>
          <a:ln>
            <a:noFill/>
          </a:ln>
        </p:spPr>
      </p:pic>
      <p:sp>
        <p:nvSpPr>
          <p:cNvPr id="13" name="Shape 83"/>
          <p:cNvSpPr txBox="1"/>
          <p:nvPr/>
        </p:nvSpPr>
        <p:spPr>
          <a:xfrm>
            <a:off x="29147" y="1386359"/>
            <a:ext cx="13004800" cy="9798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6000" b="1" dirty="0" smtClean="0">
                <a:solidFill>
                  <a:schemeClr val="dk1"/>
                </a:solidFill>
                <a:latin typeface="Overlock"/>
                <a:ea typeface="Overlock"/>
                <a:cs typeface="Overlock"/>
                <a:sym typeface="Overlock"/>
              </a:rPr>
              <a:t>Algo más de </a:t>
            </a:r>
            <a:r>
              <a:rPr lang="es-AR" sz="6000" b="1" dirty="0" smtClean="0">
                <a:solidFill>
                  <a:schemeClr val="bg2">
                    <a:lumMod val="60000"/>
                    <a:lumOff val="40000"/>
                  </a:schemeClr>
                </a:solidFill>
                <a:latin typeface="Overlock"/>
                <a:ea typeface="Overlock"/>
                <a:cs typeface="Overlock"/>
                <a:sym typeface="Overlock"/>
              </a:rPr>
              <a:t>SELECT</a:t>
            </a:r>
          </a:p>
        </p:txBody>
      </p:sp>
      <p:sp>
        <p:nvSpPr>
          <p:cNvPr id="10" name="15 CuadroTexto"/>
          <p:cNvSpPr txBox="1"/>
          <p:nvPr/>
        </p:nvSpPr>
        <p:spPr>
          <a:xfrm>
            <a:off x="657506" y="2467733"/>
            <a:ext cx="12828521" cy="1077218"/>
          </a:xfrm>
          <a:prstGeom prst="rect">
            <a:avLst/>
          </a:prstGeom>
          <a:noFill/>
        </p:spPr>
        <p:txBody>
          <a:bodyPr wrap="square" rtlCol="0">
            <a:spAutoFit/>
          </a:bodyPr>
          <a:lstStyle/>
          <a:p>
            <a:r>
              <a:rPr lang="es-ES" sz="4400" b="1" dirty="0" smtClean="0">
                <a:solidFill>
                  <a:schemeClr val="bg2">
                    <a:lumMod val="60000"/>
                    <a:lumOff val="40000"/>
                  </a:schemeClr>
                </a:solidFill>
              </a:rPr>
              <a:t>ORDER BY columnas [ASC/DESC] </a:t>
            </a:r>
          </a:p>
          <a:p>
            <a:endParaRPr lang="es-ES" sz="2000" b="1" dirty="0" smtClean="0">
              <a:solidFill>
                <a:srgbClr val="FF0000"/>
              </a:solidFill>
            </a:endParaRPr>
          </a:p>
        </p:txBody>
      </p:sp>
      <p:sp>
        <p:nvSpPr>
          <p:cNvPr id="2" name="1 CuadroTexto"/>
          <p:cNvSpPr txBox="1"/>
          <p:nvPr/>
        </p:nvSpPr>
        <p:spPr>
          <a:xfrm>
            <a:off x="657506" y="3425676"/>
            <a:ext cx="11864176" cy="4154984"/>
          </a:xfrm>
          <a:prstGeom prst="rect">
            <a:avLst/>
          </a:prstGeom>
          <a:noFill/>
        </p:spPr>
        <p:txBody>
          <a:bodyPr wrap="square" rtlCol="0">
            <a:spAutoFit/>
          </a:bodyPr>
          <a:lstStyle/>
          <a:p>
            <a:pPr algn="just" fontAlgn="base"/>
            <a:r>
              <a:rPr lang="es-ES" sz="3200" b="1" dirty="0" err="1" smtClean="0">
                <a:solidFill>
                  <a:schemeClr val="bg2">
                    <a:lumMod val="60000"/>
                    <a:lumOff val="40000"/>
                  </a:schemeClr>
                </a:solidFill>
              </a:rPr>
              <a:t>Order</a:t>
            </a:r>
            <a:r>
              <a:rPr lang="es-ES" sz="3200" b="1" dirty="0" smtClean="0">
                <a:solidFill>
                  <a:schemeClr val="bg2">
                    <a:lumMod val="60000"/>
                    <a:lumOff val="40000"/>
                  </a:schemeClr>
                </a:solidFill>
              </a:rPr>
              <a:t> </a:t>
            </a:r>
            <a:r>
              <a:rPr lang="es-ES" sz="3200" b="1" dirty="0" err="1" smtClean="0">
                <a:solidFill>
                  <a:schemeClr val="bg2">
                    <a:lumMod val="60000"/>
                    <a:lumOff val="40000"/>
                  </a:schemeClr>
                </a:solidFill>
              </a:rPr>
              <a:t>By</a:t>
            </a:r>
            <a:endParaRPr lang="es-ES" sz="3200" b="1" dirty="0" smtClean="0">
              <a:solidFill>
                <a:schemeClr val="bg2">
                  <a:lumMod val="60000"/>
                  <a:lumOff val="40000"/>
                </a:schemeClr>
              </a:solidFill>
            </a:endParaRPr>
          </a:p>
          <a:p>
            <a:pPr algn="just" fontAlgn="base"/>
            <a:endParaRPr lang="es-ES" sz="2800" dirty="0" smtClean="0"/>
          </a:p>
          <a:p>
            <a:pPr algn="just" fontAlgn="base"/>
            <a:r>
              <a:rPr lang="es-ES" sz="2400" dirty="0" smtClean="0"/>
              <a:t>Define </a:t>
            </a:r>
            <a:r>
              <a:rPr lang="es-ES" sz="2400" dirty="0"/>
              <a:t>el orden de las filas del conjunto de resultados. Se especifica el campo o campos (separados por comas) por los cuales queremos ordenar los resultados.</a:t>
            </a:r>
            <a:endParaRPr lang="es-ES" sz="2400" b="1" dirty="0">
              <a:solidFill>
                <a:schemeClr val="bg2">
                  <a:lumMod val="60000"/>
                  <a:lumOff val="40000"/>
                </a:schemeClr>
              </a:solidFill>
            </a:endParaRPr>
          </a:p>
          <a:p>
            <a:pPr algn="just" fontAlgn="base"/>
            <a:endParaRPr lang="es-ES" sz="2800" b="1" dirty="0" smtClean="0">
              <a:solidFill>
                <a:schemeClr val="bg2">
                  <a:lumMod val="60000"/>
                  <a:lumOff val="40000"/>
                </a:schemeClr>
              </a:solidFill>
            </a:endParaRPr>
          </a:p>
          <a:p>
            <a:pPr algn="just" fontAlgn="base"/>
            <a:r>
              <a:rPr lang="es-ES" sz="3200" b="1" dirty="0">
                <a:solidFill>
                  <a:schemeClr val="bg2">
                    <a:lumMod val="60000"/>
                    <a:lumOff val="40000"/>
                  </a:schemeClr>
                </a:solidFill>
              </a:rPr>
              <a:t>ASC / DESC</a:t>
            </a:r>
          </a:p>
          <a:p>
            <a:pPr algn="just" fontAlgn="base"/>
            <a:r>
              <a:rPr lang="es-ES" sz="2400" dirty="0"/>
              <a:t>ASC es el valor predeterminado, especifica que la columna indicad en la cláusula ORDER BY se ordenará de forma ascendente, o sea, de menor a mayor. Si por el contrario se especifica DESC se ordenará de forma descendente (de mayor a menor).</a:t>
            </a:r>
          </a:p>
          <a:p>
            <a:pPr algn="just" fontAlgn="base"/>
            <a:endParaRPr lang="es-ES" sz="2400" dirty="0"/>
          </a:p>
        </p:txBody>
      </p:sp>
      <p:sp>
        <p:nvSpPr>
          <p:cNvPr id="25" name="2 Rectángulo redondeado"/>
          <p:cNvSpPr/>
          <p:nvPr/>
        </p:nvSpPr>
        <p:spPr>
          <a:xfrm>
            <a:off x="0" y="8378890"/>
            <a:ext cx="13004800" cy="137471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s-ES" sz="2400" dirty="0"/>
              <a:t>Aunque al principio si aún no se está habituado, pueda dar la impresión de que se ordena por ambas columnas en orden descendente. Si es eso lo que queremos deberemos escribir … ORDER BY Ciudad DESC, Nombre DESC </a:t>
            </a:r>
            <a:endParaRPr lang="es-ES" sz="2400" b="1" dirty="0">
              <a:solidFill>
                <a:srgbClr val="FFFF00"/>
              </a:solidFill>
            </a:endParaRPr>
          </a:p>
        </p:txBody>
      </p:sp>
    </p:spTree>
    <p:extLst>
      <p:ext uri="{BB962C8B-B14F-4D97-AF65-F5344CB8AC3E}">
        <p14:creationId xmlns:p14="http://schemas.microsoft.com/office/powerpoint/2010/main" val="97120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6" name="Shape 96"/>
          <p:cNvPicPr preferRelativeResize="0"/>
          <p:nvPr/>
        </p:nvPicPr>
        <p:blipFill rotWithShape="1">
          <a:blip r:embed="rId3">
            <a:alphaModFix/>
          </a:blip>
          <a:srcRect/>
          <a:stretch/>
        </p:blipFill>
        <p:spPr>
          <a:xfrm>
            <a:off x="9453563" y="227013"/>
            <a:ext cx="3265487" cy="582612"/>
          </a:xfrm>
          <a:prstGeom prst="rect">
            <a:avLst/>
          </a:prstGeom>
          <a:noFill/>
          <a:ln>
            <a:noFill/>
          </a:ln>
        </p:spPr>
      </p:pic>
      <p:sp>
        <p:nvSpPr>
          <p:cNvPr id="98" name="Shape 98"/>
          <p:cNvSpPr txBox="1"/>
          <p:nvPr/>
        </p:nvSpPr>
        <p:spPr>
          <a:xfrm>
            <a:off x="939800" y="159603"/>
            <a:ext cx="19812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lt1"/>
                </a:solidFill>
                <a:latin typeface="Calibri"/>
                <a:ea typeface="Calibri"/>
                <a:cs typeface="Calibri"/>
                <a:sym typeface="Calibri"/>
              </a:rPr>
              <a:t>Módulo Base </a:t>
            </a:r>
            <a:endParaRPr/>
          </a:p>
          <a:p>
            <a:pPr marL="0" marR="0" lvl="0" indent="0" algn="ctr" rtl="0">
              <a:spcBef>
                <a:spcPts val="0"/>
              </a:spcBef>
              <a:spcAft>
                <a:spcPts val="0"/>
              </a:spcAft>
              <a:buNone/>
            </a:pPr>
            <a:r>
              <a:rPr lang="es-AR" sz="2400">
                <a:solidFill>
                  <a:schemeClr val="lt1"/>
                </a:solidFill>
                <a:latin typeface="Calibri"/>
                <a:ea typeface="Calibri"/>
                <a:cs typeface="Calibri"/>
                <a:sym typeface="Calibri"/>
              </a:rPr>
              <a:t>de Datos</a:t>
            </a:r>
            <a:endParaRPr sz="2400">
              <a:solidFill>
                <a:schemeClr val="lt1"/>
              </a:solidFill>
              <a:latin typeface="Calibri"/>
              <a:ea typeface="Calibri"/>
              <a:cs typeface="Calibri"/>
              <a:sym typeface="Calibri"/>
            </a:endParaRPr>
          </a:p>
        </p:txBody>
      </p:sp>
      <p:pic>
        <p:nvPicPr>
          <p:cNvPr id="99" name="Shape 99"/>
          <p:cNvPicPr preferRelativeResize="0"/>
          <p:nvPr/>
        </p:nvPicPr>
        <p:blipFill rotWithShape="1">
          <a:blip r:embed="rId4">
            <a:alphaModFix/>
          </a:blip>
          <a:srcRect/>
          <a:stretch/>
        </p:blipFill>
        <p:spPr>
          <a:xfrm>
            <a:off x="17896" y="152400"/>
            <a:ext cx="1226704" cy="952500"/>
          </a:xfrm>
          <a:prstGeom prst="rect">
            <a:avLst/>
          </a:prstGeom>
          <a:noFill/>
          <a:ln>
            <a:noFill/>
          </a:ln>
        </p:spPr>
      </p:pic>
      <p:sp>
        <p:nvSpPr>
          <p:cNvPr id="13" name="Shape 83"/>
          <p:cNvSpPr txBox="1"/>
          <p:nvPr/>
        </p:nvSpPr>
        <p:spPr>
          <a:xfrm>
            <a:off x="29147" y="1386359"/>
            <a:ext cx="13004800" cy="9798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6000" b="1" dirty="0" smtClean="0">
                <a:solidFill>
                  <a:schemeClr val="dk1"/>
                </a:solidFill>
                <a:latin typeface="Overlock"/>
                <a:ea typeface="Overlock"/>
                <a:cs typeface="Overlock"/>
                <a:sym typeface="Overlock"/>
              </a:rPr>
              <a:t>Algo más de </a:t>
            </a:r>
            <a:r>
              <a:rPr lang="es-AR" sz="6000" b="1" dirty="0" smtClean="0">
                <a:solidFill>
                  <a:schemeClr val="bg2">
                    <a:lumMod val="60000"/>
                    <a:lumOff val="40000"/>
                  </a:schemeClr>
                </a:solidFill>
                <a:latin typeface="Overlock"/>
                <a:ea typeface="Overlock"/>
                <a:cs typeface="Overlock"/>
                <a:sym typeface="Overlock"/>
              </a:rPr>
              <a:t>SELECT</a:t>
            </a:r>
          </a:p>
        </p:txBody>
      </p:sp>
      <p:sp>
        <p:nvSpPr>
          <p:cNvPr id="10" name="15 CuadroTexto"/>
          <p:cNvSpPr txBox="1"/>
          <p:nvPr/>
        </p:nvSpPr>
        <p:spPr>
          <a:xfrm>
            <a:off x="657506" y="2467733"/>
            <a:ext cx="12828521" cy="1077218"/>
          </a:xfrm>
          <a:prstGeom prst="rect">
            <a:avLst/>
          </a:prstGeom>
          <a:noFill/>
        </p:spPr>
        <p:txBody>
          <a:bodyPr wrap="square" rtlCol="0">
            <a:spAutoFit/>
          </a:bodyPr>
          <a:lstStyle/>
          <a:p>
            <a:r>
              <a:rPr lang="es-ES" sz="4400" b="1" dirty="0" smtClean="0">
                <a:solidFill>
                  <a:schemeClr val="bg2">
                    <a:lumMod val="60000"/>
                    <a:lumOff val="40000"/>
                  </a:schemeClr>
                </a:solidFill>
              </a:rPr>
              <a:t>Consultas </a:t>
            </a:r>
            <a:r>
              <a:rPr lang="es-ES" sz="4400" b="1" dirty="0" err="1" smtClean="0">
                <a:solidFill>
                  <a:schemeClr val="bg2">
                    <a:lumMod val="60000"/>
                    <a:lumOff val="40000"/>
                  </a:schemeClr>
                </a:solidFill>
              </a:rPr>
              <a:t>multi</a:t>
            </a:r>
            <a:r>
              <a:rPr lang="es-ES" sz="4400" b="1" dirty="0" smtClean="0">
                <a:solidFill>
                  <a:schemeClr val="bg2">
                    <a:lumMod val="60000"/>
                    <a:lumOff val="40000"/>
                  </a:schemeClr>
                </a:solidFill>
              </a:rPr>
              <a:t>-tablas </a:t>
            </a:r>
          </a:p>
          <a:p>
            <a:endParaRPr lang="es-ES" sz="2000" b="1" dirty="0" smtClean="0">
              <a:solidFill>
                <a:srgbClr val="FF0000"/>
              </a:solidFill>
            </a:endParaRPr>
          </a:p>
        </p:txBody>
      </p:sp>
      <p:sp>
        <p:nvSpPr>
          <p:cNvPr id="2" name="1 CuadroTexto"/>
          <p:cNvSpPr txBox="1"/>
          <p:nvPr/>
        </p:nvSpPr>
        <p:spPr>
          <a:xfrm>
            <a:off x="657506" y="3425676"/>
            <a:ext cx="11864176" cy="4401205"/>
          </a:xfrm>
          <a:prstGeom prst="rect">
            <a:avLst/>
          </a:prstGeom>
          <a:noFill/>
        </p:spPr>
        <p:txBody>
          <a:bodyPr wrap="square" rtlCol="0">
            <a:spAutoFit/>
          </a:bodyPr>
          <a:lstStyle/>
          <a:p>
            <a:pPr algn="just" fontAlgn="base"/>
            <a:r>
              <a:rPr lang="es-ES" sz="3200" b="1" dirty="0" smtClean="0">
                <a:solidFill>
                  <a:schemeClr val="bg2">
                    <a:lumMod val="60000"/>
                    <a:lumOff val="40000"/>
                  </a:schemeClr>
                </a:solidFill>
              </a:rPr>
              <a:t>SELECT</a:t>
            </a:r>
            <a:r>
              <a:rPr lang="es-ES" sz="3200" b="1" dirty="0" smtClean="0">
                <a:solidFill>
                  <a:schemeClr val="tx1"/>
                </a:solidFill>
              </a:rPr>
              <a:t> </a:t>
            </a:r>
            <a:r>
              <a:rPr lang="es-ES" sz="2800" dirty="0"/>
              <a:t>[ ALL / DISTINC ] [ * ] / [</a:t>
            </a:r>
            <a:r>
              <a:rPr lang="es-ES" sz="2800" dirty="0" err="1"/>
              <a:t>ListaColumnas_Expresiones</a:t>
            </a:r>
            <a:r>
              <a:rPr lang="es-ES" sz="2800" dirty="0"/>
              <a:t>]</a:t>
            </a:r>
            <a:endParaRPr lang="es-ES" sz="2800" b="1" dirty="0" smtClean="0">
              <a:solidFill>
                <a:schemeClr val="tx1"/>
              </a:solidFill>
            </a:endParaRPr>
          </a:p>
          <a:p>
            <a:pPr algn="just" fontAlgn="base"/>
            <a:r>
              <a:rPr lang="es-ES" sz="3200" b="1" dirty="0" smtClean="0">
                <a:solidFill>
                  <a:schemeClr val="bg2">
                    <a:lumMod val="60000"/>
                    <a:lumOff val="40000"/>
                  </a:schemeClr>
                </a:solidFill>
              </a:rPr>
              <a:t>FROM</a:t>
            </a:r>
            <a:r>
              <a:rPr lang="es-ES" sz="3200" b="1" dirty="0" smtClean="0">
                <a:solidFill>
                  <a:schemeClr val="tx1"/>
                </a:solidFill>
              </a:rPr>
              <a:t> </a:t>
            </a:r>
            <a:r>
              <a:rPr lang="es-ES" sz="3200" dirty="0" smtClean="0">
                <a:solidFill>
                  <a:schemeClr val="tx1"/>
                </a:solidFill>
              </a:rPr>
              <a:t>tabla1 t1, tabla2 t2</a:t>
            </a:r>
            <a:endParaRPr lang="es-ES" sz="3200" dirty="0">
              <a:solidFill>
                <a:schemeClr val="tx1"/>
              </a:solidFill>
            </a:endParaRPr>
          </a:p>
          <a:p>
            <a:pPr algn="just" fontAlgn="base"/>
            <a:r>
              <a:rPr lang="es-ES" sz="3200" b="1" dirty="0" smtClean="0">
                <a:solidFill>
                  <a:schemeClr val="bg2">
                    <a:lumMod val="60000"/>
                    <a:lumOff val="40000"/>
                  </a:schemeClr>
                </a:solidFill>
              </a:rPr>
              <a:t>WHERE</a:t>
            </a:r>
            <a:r>
              <a:rPr lang="es-ES" sz="3200" b="1" dirty="0" smtClean="0">
                <a:solidFill>
                  <a:schemeClr val="tx1"/>
                </a:solidFill>
              </a:rPr>
              <a:t>  </a:t>
            </a:r>
            <a:r>
              <a:rPr lang="es-ES" sz="3200" dirty="0" smtClean="0">
                <a:solidFill>
                  <a:schemeClr val="tx1"/>
                </a:solidFill>
              </a:rPr>
              <a:t>t1.colPK = t2.colFK</a:t>
            </a:r>
          </a:p>
          <a:p>
            <a:pPr algn="just" fontAlgn="base"/>
            <a:endParaRPr lang="es-ES" sz="3200" b="1" dirty="0">
              <a:solidFill>
                <a:schemeClr val="tx1"/>
              </a:solidFill>
            </a:endParaRPr>
          </a:p>
          <a:p>
            <a:pPr marL="457200" indent="-457200" algn="just" fontAlgn="base">
              <a:buFont typeface="Arial" pitchFamily="34" charset="0"/>
              <a:buChar char="•"/>
            </a:pPr>
            <a:r>
              <a:rPr lang="es-ES" sz="3200" dirty="0" smtClean="0">
                <a:solidFill>
                  <a:schemeClr val="tx1"/>
                </a:solidFill>
              </a:rPr>
              <a:t>En el </a:t>
            </a:r>
            <a:r>
              <a:rPr lang="es-ES" sz="3200" dirty="0" smtClean="0">
                <a:solidFill>
                  <a:schemeClr val="bg2">
                    <a:lumMod val="60000"/>
                    <a:lumOff val="40000"/>
                  </a:schemeClr>
                </a:solidFill>
              </a:rPr>
              <a:t>WHERE </a:t>
            </a:r>
            <a:r>
              <a:rPr lang="es-ES" sz="3200" dirty="0" smtClean="0">
                <a:solidFill>
                  <a:schemeClr val="tx1"/>
                </a:solidFill>
              </a:rPr>
              <a:t>debemos «EMPAREJAR» las tablas que figuran en la cláusula FROM, es decir agregar como condiciones las igualaciones entre los campos </a:t>
            </a:r>
            <a:r>
              <a:rPr lang="es-ES" sz="3200" dirty="0" err="1" smtClean="0">
                <a:solidFill>
                  <a:schemeClr val="tx1"/>
                </a:solidFill>
              </a:rPr>
              <a:t>pk</a:t>
            </a:r>
            <a:r>
              <a:rPr lang="es-ES" sz="3200" dirty="0" smtClean="0">
                <a:solidFill>
                  <a:schemeClr val="tx1"/>
                </a:solidFill>
              </a:rPr>
              <a:t> de una tabla con los </a:t>
            </a:r>
            <a:r>
              <a:rPr lang="es-ES" sz="3200" dirty="0" err="1" smtClean="0">
                <a:solidFill>
                  <a:schemeClr val="tx1"/>
                </a:solidFill>
              </a:rPr>
              <a:t>fk</a:t>
            </a:r>
            <a:r>
              <a:rPr lang="es-ES" sz="3200" dirty="0" smtClean="0">
                <a:solidFill>
                  <a:schemeClr val="tx1"/>
                </a:solidFill>
              </a:rPr>
              <a:t> de la/s otras.</a:t>
            </a:r>
            <a:endParaRPr lang="es-ES" sz="3200" dirty="0">
              <a:solidFill>
                <a:schemeClr val="tx1"/>
              </a:solidFill>
            </a:endParaRPr>
          </a:p>
          <a:p>
            <a:pPr algn="just" fontAlgn="base"/>
            <a:endParaRPr lang="es-ES" sz="2400" dirty="0"/>
          </a:p>
        </p:txBody>
      </p:sp>
      <p:sp>
        <p:nvSpPr>
          <p:cNvPr id="9" name="2 Rectángulo redondeado"/>
          <p:cNvSpPr/>
          <p:nvPr/>
        </p:nvSpPr>
        <p:spPr>
          <a:xfrm>
            <a:off x="0" y="8378890"/>
            <a:ext cx="13004800" cy="137471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s-ES" sz="2400" dirty="0"/>
              <a:t>Las tablas relacionadas se especifican en la cláusula </a:t>
            </a:r>
            <a:r>
              <a:rPr lang="es-ES" sz="2400" b="1" dirty="0">
                <a:solidFill>
                  <a:srgbClr val="FFFF00"/>
                </a:solidFill>
              </a:rPr>
              <a:t>FROM</a:t>
            </a:r>
            <a:r>
              <a:rPr lang="es-ES" sz="2400" dirty="0"/>
              <a:t>, y además hay que hacer </a:t>
            </a:r>
            <a:r>
              <a:rPr lang="es-ES" sz="2400" b="1" dirty="0">
                <a:solidFill>
                  <a:srgbClr val="FFFF00"/>
                </a:solidFill>
              </a:rPr>
              <a:t>coincidir los valores que relacionan las columnas de las tablas</a:t>
            </a:r>
            <a:r>
              <a:rPr lang="es-ES" sz="2400" b="1" dirty="0"/>
              <a:t>.</a:t>
            </a:r>
            <a:endParaRPr lang="es-ES" sz="2400" b="1" dirty="0">
              <a:solidFill>
                <a:srgbClr val="FFFF00"/>
              </a:solidFill>
            </a:endParaRPr>
          </a:p>
        </p:txBody>
      </p:sp>
    </p:spTree>
    <p:extLst>
      <p:ext uri="{BB962C8B-B14F-4D97-AF65-F5344CB8AC3E}">
        <p14:creationId xmlns:p14="http://schemas.microsoft.com/office/powerpoint/2010/main" val="356915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6" name="Shape 96"/>
          <p:cNvPicPr preferRelativeResize="0"/>
          <p:nvPr/>
        </p:nvPicPr>
        <p:blipFill rotWithShape="1">
          <a:blip r:embed="rId3">
            <a:alphaModFix/>
          </a:blip>
          <a:srcRect/>
          <a:stretch/>
        </p:blipFill>
        <p:spPr>
          <a:xfrm>
            <a:off x="9453563" y="227013"/>
            <a:ext cx="3265487" cy="582612"/>
          </a:xfrm>
          <a:prstGeom prst="rect">
            <a:avLst/>
          </a:prstGeom>
          <a:noFill/>
          <a:ln>
            <a:noFill/>
          </a:ln>
        </p:spPr>
      </p:pic>
      <p:sp>
        <p:nvSpPr>
          <p:cNvPr id="98" name="Shape 98"/>
          <p:cNvSpPr txBox="1"/>
          <p:nvPr/>
        </p:nvSpPr>
        <p:spPr>
          <a:xfrm>
            <a:off x="939800" y="159603"/>
            <a:ext cx="19812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lt1"/>
                </a:solidFill>
                <a:latin typeface="Calibri"/>
                <a:ea typeface="Calibri"/>
                <a:cs typeface="Calibri"/>
                <a:sym typeface="Calibri"/>
              </a:rPr>
              <a:t>Módulo Base </a:t>
            </a:r>
            <a:endParaRPr/>
          </a:p>
          <a:p>
            <a:pPr marL="0" marR="0" lvl="0" indent="0" algn="ctr" rtl="0">
              <a:spcBef>
                <a:spcPts val="0"/>
              </a:spcBef>
              <a:spcAft>
                <a:spcPts val="0"/>
              </a:spcAft>
              <a:buNone/>
            </a:pPr>
            <a:r>
              <a:rPr lang="es-AR" sz="2400">
                <a:solidFill>
                  <a:schemeClr val="lt1"/>
                </a:solidFill>
                <a:latin typeface="Calibri"/>
                <a:ea typeface="Calibri"/>
                <a:cs typeface="Calibri"/>
                <a:sym typeface="Calibri"/>
              </a:rPr>
              <a:t>de Datos</a:t>
            </a:r>
            <a:endParaRPr sz="2400">
              <a:solidFill>
                <a:schemeClr val="lt1"/>
              </a:solidFill>
              <a:latin typeface="Calibri"/>
              <a:ea typeface="Calibri"/>
              <a:cs typeface="Calibri"/>
              <a:sym typeface="Calibri"/>
            </a:endParaRPr>
          </a:p>
        </p:txBody>
      </p:sp>
      <p:pic>
        <p:nvPicPr>
          <p:cNvPr id="99" name="Shape 99"/>
          <p:cNvPicPr preferRelativeResize="0"/>
          <p:nvPr/>
        </p:nvPicPr>
        <p:blipFill rotWithShape="1">
          <a:blip r:embed="rId4">
            <a:alphaModFix/>
          </a:blip>
          <a:srcRect/>
          <a:stretch/>
        </p:blipFill>
        <p:spPr>
          <a:xfrm>
            <a:off x="17896" y="152400"/>
            <a:ext cx="1226704" cy="952500"/>
          </a:xfrm>
          <a:prstGeom prst="rect">
            <a:avLst/>
          </a:prstGeom>
          <a:noFill/>
          <a:ln>
            <a:noFill/>
          </a:ln>
        </p:spPr>
      </p:pic>
      <p:sp>
        <p:nvSpPr>
          <p:cNvPr id="13" name="Shape 83"/>
          <p:cNvSpPr txBox="1"/>
          <p:nvPr/>
        </p:nvSpPr>
        <p:spPr>
          <a:xfrm>
            <a:off x="29147" y="1386359"/>
            <a:ext cx="13004800" cy="9798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6000" b="1" dirty="0" smtClean="0">
                <a:solidFill>
                  <a:schemeClr val="dk1"/>
                </a:solidFill>
                <a:latin typeface="Overlock"/>
                <a:ea typeface="Overlock"/>
                <a:cs typeface="Overlock"/>
                <a:sym typeface="Overlock"/>
              </a:rPr>
              <a:t>Algo más de </a:t>
            </a:r>
            <a:r>
              <a:rPr lang="es-AR" sz="6000" b="1" dirty="0" smtClean="0">
                <a:solidFill>
                  <a:schemeClr val="bg2">
                    <a:lumMod val="60000"/>
                    <a:lumOff val="40000"/>
                  </a:schemeClr>
                </a:solidFill>
                <a:latin typeface="Overlock"/>
                <a:ea typeface="Overlock"/>
                <a:cs typeface="Overlock"/>
                <a:sym typeface="Overlock"/>
              </a:rPr>
              <a:t>SELECT</a:t>
            </a:r>
          </a:p>
        </p:txBody>
      </p:sp>
      <p:sp>
        <p:nvSpPr>
          <p:cNvPr id="10" name="15 CuadroTexto"/>
          <p:cNvSpPr txBox="1"/>
          <p:nvPr/>
        </p:nvSpPr>
        <p:spPr>
          <a:xfrm>
            <a:off x="657506" y="2467733"/>
            <a:ext cx="12828521" cy="1077218"/>
          </a:xfrm>
          <a:prstGeom prst="rect">
            <a:avLst/>
          </a:prstGeom>
          <a:noFill/>
        </p:spPr>
        <p:txBody>
          <a:bodyPr wrap="square" rtlCol="0">
            <a:spAutoFit/>
          </a:bodyPr>
          <a:lstStyle/>
          <a:p>
            <a:r>
              <a:rPr lang="es-ES" sz="4400" b="1" dirty="0" smtClean="0">
                <a:solidFill>
                  <a:schemeClr val="bg2">
                    <a:lumMod val="60000"/>
                    <a:lumOff val="40000"/>
                  </a:schemeClr>
                </a:solidFill>
              </a:rPr>
              <a:t>Consultas </a:t>
            </a:r>
            <a:r>
              <a:rPr lang="es-ES" sz="4400" b="1" dirty="0" err="1" smtClean="0">
                <a:solidFill>
                  <a:schemeClr val="bg2">
                    <a:lumMod val="60000"/>
                    <a:lumOff val="40000"/>
                  </a:schemeClr>
                </a:solidFill>
              </a:rPr>
              <a:t>multi</a:t>
            </a:r>
            <a:r>
              <a:rPr lang="es-ES" sz="4400" b="1" dirty="0" smtClean="0">
                <a:solidFill>
                  <a:schemeClr val="bg2">
                    <a:lumMod val="60000"/>
                    <a:lumOff val="40000"/>
                  </a:schemeClr>
                </a:solidFill>
              </a:rPr>
              <a:t>-tablas (JOIN) </a:t>
            </a:r>
          </a:p>
          <a:p>
            <a:endParaRPr lang="es-ES" sz="2000" b="1" dirty="0" smtClean="0">
              <a:solidFill>
                <a:srgbClr val="FF0000"/>
              </a:solidFill>
            </a:endParaRPr>
          </a:p>
        </p:txBody>
      </p:sp>
      <p:sp>
        <p:nvSpPr>
          <p:cNvPr id="9" name="8 CuadroTexto"/>
          <p:cNvSpPr txBox="1"/>
          <p:nvPr/>
        </p:nvSpPr>
        <p:spPr>
          <a:xfrm>
            <a:off x="657506" y="3425676"/>
            <a:ext cx="11864176" cy="4770537"/>
          </a:xfrm>
          <a:prstGeom prst="rect">
            <a:avLst/>
          </a:prstGeom>
          <a:noFill/>
        </p:spPr>
        <p:txBody>
          <a:bodyPr wrap="square" rtlCol="0">
            <a:spAutoFit/>
          </a:bodyPr>
          <a:lstStyle/>
          <a:p>
            <a:pPr algn="just" fontAlgn="base"/>
            <a:r>
              <a:rPr lang="es-ES" sz="3200" b="1" dirty="0" smtClean="0">
                <a:solidFill>
                  <a:schemeClr val="bg2">
                    <a:lumMod val="60000"/>
                    <a:lumOff val="40000"/>
                  </a:schemeClr>
                </a:solidFill>
              </a:rPr>
              <a:t>SELECT</a:t>
            </a:r>
            <a:r>
              <a:rPr lang="es-ES" sz="3200" dirty="0" smtClean="0">
                <a:solidFill>
                  <a:schemeClr val="bg2">
                    <a:lumMod val="60000"/>
                    <a:lumOff val="40000"/>
                  </a:schemeClr>
                </a:solidFill>
              </a:rPr>
              <a:t> </a:t>
            </a:r>
            <a:r>
              <a:rPr lang="es-ES" sz="3200" dirty="0"/>
              <a:t>[ ALL / DISTINC ] [ * ] / [</a:t>
            </a:r>
            <a:r>
              <a:rPr lang="es-ES" sz="3200" dirty="0" err="1"/>
              <a:t>ListaColumnas_Expresiones</a:t>
            </a:r>
            <a:r>
              <a:rPr lang="es-ES" sz="3200" dirty="0"/>
              <a:t>] </a:t>
            </a:r>
            <a:r>
              <a:rPr lang="es-ES" sz="3200" b="1" dirty="0">
                <a:solidFill>
                  <a:schemeClr val="bg2">
                    <a:lumMod val="60000"/>
                    <a:lumOff val="40000"/>
                  </a:schemeClr>
                </a:solidFill>
              </a:rPr>
              <a:t>FROM</a:t>
            </a:r>
            <a:r>
              <a:rPr lang="es-ES" sz="3200" dirty="0">
                <a:solidFill>
                  <a:schemeClr val="bg2">
                    <a:lumMod val="60000"/>
                    <a:lumOff val="40000"/>
                  </a:schemeClr>
                </a:solidFill>
              </a:rPr>
              <a:t> </a:t>
            </a:r>
            <a:r>
              <a:rPr lang="es-ES" sz="3200" dirty="0"/>
              <a:t>NombreTabla1 JOIN NombreTabla2 ON </a:t>
            </a:r>
            <a:r>
              <a:rPr lang="es-ES" sz="3200" dirty="0" err="1" smtClean="0"/>
              <a:t>Condiciones_Vinculos_Tablas</a:t>
            </a:r>
            <a:endParaRPr lang="es-ES" sz="3200" dirty="0" smtClean="0"/>
          </a:p>
          <a:p>
            <a:pPr algn="just" fontAlgn="base"/>
            <a:endParaRPr lang="es-ES" sz="3200" dirty="0"/>
          </a:p>
          <a:p>
            <a:pPr algn="just" fontAlgn="base"/>
            <a:r>
              <a:rPr lang="es-ES" sz="3200" b="1" dirty="0" smtClean="0"/>
              <a:t>Por ejemplo</a:t>
            </a:r>
            <a:r>
              <a:rPr lang="es-ES" sz="3200" dirty="0" smtClean="0"/>
              <a:t>:</a:t>
            </a:r>
          </a:p>
          <a:p>
            <a:pPr marL="457200" indent="-457200" algn="just" fontAlgn="base">
              <a:buFont typeface="Arial" pitchFamily="34" charset="0"/>
              <a:buChar char="•"/>
            </a:pPr>
            <a:r>
              <a:rPr lang="en-US" sz="2400" dirty="0"/>
              <a:t>SELECT </a:t>
            </a:r>
            <a:r>
              <a:rPr lang="en-US" sz="2400" dirty="0" err="1"/>
              <a:t>OrderID</a:t>
            </a:r>
            <a:r>
              <a:rPr lang="en-US" sz="2400" dirty="0"/>
              <a:t>, </a:t>
            </a:r>
            <a:r>
              <a:rPr lang="en-US" sz="2400" dirty="0" err="1"/>
              <a:t>C.CustomerID</a:t>
            </a:r>
            <a:r>
              <a:rPr lang="en-US" sz="2400" dirty="0"/>
              <a:t>, </a:t>
            </a:r>
            <a:r>
              <a:rPr lang="en-US" sz="2400" dirty="0" err="1"/>
              <a:t>CompanyName</a:t>
            </a:r>
            <a:r>
              <a:rPr lang="en-US" sz="2400" dirty="0"/>
              <a:t>, </a:t>
            </a:r>
            <a:r>
              <a:rPr lang="en-US" sz="2400" dirty="0" err="1"/>
              <a:t>OrderDate</a:t>
            </a:r>
            <a:r>
              <a:rPr lang="en-US" sz="2400" dirty="0"/>
              <a:t> FROM Customers C, Orders O WHERE </a:t>
            </a:r>
            <a:r>
              <a:rPr lang="en-US" sz="2400" dirty="0" err="1"/>
              <a:t>C.CustomerID</a:t>
            </a:r>
            <a:r>
              <a:rPr lang="en-US" sz="2400" dirty="0"/>
              <a:t> = </a:t>
            </a:r>
            <a:r>
              <a:rPr lang="en-US" sz="2400" dirty="0" err="1" smtClean="0"/>
              <a:t>O.CustomerID</a:t>
            </a:r>
            <a:endParaRPr lang="en-US" sz="2400" dirty="0" smtClean="0"/>
          </a:p>
          <a:p>
            <a:pPr marL="457200" indent="-457200" algn="just" fontAlgn="base">
              <a:buFont typeface="Arial" pitchFamily="34" charset="0"/>
              <a:buChar char="•"/>
            </a:pPr>
            <a:endParaRPr lang="en-US" sz="2400" dirty="0" smtClean="0"/>
          </a:p>
          <a:p>
            <a:pPr marL="457200" indent="-457200" algn="just" fontAlgn="base">
              <a:buFont typeface="Arial" pitchFamily="34" charset="0"/>
              <a:buChar char="•"/>
            </a:pPr>
            <a:r>
              <a:rPr lang="en-US" sz="2400" dirty="0" smtClean="0"/>
              <a:t>SELECT </a:t>
            </a:r>
            <a:r>
              <a:rPr lang="en-US" sz="2400" dirty="0" err="1"/>
              <a:t>OrderID</a:t>
            </a:r>
            <a:r>
              <a:rPr lang="en-US" sz="2400" dirty="0"/>
              <a:t>, </a:t>
            </a:r>
            <a:r>
              <a:rPr lang="en-US" sz="2400" dirty="0" err="1"/>
              <a:t>C.CustomerID</a:t>
            </a:r>
            <a:r>
              <a:rPr lang="en-US" sz="2400" dirty="0"/>
              <a:t>, </a:t>
            </a:r>
            <a:r>
              <a:rPr lang="en-US" sz="2400" dirty="0" err="1"/>
              <a:t>CompanyName</a:t>
            </a:r>
            <a:r>
              <a:rPr lang="en-US" sz="2400" dirty="0"/>
              <a:t>, </a:t>
            </a:r>
            <a:r>
              <a:rPr lang="en-US" sz="2400" dirty="0" err="1"/>
              <a:t>OrderDate</a:t>
            </a:r>
            <a:r>
              <a:rPr lang="en-US" sz="2400" dirty="0"/>
              <a:t> FROM Customers C, Orders O, Employees E WHERE </a:t>
            </a:r>
            <a:r>
              <a:rPr lang="en-US" sz="2400" dirty="0" err="1"/>
              <a:t>C.CustomerID</a:t>
            </a:r>
            <a:r>
              <a:rPr lang="en-US" sz="2400" dirty="0"/>
              <a:t> = </a:t>
            </a:r>
            <a:r>
              <a:rPr lang="en-US" sz="2400" dirty="0" err="1"/>
              <a:t>O.CustomerID</a:t>
            </a:r>
            <a:r>
              <a:rPr lang="en-US" sz="2400" dirty="0"/>
              <a:t> AND </a:t>
            </a:r>
            <a:r>
              <a:rPr lang="en-US" sz="2400" dirty="0" err="1"/>
              <a:t>O.EmployeeID</a:t>
            </a:r>
            <a:r>
              <a:rPr lang="en-US" sz="2400" dirty="0"/>
              <a:t> = </a:t>
            </a:r>
            <a:r>
              <a:rPr lang="en-US" sz="2400" dirty="0" err="1"/>
              <a:t>E.EmployeeID</a:t>
            </a:r>
            <a:endParaRPr lang="es-ES" sz="2400" dirty="0"/>
          </a:p>
        </p:txBody>
      </p:sp>
      <p:sp>
        <p:nvSpPr>
          <p:cNvPr id="11" name="2 Rectángulo redondeado"/>
          <p:cNvSpPr/>
          <p:nvPr/>
        </p:nvSpPr>
        <p:spPr>
          <a:xfrm>
            <a:off x="0" y="8378890"/>
            <a:ext cx="13004800" cy="137471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s-ES" sz="2400" dirty="0" smtClean="0"/>
              <a:t>Ambas consultas provocan el mismo resultado, </a:t>
            </a:r>
            <a:r>
              <a:rPr lang="es-ES" sz="2400" dirty="0" smtClean="0">
                <a:solidFill>
                  <a:srgbClr val="FFFF00"/>
                </a:solidFill>
              </a:rPr>
              <a:t>la primera </a:t>
            </a:r>
            <a:r>
              <a:rPr lang="es-ES" sz="2400" b="1" dirty="0" smtClean="0">
                <a:solidFill>
                  <a:srgbClr val="FFFF00"/>
                </a:solidFill>
              </a:rPr>
              <a:t>emparejando las tablas</a:t>
            </a:r>
            <a:r>
              <a:rPr lang="es-ES" sz="2400" dirty="0" smtClean="0">
                <a:solidFill>
                  <a:srgbClr val="FFFF00"/>
                </a:solidFill>
              </a:rPr>
              <a:t> </a:t>
            </a:r>
            <a:r>
              <a:rPr lang="es-ES" sz="2400" dirty="0" smtClean="0"/>
              <a:t>y </a:t>
            </a:r>
            <a:r>
              <a:rPr lang="es-ES" sz="2400" dirty="0" smtClean="0">
                <a:solidFill>
                  <a:srgbClr val="FFFF00"/>
                </a:solidFill>
              </a:rPr>
              <a:t>la</a:t>
            </a:r>
            <a:r>
              <a:rPr lang="es-ES" sz="2400" dirty="0" smtClean="0"/>
              <a:t> </a:t>
            </a:r>
            <a:r>
              <a:rPr lang="es-ES" sz="2400" dirty="0" smtClean="0">
                <a:solidFill>
                  <a:srgbClr val="FFFF00"/>
                </a:solidFill>
              </a:rPr>
              <a:t>segunda</a:t>
            </a:r>
            <a:r>
              <a:rPr lang="es-ES" sz="2400" dirty="0" smtClean="0"/>
              <a:t> utilizando la sintaxis </a:t>
            </a:r>
            <a:r>
              <a:rPr lang="es-ES" sz="2400" b="1" dirty="0" smtClean="0">
                <a:solidFill>
                  <a:srgbClr val="FFFF00"/>
                </a:solidFill>
              </a:rPr>
              <a:t>JOIN</a:t>
            </a:r>
            <a:endParaRPr lang="es-ES" sz="2400" b="1" dirty="0">
              <a:solidFill>
                <a:srgbClr val="FFFF00"/>
              </a:solidFill>
            </a:endParaRPr>
          </a:p>
        </p:txBody>
      </p:sp>
    </p:spTree>
    <p:extLst>
      <p:ext uri="{BB962C8B-B14F-4D97-AF65-F5344CB8AC3E}">
        <p14:creationId xmlns:p14="http://schemas.microsoft.com/office/powerpoint/2010/main" val="350349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4187</TotalTime>
  <Words>766</Words>
  <Application>Microsoft Office PowerPoint</Application>
  <PresentationFormat>Personalizado</PresentationFormat>
  <Paragraphs>97</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Overlock</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dc:creator>
  <cp:lastModifiedBy>MARTIN</cp:lastModifiedBy>
  <cp:revision>147</cp:revision>
  <dcterms:modified xsi:type="dcterms:W3CDTF">2018-08-27T13:13:40Z</dcterms:modified>
</cp:coreProperties>
</file>