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embeddedFontLst>
    <p:embeddedFont>
      <p:font typeface="Arial Narrow"/>
      <p:regular r:id="rId39"/>
      <p:bold r:id="rId40"/>
      <p:italic r:id="rId41"/>
      <p:boldItalic r:id="rId42"/>
    </p:embeddedFont>
    <p:embeddedFont>
      <p:font typeface="Tahoma"/>
      <p:regular r:id="rId43"/>
      <p:bold r:id="rId44"/>
    </p:embeddedFont>
    <p:embeddedFont>
      <p:font typeface="Quattrocento Sans"/>
      <p:regular r:id="rId45"/>
      <p:bold r:id="rId46"/>
      <p:italic r:id="rId47"/>
      <p:boldItalic r:id="rId48"/>
    </p:embeddedFont>
    <p:embeddedFont>
      <p:font typeface="Arial Black"/>
      <p:regular r:id="rId49"/>
    </p:embeddedFont>
    <p:embeddedFont>
      <p:font typeface="Source Sans Pr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.fntdata"/><Relationship Id="rId42" Type="http://schemas.openxmlformats.org/officeDocument/2006/relationships/font" Target="fonts/ArialNarrow-boldItalic.fntdata"/><Relationship Id="rId41" Type="http://schemas.openxmlformats.org/officeDocument/2006/relationships/font" Target="fonts/ArialNarrow-italic.fntdata"/><Relationship Id="rId44" Type="http://schemas.openxmlformats.org/officeDocument/2006/relationships/font" Target="fonts/Tahoma-bold.fntdata"/><Relationship Id="rId43" Type="http://schemas.openxmlformats.org/officeDocument/2006/relationships/font" Target="fonts/Tahoma-regular.fntdata"/><Relationship Id="rId46" Type="http://schemas.openxmlformats.org/officeDocument/2006/relationships/font" Target="fonts/QuattrocentoSans-bold.fntdata"/><Relationship Id="rId45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QuattrocentoSans-boldItalic.fntdata"/><Relationship Id="rId47" Type="http://schemas.openxmlformats.org/officeDocument/2006/relationships/font" Target="fonts/QuattrocentoSans-italic.fntdata"/><Relationship Id="rId49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ArialNarrow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SansPro-bold.fntdata"/><Relationship Id="rId50" Type="http://schemas.openxmlformats.org/officeDocument/2006/relationships/font" Target="fonts/SourceSansPro-regular.fntdata"/><Relationship Id="rId53" Type="http://schemas.openxmlformats.org/officeDocument/2006/relationships/font" Target="fonts/SourceSansPro-boldItalic.fntdata"/><Relationship Id="rId52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15d2f6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015d2f66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4587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4587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4587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2239962" y="596900"/>
            <a:ext cx="2417762" cy="1814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223837" y="2581275"/>
            <a:ext cx="6434137" cy="591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17:notes"/>
          <p:cNvSpPr txBox="1"/>
          <p:nvPr/>
        </p:nvSpPr>
        <p:spPr>
          <a:xfrm>
            <a:off x="1144587" y="685800"/>
            <a:ext cx="4570412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18:notes"/>
          <p:cNvSpPr txBox="1"/>
          <p:nvPr/>
        </p:nvSpPr>
        <p:spPr>
          <a:xfrm>
            <a:off x="1144587" y="685800"/>
            <a:ext cx="4570412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43000" y="684212"/>
            <a:ext cx="4573587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1143000" y="684212"/>
            <a:ext cx="4573587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1144587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7" name="Google Shape;387;p23:notes"/>
          <p:cNvSpPr/>
          <p:nvPr>
            <p:ph idx="2" type="sldImg"/>
          </p:nvPr>
        </p:nvSpPr>
        <p:spPr>
          <a:xfrm>
            <a:off x="2239962" y="596900"/>
            <a:ext cx="2417762" cy="1814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3:notes"/>
          <p:cNvSpPr txBox="1"/>
          <p:nvPr>
            <p:ph idx="1" type="body"/>
          </p:nvPr>
        </p:nvSpPr>
        <p:spPr>
          <a:xfrm>
            <a:off x="223837" y="2581275"/>
            <a:ext cx="6434137" cy="591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1144587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47700" y="22336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47700" y="4927600"/>
            <a:ext cx="78613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y objetos" type="txAndObj">
  <p:cSld name="TEXT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 rot="5400000">
            <a:off x="6376194" y="529431"/>
            <a:ext cx="2698750" cy="209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 rot="5400000">
            <a:off x="2103438" y="-1493837"/>
            <a:ext cx="2698750" cy="61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 rot="5400000">
            <a:off x="3819525" y="-2022475"/>
            <a:ext cx="1511300" cy="838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3528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  <a:defRPr sz="2800"/>
            </a:lvl2pPr>
            <a:lvl3pPr indent="-3276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visualstudio.com/products/compare-visual-studio-products-v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328612" y="476250"/>
            <a:ext cx="8588375" cy="15875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>
                <a:alpha val="7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urce Sans Pro"/>
              <a:buNone/>
            </a:pPr>
            <a:r>
              <a:rPr b="1" i="0" lang="en-US" sz="5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Programación de Aplicaciones Visuales I</a:t>
            </a:r>
            <a:endParaRPr/>
          </a:p>
        </p:txBody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201612" y="3478212"/>
            <a:ext cx="8697912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la plataforma .NET.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81000" y="228600"/>
            <a:ext cx="8393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Versiones del framework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179387" y="1125537"/>
            <a:ext cx="8964600" cy="5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50" y="1282450"/>
            <a:ext cx="87820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Versiones del framework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81000" y="1416050"/>
            <a:ext cx="8388350" cy="487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Framework Redistributable Package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Compuesto por: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2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CLR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2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BCL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Framework SDK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Herramientas desde línea de comandos tales como compiladores, depuradores ademas de CLR y BCL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Compact Framework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Versión reducida para dispositivos móviles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28600" y="1371600"/>
            <a:ext cx="84582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Microsoft .NET.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Componentes Fundamentales.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Arquitectura.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Language Runtime (CLR).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Microsoft Intermediate Language.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Assemblies.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Class Library.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Language Specification (CLS).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1752600" y="5600700"/>
            <a:ext cx="2790825" cy="465137"/>
          </a:xfrm>
          <a:prstGeom prst="rect">
            <a:avLst/>
          </a:prstGeom>
          <a:gradFill>
            <a:gsLst>
              <a:gs pos="0">
                <a:srgbClr val="3B3B3B"/>
              </a:gs>
              <a:gs pos="100000">
                <a:srgbClr val="80808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4662487" y="5600700"/>
            <a:ext cx="2652712" cy="465137"/>
          </a:xfrm>
          <a:prstGeom prst="rect">
            <a:avLst/>
          </a:prstGeom>
          <a:gradFill>
            <a:gsLst>
              <a:gs pos="0">
                <a:srgbClr val="3B3B3B"/>
              </a:gs>
              <a:gs pos="100000">
                <a:srgbClr val="80808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COM+ Services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1752600" y="4876800"/>
            <a:ext cx="5562600" cy="465137"/>
          </a:xfrm>
          <a:prstGeom prst="rect">
            <a:avLst/>
          </a:prstGeom>
          <a:gradFill>
            <a:gsLst>
              <a:gs pos="0">
                <a:srgbClr val="2F5E2F"/>
              </a:gs>
              <a:gs pos="100000">
                <a:schemeClr val="hlink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Common Language Runtime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1752600" y="4276725"/>
            <a:ext cx="5562600" cy="449262"/>
          </a:xfrm>
          <a:prstGeom prst="rect">
            <a:avLst/>
          </a:prstGeom>
          <a:gradFill>
            <a:gsLst>
              <a:gs pos="0">
                <a:srgbClr val="2F4776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Class Library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1752600" y="3705225"/>
            <a:ext cx="5562600" cy="449262"/>
          </a:xfrm>
          <a:prstGeom prst="rect">
            <a:avLst/>
          </a:prstGeom>
          <a:gradFill>
            <a:gsLst>
              <a:gs pos="0">
                <a:srgbClr val="2F4776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ADO.NET y XML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1752600" y="2933700"/>
            <a:ext cx="2757487" cy="639762"/>
          </a:xfrm>
          <a:prstGeom prst="rect">
            <a:avLst/>
          </a:prstGeom>
          <a:gradFill>
            <a:gsLst>
              <a:gs pos="0">
                <a:srgbClr val="2F4776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4648200" y="2933700"/>
            <a:ext cx="2667000" cy="639762"/>
          </a:xfrm>
          <a:prstGeom prst="rect">
            <a:avLst/>
          </a:prstGeom>
          <a:gradFill>
            <a:gsLst>
              <a:gs pos="0">
                <a:srgbClr val="2F4776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Windows Forms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1752600" y="2286000"/>
            <a:ext cx="5562600" cy="492125"/>
          </a:xfrm>
          <a:prstGeom prst="rect">
            <a:avLst/>
          </a:prstGeom>
          <a:gradFill>
            <a:gsLst>
              <a:gs pos="0">
                <a:srgbClr val="74361A"/>
              </a:gs>
              <a:gs pos="100000">
                <a:schemeClr val="folHlink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Common Language Specification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752600" y="1676400"/>
            <a:ext cx="914400" cy="449262"/>
          </a:xfrm>
          <a:prstGeom prst="rect">
            <a:avLst/>
          </a:prstGeom>
          <a:gradFill>
            <a:gsLst>
              <a:gs pos="0">
                <a:srgbClr val="74361A"/>
              </a:gs>
              <a:gs pos="100000">
                <a:schemeClr val="folHlink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VB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2819400" y="1676400"/>
            <a:ext cx="914400" cy="449262"/>
          </a:xfrm>
          <a:prstGeom prst="rect">
            <a:avLst/>
          </a:prstGeom>
          <a:gradFill>
            <a:gsLst>
              <a:gs pos="0">
                <a:srgbClr val="74361A"/>
              </a:gs>
              <a:gs pos="100000">
                <a:schemeClr val="folHlink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3886200" y="1676400"/>
            <a:ext cx="914400" cy="449262"/>
          </a:xfrm>
          <a:prstGeom prst="rect">
            <a:avLst/>
          </a:prstGeom>
          <a:gradFill>
            <a:gsLst>
              <a:gs pos="0">
                <a:srgbClr val="74361A"/>
              </a:gs>
              <a:gs pos="100000">
                <a:schemeClr val="folHlink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C#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4953000" y="1676400"/>
            <a:ext cx="1143000" cy="449262"/>
          </a:xfrm>
          <a:prstGeom prst="rect">
            <a:avLst/>
          </a:prstGeom>
          <a:gradFill>
            <a:gsLst>
              <a:gs pos="0">
                <a:srgbClr val="74361A"/>
              </a:gs>
              <a:gs pos="100000">
                <a:schemeClr val="folHlink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J#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6248400" y="1676400"/>
            <a:ext cx="1066800" cy="449262"/>
          </a:xfrm>
          <a:prstGeom prst="rect">
            <a:avLst/>
          </a:prstGeom>
          <a:gradFill>
            <a:gsLst>
              <a:gs pos="0">
                <a:srgbClr val="74361A"/>
              </a:gs>
              <a:gs pos="100000">
                <a:schemeClr val="folHlink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152400" y="228600"/>
            <a:ext cx="883920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Arquitectura del .NET Framework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1676400" y="2895600"/>
            <a:ext cx="5943600" cy="2514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8200" y="1371600"/>
            <a:ext cx="6858000" cy="4114800"/>
          </a:xfrm>
          <a:prstGeom prst="rect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 rot="-5400000">
            <a:off x="22225" y="3679825"/>
            <a:ext cx="2667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.NET Framework Redistributable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 rot="-5400000">
            <a:off x="-840581" y="2974181"/>
            <a:ext cx="2667000" cy="376237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.NET Framework SDK</a:t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 rot="5400000">
            <a:off x="7774781" y="3583781"/>
            <a:ext cx="19589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.NET Framework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Library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7772400" y="2819400"/>
            <a:ext cx="533400" cy="1828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179387" y="231775"/>
            <a:ext cx="8788400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Language Specification (CLS)</a:t>
            </a:r>
            <a:endParaRPr/>
          </a:p>
        </p:txBody>
      </p:sp>
      <p:sp>
        <p:nvSpPr>
          <p:cNvPr id="203" name="Google Shape;203;p28"/>
          <p:cNvSpPr txBox="1"/>
          <p:nvPr>
            <p:ph idx="4294967295" type="body"/>
          </p:nvPr>
        </p:nvSpPr>
        <p:spPr>
          <a:xfrm>
            <a:off x="190500" y="1562100"/>
            <a:ext cx="8628062" cy="489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Especificación que estandariza una serie de características soportadas por el CLR.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Contrato entre diseñadores de lenguajes de programación y autores de bibliotecas.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la interoperabilidad entre lenguajes.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Microsoft provee implementaciones de 4 lenguajes, todos compatibles con CLS.</a:t>
            </a:r>
            <a:endParaRPr/>
          </a:p>
          <a:p>
            <a:pPr indent="-417512" lvl="1" marL="9779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Microsoft Visual Basic .NET</a:t>
            </a:r>
            <a:endParaRPr/>
          </a:p>
          <a:p>
            <a:pPr indent="-417512" lvl="1" marL="9779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6B26B"/>
              </a:buClr>
              <a:buSzPts val="1680"/>
              <a:buChar char="•"/>
            </a:pPr>
            <a:r>
              <a:rPr b="1" i="0" lang="en-US" sz="2800" u="none" cap="none" strike="noStrike">
                <a:solidFill>
                  <a:srgbClr val="F6B26B"/>
                </a:solidFill>
              </a:rPr>
              <a:t>Microsoft Visual C# .NET</a:t>
            </a:r>
            <a:endParaRPr b="1">
              <a:solidFill>
                <a:srgbClr val="F6B26B"/>
              </a:solidFill>
            </a:endParaRPr>
          </a:p>
          <a:p>
            <a:pPr indent="-417512" lvl="1" marL="9779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Microsoft Visual J#.NET</a:t>
            </a:r>
            <a:endParaRPr/>
          </a:p>
          <a:p>
            <a:pPr indent="-417512" lvl="1" marL="9779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Microsoft Visual C++.NET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0" y="2895600"/>
            <a:ext cx="9245600" cy="3568700"/>
          </a:xfrm>
          <a:custGeom>
            <a:rect b="b" l="l" r="r" t="t"/>
            <a:pathLst>
              <a:path extrusionOk="0" h="2248" w="5824">
                <a:moveTo>
                  <a:pt x="8" y="843"/>
                </a:moveTo>
                <a:lnTo>
                  <a:pt x="1000" y="16"/>
                </a:lnTo>
                <a:lnTo>
                  <a:pt x="2168" y="0"/>
                </a:lnTo>
                <a:lnTo>
                  <a:pt x="5824" y="865"/>
                </a:lnTo>
                <a:lnTo>
                  <a:pt x="5792" y="2248"/>
                </a:lnTo>
                <a:lnTo>
                  <a:pt x="0" y="2248"/>
                </a:lnTo>
                <a:lnTo>
                  <a:pt x="8" y="843"/>
                </a:lnTo>
                <a:close/>
              </a:path>
            </a:pathLst>
          </a:custGeom>
          <a:gradFill>
            <a:gsLst>
              <a:gs pos="0">
                <a:srgbClr val="2C4C5E">
                  <a:alpha val="53725"/>
                </a:srgbClr>
              </a:gs>
              <a:gs pos="100000">
                <a:srgbClr val="14232C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396875" y="231775"/>
            <a:ext cx="85709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Language Specification (CLS)</a:t>
            </a:r>
            <a:endParaRPr/>
          </a:p>
        </p:txBody>
      </p:sp>
      <p:sp>
        <p:nvSpPr>
          <p:cNvPr id="211" name="Google Shape;211;p29"/>
          <p:cNvSpPr txBox="1"/>
          <p:nvPr>
            <p:ph idx="4294967295" type="body"/>
          </p:nvPr>
        </p:nvSpPr>
        <p:spPr>
          <a:xfrm>
            <a:off x="152400" y="1752600"/>
            <a:ext cx="8628062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resto de la industria y el sector académico han desarrollado más de 20 lenguajes compatibles con la especificación CLS.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258762" y="6035675"/>
            <a:ext cx="11969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Cobol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5002212" y="5426075"/>
            <a:ext cx="11239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Eiffel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1557337" y="6035675"/>
            <a:ext cx="14335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Fortran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258762" y="4854575"/>
            <a:ext cx="13827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Pascal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4038600" y="4267200"/>
            <a:ext cx="85090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Perl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85800" y="3733800"/>
            <a:ext cx="160020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C++.NET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5018087" y="3724275"/>
            <a:ext cx="6969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C#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1941512" y="4854575"/>
            <a:ext cx="152082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Haskell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1828800" y="4267200"/>
            <a:ext cx="9810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6477000" y="4267200"/>
            <a:ext cx="163830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2333625" y="3724275"/>
            <a:ext cx="26193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 Basic.NET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7126287" y="6035675"/>
            <a:ext cx="18272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Mercury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6272212" y="5426075"/>
            <a:ext cx="7810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</a:t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2971800" y="4267200"/>
            <a:ext cx="83820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PHP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4360862" y="6035675"/>
            <a:ext cx="2789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 Caml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258762" y="5426075"/>
            <a:ext cx="14970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Oberon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276600" y="5426075"/>
            <a:ext cx="18272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Smalltalk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7199312" y="5426075"/>
            <a:ext cx="175418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Scheme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5932487" y="3724275"/>
            <a:ext cx="6207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J#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9400" y="4876800"/>
            <a:ext cx="9858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RPG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1600200" y="5410200"/>
            <a:ext cx="18653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Mondrian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3319462" y="6100762"/>
            <a:ext cx="8445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228600" y="4267200"/>
            <a:ext cx="144780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Delphi</a:t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5105400" y="4267200"/>
            <a:ext cx="18272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3352800" y="4876800"/>
            <a:ext cx="121920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LISP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4802187" y="4876800"/>
            <a:ext cx="182721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Source Sans Pro"/>
              <a:buNone/>
            </a:pPr>
            <a:r>
              <a:rPr b="0" i="0" lang="en-US" sz="26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Prolog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228600" y="1371600"/>
            <a:ext cx="8458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Microsoft .NET.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Componentes Fundamentales.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Funcionamiento Interno del CLR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de Ejecución.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Type System.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81000" y="228600"/>
            <a:ext cx="865505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CLR – Common Language Runtime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81000" y="1416050"/>
            <a:ext cx="838835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CLR es el motor de ejecución (runtime) de .NET.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Compilación Just-In-Time (JIT).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Gestión automática de memoria (Garbage Collector).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Gestión de errores consistente (Excepciones).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Ejecución basada en componentes (Assemblies).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Gestión de Seguridad.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Multithreading.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CLR – Componentes Internos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412875"/>
            <a:ext cx="7497762" cy="48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CLR – Componentes Internos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0" y="1412875"/>
            <a:ext cx="8820150" cy="510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 Framework class library: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integra código con el runtime.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Thread support: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expone clases e interfaces para la programación multi-hilos.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 marshaler: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provee una interface a COM.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 checker: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 permite operaciones de casting inválidas, al tiempo que no permite variables no inicializadas. Verifica además el código MSIL para garantizar que sea válido.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Exception manager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provee un control de errores estructurado, el cual se integra con Windows (SEH)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Security engine: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administra la seguridad basándose en el origen del código y en el usuario que lo ejecuta.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Debug engine: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le permite a usted hacer el debug y el tracing de sus aplicaciones.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MSIL to native compiler: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convierte código intermedio (MSIL) a nativo, mediante la compilación just-in-time (JIT)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manager: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administra la ejecución del código.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Garbage collector: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provee una administración automática de la vida de los objetos. Es escalable y soporta múltiples procesadores.</a:t>
            </a:r>
            <a:endParaRPr/>
          </a:p>
          <a:p>
            <a:pPr indent="-558800" lvl="0" marL="558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loader: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administra meta datos. Se encarga además de cargar las clases en memoria.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81000" y="228600"/>
            <a:ext cx="838200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52425" y="1597025"/>
            <a:ext cx="8410575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Presentar una introducción a la plataforma de desarrollo Microsoft .NET, describiendo sus características elementales de funcionamiento, su arquitectura de componentes y sus principales bibliotecas reutilizables.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¿Qué es un “Assembly”?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81000" y="1416050"/>
            <a:ext cx="838835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Assembly es la unidad mínima de ejecución, distribución, instalación y versionado de aplicaciones .NET,</a:t>
            </a:r>
            <a:endParaRPr/>
          </a:p>
        </p:txBody>
      </p:sp>
      <p:grpSp>
        <p:nvGrpSpPr>
          <p:cNvPr id="275" name="Google Shape;275;p34"/>
          <p:cNvGrpSpPr/>
          <p:nvPr/>
        </p:nvGrpSpPr>
        <p:grpSpPr>
          <a:xfrm>
            <a:off x="685800" y="2438400"/>
            <a:ext cx="8026399" cy="4267200"/>
            <a:chOff x="685800" y="2438400"/>
            <a:chExt cx="8026399" cy="4267200"/>
          </a:xfrm>
        </p:grpSpPr>
        <p:sp>
          <p:nvSpPr>
            <p:cNvPr id="276" name="Google Shape;276;p34"/>
            <p:cNvSpPr/>
            <p:nvPr/>
          </p:nvSpPr>
          <p:spPr>
            <a:xfrm>
              <a:off x="685800" y="2925762"/>
              <a:ext cx="3246437" cy="3154362"/>
            </a:xfrm>
            <a:prstGeom prst="roundRect">
              <a:avLst>
                <a:gd fmla="val 12" name="adj"/>
              </a:avLst>
            </a:prstGeom>
            <a:gradFill>
              <a:gsLst>
                <a:gs pos="0">
                  <a:srgbClr val="EC8D4C"/>
                </a:gs>
                <a:gs pos="100000">
                  <a:srgbClr val="6C4023"/>
                </a:gs>
              </a:gsLst>
              <a:lin ang="13500000" scaled="0"/>
            </a:gradFill>
            <a:ln>
              <a:noFill/>
            </a:ln>
            <a:effectLst>
              <a:outerShdw blurRad="63500" dir="2700000" dist="17819">
                <a:srgbClr val="8D542D">
                  <a:alpha val="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34"/>
            <p:cNvGrpSpPr/>
            <p:nvPr/>
          </p:nvGrpSpPr>
          <p:grpSpPr>
            <a:xfrm>
              <a:off x="871537" y="3590925"/>
              <a:ext cx="2873375" cy="411162"/>
              <a:chOff x="620712" y="3076575"/>
              <a:chExt cx="2965450" cy="455612"/>
            </a:xfrm>
          </p:grpSpPr>
          <p:sp>
            <p:nvSpPr>
              <p:cNvPr id="278" name="Google Shape;278;p34"/>
              <p:cNvSpPr/>
              <p:nvPr/>
            </p:nvSpPr>
            <p:spPr>
              <a:xfrm>
                <a:off x="620712" y="3076575"/>
                <a:ext cx="2965450" cy="455612"/>
              </a:xfrm>
              <a:prstGeom prst="roundRect">
                <a:avLst>
                  <a:gd fmla="val 90" name="adj"/>
                </a:avLst>
              </a:prstGeom>
              <a:gradFill>
                <a:gsLst>
                  <a:gs pos="0">
                    <a:srgbClr val="FAD260"/>
                  </a:gs>
                  <a:gs pos="100000">
                    <a:srgbClr val="73602C"/>
                  </a:gs>
                </a:gsLst>
                <a:lin ang="13500000" scaled="0"/>
              </a:gradFill>
              <a:ln>
                <a:noFill/>
              </a:ln>
              <a:effectLst>
                <a:outerShdw blurRad="63500" dir="2700000" dist="17819">
                  <a:srgbClr val="957D39">
                    <a:alpha val="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9" name="Google Shape;279;p34"/>
              <p:cNvGrpSpPr/>
              <p:nvPr/>
            </p:nvGrpSpPr>
            <p:grpSpPr>
              <a:xfrm>
                <a:off x="620712" y="3076575"/>
                <a:ext cx="2965450" cy="455612"/>
                <a:chOff x="620712" y="3076575"/>
                <a:chExt cx="2965450" cy="455612"/>
              </a:xfrm>
            </p:grpSpPr>
            <p:sp>
              <p:nvSpPr>
                <p:cNvPr id="280" name="Google Shape;280;p34"/>
                <p:cNvSpPr/>
                <p:nvPr/>
              </p:nvSpPr>
              <p:spPr>
                <a:xfrm>
                  <a:off x="620712" y="3076575"/>
                  <a:ext cx="2965450" cy="455612"/>
                </a:xfrm>
                <a:prstGeom prst="roundRect">
                  <a:avLst>
                    <a:gd fmla="val 90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3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34"/>
                <p:cNvSpPr txBox="1"/>
                <p:nvPr/>
              </p:nvSpPr>
              <p:spPr>
                <a:xfrm>
                  <a:off x="620712" y="3090862"/>
                  <a:ext cx="2965450" cy="430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lnSpc>
                      <a:spcPct val="98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Source Sans Pro"/>
                    <a:buNone/>
                  </a:pPr>
                  <a:r>
                    <a:rPr b="1" i="0" lang="en-US" sz="20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Metadata</a:t>
                  </a:r>
                  <a:endParaRPr/>
                </a:p>
              </p:txBody>
            </p:sp>
          </p:grpSp>
        </p:grpSp>
        <p:grpSp>
          <p:nvGrpSpPr>
            <p:cNvPr id="282" name="Google Shape;282;p34"/>
            <p:cNvGrpSpPr/>
            <p:nvPr/>
          </p:nvGrpSpPr>
          <p:grpSpPr>
            <a:xfrm>
              <a:off x="838200" y="4800600"/>
              <a:ext cx="2873375" cy="1065212"/>
              <a:chOff x="620712" y="3725862"/>
              <a:chExt cx="2965450" cy="1179512"/>
            </a:xfrm>
          </p:grpSpPr>
          <p:sp>
            <p:nvSpPr>
              <p:cNvPr id="283" name="Google Shape;283;p34"/>
              <p:cNvSpPr/>
              <p:nvPr/>
            </p:nvSpPr>
            <p:spPr>
              <a:xfrm>
                <a:off x="620712" y="3725862"/>
                <a:ext cx="2965450" cy="1179512"/>
              </a:xfrm>
              <a:prstGeom prst="roundRect">
                <a:avLst>
                  <a:gd fmla="val 35" name="adj"/>
                </a:avLst>
              </a:prstGeom>
              <a:gradFill>
                <a:gsLst>
                  <a:gs pos="0">
                    <a:srgbClr val="FAD260"/>
                  </a:gs>
                  <a:gs pos="100000">
                    <a:srgbClr val="73602C"/>
                  </a:gs>
                </a:gsLst>
                <a:lin ang="13500000" scaled="0"/>
              </a:gradFill>
              <a:ln>
                <a:noFill/>
              </a:ln>
              <a:effectLst>
                <a:outerShdw blurRad="63500" dir="2700000" dist="17819">
                  <a:srgbClr val="957D39">
                    <a:alpha val="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4" name="Google Shape;284;p34"/>
              <p:cNvGrpSpPr/>
              <p:nvPr/>
            </p:nvGrpSpPr>
            <p:grpSpPr>
              <a:xfrm>
                <a:off x="620712" y="3725862"/>
                <a:ext cx="2965450" cy="1179512"/>
                <a:chOff x="620712" y="3725862"/>
                <a:chExt cx="2965450" cy="1179512"/>
              </a:xfrm>
            </p:grpSpPr>
            <p:sp>
              <p:nvSpPr>
                <p:cNvPr id="285" name="Google Shape;285;p34"/>
                <p:cNvSpPr/>
                <p:nvPr/>
              </p:nvSpPr>
              <p:spPr>
                <a:xfrm>
                  <a:off x="620712" y="3725862"/>
                  <a:ext cx="2965450" cy="1179512"/>
                </a:xfrm>
                <a:prstGeom prst="roundRect">
                  <a:avLst>
                    <a:gd fmla="val 35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3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34"/>
                <p:cNvSpPr txBox="1"/>
                <p:nvPr/>
              </p:nvSpPr>
              <p:spPr>
                <a:xfrm>
                  <a:off x="620712" y="3933825"/>
                  <a:ext cx="2965450" cy="7683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lnSpc>
                      <a:spcPct val="98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Source Sans Pro"/>
                    <a:buNone/>
                  </a:pPr>
                  <a:r>
                    <a:rPr b="1" i="0" lang="en-US" sz="20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Código Compilado</a:t>
                  </a:r>
                  <a:br>
                    <a:rPr b="1" i="0" lang="en-US" sz="20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</a:br>
                  <a:r>
                    <a:rPr b="1" i="0" lang="en-US" sz="20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MSIL</a:t>
                  </a:r>
                  <a:endParaRPr/>
                </a:p>
              </p:txBody>
            </p:sp>
          </p:grpSp>
        </p:grpSp>
        <p:grpSp>
          <p:nvGrpSpPr>
            <p:cNvPr id="287" name="Google Shape;287;p34"/>
            <p:cNvGrpSpPr/>
            <p:nvPr/>
          </p:nvGrpSpPr>
          <p:grpSpPr>
            <a:xfrm>
              <a:off x="838200" y="4114800"/>
              <a:ext cx="2873375" cy="411162"/>
              <a:chOff x="620712" y="5099050"/>
              <a:chExt cx="2965450" cy="455612"/>
            </a:xfrm>
          </p:grpSpPr>
          <p:sp>
            <p:nvSpPr>
              <p:cNvPr id="288" name="Google Shape;288;p34"/>
              <p:cNvSpPr/>
              <p:nvPr/>
            </p:nvSpPr>
            <p:spPr>
              <a:xfrm>
                <a:off x="620712" y="5099050"/>
                <a:ext cx="2965450" cy="455612"/>
              </a:xfrm>
              <a:prstGeom prst="roundRect">
                <a:avLst>
                  <a:gd fmla="val 90" name="adj"/>
                </a:avLst>
              </a:prstGeom>
              <a:gradFill>
                <a:gsLst>
                  <a:gs pos="0">
                    <a:srgbClr val="FAD260"/>
                  </a:gs>
                  <a:gs pos="100000">
                    <a:srgbClr val="73602C"/>
                  </a:gs>
                </a:gsLst>
                <a:lin ang="13500000" scaled="0"/>
              </a:gradFill>
              <a:ln>
                <a:noFill/>
              </a:ln>
              <a:effectLst>
                <a:outerShdw blurRad="63500" dir="2700000" dist="17819">
                  <a:srgbClr val="957D39">
                    <a:alpha val="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9" name="Google Shape;289;p34"/>
              <p:cNvGrpSpPr/>
              <p:nvPr/>
            </p:nvGrpSpPr>
            <p:grpSpPr>
              <a:xfrm>
                <a:off x="620712" y="5099050"/>
                <a:ext cx="2965450" cy="455612"/>
                <a:chOff x="620712" y="5099050"/>
                <a:chExt cx="2965450" cy="455612"/>
              </a:xfrm>
            </p:grpSpPr>
            <p:sp>
              <p:nvSpPr>
                <p:cNvPr id="290" name="Google Shape;290;p34"/>
                <p:cNvSpPr/>
                <p:nvPr/>
              </p:nvSpPr>
              <p:spPr>
                <a:xfrm>
                  <a:off x="620712" y="5099050"/>
                  <a:ext cx="2965450" cy="455612"/>
                </a:xfrm>
                <a:prstGeom prst="roundRect">
                  <a:avLst>
                    <a:gd fmla="val 90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3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34"/>
                <p:cNvSpPr txBox="1"/>
                <p:nvPr/>
              </p:nvSpPr>
              <p:spPr>
                <a:xfrm>
                  <a:off x="620712" y="5110162"/>
                  <a:ext cx="2965450" cy="4365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lnSpc>
                      <a:spcPct val="98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Source Sans Pro"/>
                    <a:buNone/>
                  </a:pPr>
                  <a:r>
                    <a:rPr b="1" i="0" lang="en-US" sz="20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Recursos</a:t>
                  </a:r>
                  <a:endParaRPr/>
                </a:p>
              </p:txBody>
            </p:sp>
          </p:grpSp>
        </p:grpSp>
        <p:grpSp>
          <p:nvGrpSpPr>
            <p:cNvPr id="292" name="Google Shape;292;p34"/>
            <p:cNvGrpSpPr/>
            <p:nvPr/>
          </p:nvGrpSpPr>
          <p:grpSpPr>
            <a:xfrm>
              <a:off x="777875" y="3008312"/>
              <a:ext cx="2732087" cy="433387"/>
              <a:chOff x="523875" y="2432050"/>
              <a:chExt cx="2819400" cy="479425"/>
            </a:xfrm>
          </p:grpSpPr>
          <p:sp>
            <p:nvSpPr>
              <p:cNvPr id="293" name="Google Shape;293;p34"/>
              <p:cNvSpPr/>
              <p:nvPr/>
            </p:nvSpPr>
            <p:spPr>
              <a:xfrm>
                <a:off x="523875" y="2432050"/>
                <a:ext cx="2819400" cy="479425"/>
              </a:xfrm>
              <a:prstGeom prst="roundRect">
                <a:avLst>
                  <a:gd fmla="val 86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523875" y="2432050"/>
                <a:ext cx="2311400" cy="431800"/>
              </a:xfrm>
              <a:prstGeom prst="roundRect">
                <a:avLst>
                  <a:gd fmla="val 86" name="adj"/>
                </a:avLst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9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Source Sans Pro"/>
                  <a:buNone/>
                </a:pPr>
                <a:r>
                  <a:rPr b="1" i="0" lang="en-US" sz="2000" u="non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MiBiblioteca.DLL</a:t>
                </a:r>
                <a:endParaRPr/>
              </a:p>
            </p:txBody>
          </p:sp>
        </p:grpSp>
        <p:sp>
          <p:nvSpPr>
            <p:cNvPr id="295" name="Google Shape;295;p34"/>
            <p:cNvSpPr/>
            <p:nvPr/>
          </p:nvSpPr>
          <p:spPr>
            <a:xfrm>
              <a:off x="4281487" y="2438400"/>
              <a:ext cx="4430712" cy="4267200"/>
            </a:xfrm>
            <a:prstGeom prst="roundRect">
              <a:avLst>
                <a:gd fmla="val 7" name="adj"/>
              </a:avLst>
            </a:prstGeom>
            <a:gradFill>
              <a:gsLst>
                <a:gs pos="0">
                  <a:srgbClr val="EC8D4C"/>
                </a:gs>
                <a:gs pos="100000">
                  <a:srgbClr val="6C4023"/>
                </a:gs>
              </a:gsLst>
              <a:lin ang="13500000" scaled="0"/>
            </a:gradFill>
            <a:ln>
              <a:noFill/>
            </a:ln>
            <a:effectLst>
              <a:outerShdw blurRad="63500" dir="2700000" dist="17819">
                <a:srgbClr val="8D542D">
                  <a:alpha val="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" name="Google Shape;296;p34"/>
            <p:cNvGrpSpPr/>
            <p:nvPr/>
          </p:nvGrpSpPr>
          <p:grpSpPr>
            <a:xfrm>
              <a:off x="4362450" y="2447925"/>
              <a:ext cx="2749550" cy="390525"/>
              <a:chOff x="4222750" y="1811337"/>
              <a:chExt cx="2838450" cy="431800"/>
            </a:xfrm>
          </p:grpSpPr>
          <p:sp>
            <p:nvSpPr>
              <p:cNvPr id="297" name="Google Shape;297;p34"/>
              <p:cNvSpPr/>
              <p:nvPr/>
            </p:nvSpPr>
            <p:spPr>
              <a:xfrm>
                <a:off x="4556125" y="1811337"/>
                <a:ext cx="2176462" cy="366712"/>
              </a:xfrm>
              <a:prstGeom prst="roundRect">
                <a:avLst>
                  <a:gd fmla="val 93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4222750" y="1811337"/>
                <a:ext cx="2838450" cy="431800"/>
              </a:xfrm>
              <a:prstGeom prst="roundRect">
                <a:avLst>
                  <a:gd fmla="val 93" name="adj"/>
                </a:avLst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9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Source Sans Pro"/>
                  <a:buNone/>
                </a:pPr>
                <a:r>
                  <a:rPr b="1" i="0" lang="en-US" sz="2000" u="non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Descripción de Tipos</a:t>
                </a:r>
                <a:endParaRPr/>
              </a:p>
            </p:txBody>
          </p:sp>
        </p:grpSp>
        <p:grpSp>
          <p:nvGrpSpPr>
            <p:cNvPr id="299" name="Google Shape;299;p34"/>
            <p:cNvGrpSpPr/>
            <p:nvPr/>
          </p:nvGrpSpPr>
          <p:grpSpPr>
            <a:xfrm>
              <a:off x="4575175" y="2863850"/>
              <a:ext cx="3795712" cy="1362075"/>
              <a:chOff x="4443412" y="2271712"/>
              <a:chExt cx="3916362" cy="1508125"/>
            </a:xfrm>
          </p:grpSpPr>
          <p:sp>
            <p:nvSpPr>
              <p:cNvPr id="300" name="Google Shape;300;p34"/>
              <p:cNvSpPr/>
              <p:nvPr/>
            </p:nvSpPr>
            <p:spPr>
              <a:xfrm>
                <a:off x="4443412" y="2273300"/>
                <a:ext cx="3916362" cy="1506537"/>
              </a:xfrm>
              <a:prstGeom prst="roundRect">
                <a:avLst>
                  <a:gd fmla="val 22" name="adj"/>
                </a:avLst>
              </a:prstGeom>
              <a:gradFill>
                <a:gsLst>
                  <a:gs pos="0">
                    <a:srgbClr val="FAD260"/>
                  </a:gs>
                  <a:gs pos="100000">
                    <a:srgbClr val="73602C"/>
                  </a:gs>
                </a:gsLst>
                <a:lin ang="13500000" scaled="0"/>
              </a:gradFill>
              <a:ln>
                <a:noFill/>
              </a:ln>
              <a:effectLst>
                <a:outerShdw blurRad="63500" dir="2700000" dist="17819">
                  <a:srgbClr val="957D39">
                    <a:alpha val="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1" name="Google Shape;301;p34"/>
              <p:cNvGrpSpPr/>
              <p:nvPr/>
            </p:nvGrpSpPr>
            <p:grpSpPr>
              <a:xfrm>
                <a:off x="4443412" y="2271712"/>
                <a:ext cx="3916362" cy="1508125"/>
                <a:chOff x="4443412" y="2271712"/>
                <a:chExt cx="3916362" cy="1508125"/>
              </a:xfrm>
            </p:grpSpPr>
            <p:sp>
              <p:nvSpPr>
                <p:cNvPr id="302" name="Google Shape;302;p34"/>
                <p:cNvSpPr/>
                <p:nvPr/>
              </p:nvSpPr>
              <p:spPr>
                <a:xfrm>
                  <a:off x="4443412" y="2273300"/>
                  <a:ext cx="3916362" cy="1506537"/>
                </a:xfrm>
                <a:prstGeom prst="roundRect">
                  <a:avLst>
                    <a:gd fmla="val 22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3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34"/>
                <p:cNvSpPr txBox="1"/>
                <p:nvPr/>
              </p:nvSpPr>
              <p:spPr>
                <a:xfrm>
                  <a:off x="4443412" y="2271712"/>
                  <a:ext cx="3916362" cy="15065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98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Source Sans Pro"/>
                    <a:buNone/>
                  </a:pPr>
                  <a:r>
                    <a:rPr b="1" i="0" lang="en-US" sz="16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Clases</a:t>
                  </a:r>
                  <a:endParaRPr/>
                </a:p>
                <a:p>
                  <a:pPr indent="0" lvl="0" marL="0" marR="0" rtl="0" algn="l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Source Sans Pro"/>
                    <a:buNone/>
                  </a:pPr>
                  <a:r>
                    <a:rPr b="1" i="0" lang="en-US" sz="16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Clases Base</a:t>
                  </a:r>
                  <a:endParaRPr/>
                </a:p>
                <a:p>
                  <a:pPr indent="0" lvl="0" marL="0" marR="0" rtl="0" algn="l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Source Sans Pro"/>
                    <a:buNone/>
                  </a:pPr>
                  <a:r>
                    <a:rPr b="1" i="0" lang="en-US" sz="16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Interfaces Implementadas</a:t>
                  </a:r>
                  <a:endParaRPr/>
                </a:p>
                <a:p>
                  <a:pPr indent="0" lvl="0" marL="0" marR="0" rtl="0" algn="l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Source Sans Pro"/>
                    <a:buNone/>
                  </a:pPr>
                  <a:r>
                    <a:rPr b="1" i="0" lang="en-US" sz="16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Atributos de las Clases</a:t>
                  </a:r>
                  <a:endParaRPr/>
                </a:p>
                <a:p>
                  <a:pPr indent="0" lvl="0" marL="0" marR="0" rtl="0" algn="l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Source Sans Pro"/>
                    <a:buNone/>
                  </a:pPr>
                  <a:r>
                    <a:rPr b="1" i="0" lang="en-US" sz="16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Métodos de las Clases</a:t>
                  </a:r>
                  <a:endParaRPr/>
                </a:p>
              </p:txBody>
            </p:sp>
          </p:grpSp>
        </p:grpSp>
        <p:grpSp>
          <p:nvGrpSpPr>
            <p:cNvPr id="304" name="Google Shape;304;p34"/>
            <p:cNvGrpSpPr/>
            <p:nvPr/>
          </p:nvGrpSpPr>
          <p:grpSpPr>
            <a:xfrm>
              <a:off x="4575175" y="4681537"/>
              <a:ext cx="3838575" cy="1947862"/>
              <a:chOff x="4443412" y="4230687"/>
              <a:chExt cx="3960812" cy="1987550"/>
            </a:xfrm>
          </p:grpSpPr>
          <p:sp>
            <p:nvSpPr>
              <p:cNvPr id="305" name="Google Shape;305;p34"/>
              <p:cNvSpPr/>
              <p:nvPr/>
            </p:nvSpPr>
            <p:spPr>
              <a:xfrm>
                <a:off x="4443412" y="4230687"/>
                <a:ext cx="3960812" cy="1987550"/>
              </a:xfrm>
              <a:prstGeom prst="roundRect">
                <a:avLst>
                  <a:gd fmla="val 17" name="adj"/>
                </a:avLst>
              </a:prstGeom>
              <a:gradFill>
                <a:gsLst>
                  <a:gs pos="0">
                    <a:srgbClr val="FAD260"/>
                  </a:gs>
                  <a:gs pos="100000">
                    <a:srgbClr val="73602C"/>
                  </a:gs>
                </a:gsLst>
                <a:lin ang="13500000" scaled="0"/>
              </a:gradFill>
              <a:ln>
                <a:noFill/>
              </a:ln>
              <a:effectLst>
                <a:outerShdw blurRad="63500" dir="2700000" dist="17819">
                  <a:srgbClr val="957D39">
                    <a:alpha val="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6" name="Google Shape;306;p34"/>
              <p:cNvGrpSpPr/>
              <p:nvPr/>
            </p:nvGrpSpPr>
            <p:grpSpPr>
              <a:xfrm>
                <a:off x="4443412" y="4230687"/>
                <a:ext cx="3960812" cy="1987550"/>
                <a:chOff x="4443412" y="4230687"/>
                <a:chExt cx="3960812" cy="1987550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>
                  <a:off x="4443412" y="4230687"/>
                  <a:ext cx="3960812" cy="1987550"/>
                </a:xfrm>
                <a:prstGeom prst="roundRect">
                  <a:avLst>
                    <a:gd fmla="val 1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3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34"/>
                <p:cNvSpPr txBox="1"/>
                <p:nvPr/>
              </p:nvSpPr>
              <p:spPr>
                <a:xfrm>
                  <a:off x="4443412" y="4230687"/>
                  <a:ext cx="3960812" cy="958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98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Source Sans Pro"/>
                    <a:buNone/>
                  </a:pPr>
                  <a:r>
                    <a:rPr b="1" i="0" lang="en-US" sz="18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Nombre</a:t>
                  </a:r>
                  <a:endParaRPr/>
                </a:p>
                <a:p>
                  <a:pPr indent="0" lvl="0" marL="0" marR="0" rtl="0" algn="l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Source Sans Pro"/>
                    <a:buNone/>
                  </a:pPr>
                  <a:r>
                    <a:rPr b="1" i="0" lang="en-US" sz="18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Versión</a:t>
                  </a:r>
                  <a:endParaRPr/>
                </a:p>
                <a:p>
                  <a:pPr indent="0" lvl="0" marL="0" marR="0" rtl="0" algn="l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Source Sans Pro"/>
                    <a:buNone/>
                  </a:pPr>
                  <a:r>
                    <a:rPr b="1" i="0" lang="en-US" sz="18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Cultura</a:t>
                  </a:r>
                  <a:endParaRPr/>
                </a:p>
              </p:txBody>
            </p:sp>
          </p:grpSp>
        </p:grpSp>
        <p:grpSp>
          <p:nvGrpSpPr>
            <p:cNvPr id="309" name="Google Shape;309;p34"/>
            <p:cNvGrpSpPr/>
            <p:nvPr/>
          </p:nvGrpSpPr>
          <p:grpSpPr>
            <a:xfrm>
              <a:off x="4425950" y="4257675"/>
              <a:ext cx="3200400" cy="390525"/>
              <a:chOff x="4289425" y="3754437"/>
              <a:chExt cx="3302000" cy="433387"/>
            </a:xfrm>
          </p:grpSpPr>
          <p:sp>
            <p:nvSpPr>
              <p:cNvPr id="310" name="Google Shape;310;p34"/>
              <p:cNvSpPr/>
              <p:nvPr/>
            </p:nvSpPr>
            <p:spPr>
              <a:xfrm>
                <a:off x="4808537" y="3757612"/>
                <a:ext cx="2254250" cy="366712"/>
              </a:xfrm>
              <a:prstGeom prst="roundRect">
                <a:avLst>
                  <a:gd fmla="val 93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4289425" y="3754437"/>
                <a:ext cx="3302000" cy="433387"/>
              </a:xfrm>
              <a:prstGeom prst="roundRect">
                <a:avLst>
                  <a:gd fmla="val 93" name="adj"/>
                </a:avLst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9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Source Sans Pro"/>
                  <a:buNone/>
                </a:pPr>
                <a:r>
                  <a:rPr b="1" i="0" lang="en-US" sz="2000" u="non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Manifiesto del Assembly</a:t>
                </a:r>
                <a:r>
                  <a:rPr b="0" i="0" lang="en-US" sz="16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</p:grpSp>
        <p:grpSp>
          <p:nvGrpSpPr>
            <p:cNvPr id="312" name="Google Shape;312;p34"/>
            <p:cNvGrpSpPr/>
            <p:nvPr/>
          </p:nvGrpSpPr>
          <p:grpSpPr>
            <a:xfrm>
              <a:off x="4751387" y="5629275"/>
              <a:ext cx="3490912" cy="847725"/>
              <a:chOff x="4624387" y="5199062"/>
              <a:chExt cx="3602037" cy="938212"/>
            </a:xfrm>
          </p:grpSpPr>
          <p:sp>
            <p:nvSpPr>
              <p:cNvPr id="313" name="Google Shape;313;p34"/>
              <p:cNvSpPr/>
              <p:nvPr/>
            </p:nvSpPr>
            <p:spPr>
              <a:xfrm>
                <a:off x="4624387" y="5199062"/>
                <a:ext cx="3602037" cy="933450"/>
              </a:xfrm>
              <a:prstGeom prst="roundRect">
                <a:avLst>
                  <a:gd fmla="val 36" name="adj"/>
                </a:avLst>
              </a:prstGeom>
              <a:gradFill>
                <a:gsLst>
                  <a:gs pos="0">
                    <a:srgbClr val="16CA85"/>
                  </a:gs>
                  <a:gs pos="100000">
                    <a:srgbClr val="0A5D3D"/>
                  </a:gs>
                </a:gsLst>
                <a:lin ang="13500000" scaled="0"/>
              </a:gradFill>
              <a:ln>
                <a:noFill/>
              </a:ln>
              <a:effectLst>
                <a:outerShdw blurRad="63500" dir="2700000" dist="17819">
                  <a:srgbClr val="0D784F">
                    <a:alpha val="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4" name="Google Shape;314;p34"/>
              <p:cNvGrpSpPr/>
              <p:nvPr/>
            </p:nvGrpSpPr>
            <p:grpSpPr>
              <a:xfrm>
                <a:off x="4624387" y="5199062"/>
                <a:ext cx="3602037" cy="938212"/>
                <a:chOff x="4624387" y="5199062"/>
                <a:chExt cx="3602037" cy="938212"/>
              </a:xfrm>
            </p:grpSpPr>
            <p:sp>
              <p:nvSpPr>
                <p:cNvPr id="315" name="Google Shape;315;p34"/>
                <p:cNvSpPr/>
                <p:nvPr/>
              </p:nvSpPr>
              <p:spPr>
                <a:xfrm>
                  <a:off x="4624387" y="5199062"/>
                  <a:ext cx="3602037" cy="933450"/>
                </a:xfrm>
                <a:prstGeom prst="roundRect">
                  <a:avLst>
                    <a:gd fmla="val 36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3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34"/>
                <p:cNvSpPr txBox="1"/>
                <p:nvPr/>
              </p:nvSpPr>
              <p:spPr>
                <a:xfrm>
                  <a:off x="4624387" y="5199062"/>
                  <a:ext cx="3602037" cy="938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98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Source Sans Pro"/>
                    <a:buNone/>
                  </a:pPr>
                  <a:r>
                    <a:rPr b="1" i="0" lang="en-US" sz="16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Otros Assemblies</a:t>
                  </a:r>
                  <a:endParaRPr/>
                </a:p>
                <a:p>
                  <a:pPr indent="0" lvl="0" marL="0" marR="0" rtl="0" algn="l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Source Sans Pro"/>
                    <a:buNone/>
                  </a:pPr>
                  <a:r>
                    <a:rPr b="1" i="0" lang="en-US" sz="16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Permisos de Seguridad</a:t>
                  </a:r>
                  <a:endParaRPr/>
                </a:p>
                <a:p>
                  <a:pPr indent="0" lvl="0" marL="0" marR="0" rtl="0" algn="l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Source Sans Pro"/>
                    <a:buNone/>
                  </a:pPr>
                  <a:r>
                    <a:rPr b="1" i="0" lang="en-US" sz="1600" u="non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Tipos Externos</a:t>
                  </a:r>
                  <a:endParaRPr/>
                </a:p>
              </p:txBody>
            </p:sp>
          </p:grpSp>
        </p:grpSp>
        <p:sp>
          <p:nvSpPr>
            <p:cNvPr id="317" name="Google Shape;317;p34"/>
            <p:cNvSpPr/>
            <p:nvPr/>
          </p:nvSpPr>
          <p:spPr>
            <a:xfrm rot="10800000">
              <a:off x="3810000" y="3581400"/>
              <a:ext cx="457200" cy="990600"/>
            </a:xfrm>
            <a:prstGeom prst="leftBrace">
              <a:avLst>
                <a:gd fmla="val 8333" name="adj1"/>
                <a:gd fmla="val 9553" name="adj2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382587" y="228600"/>
            <a:ext cx="85328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Assemblies - Aplicaciones .NET</a:t>
            </a:r>
            <a:endParaRPr/>
          </a:p>
        </p:txBody>
      </p:sp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388937" y="1268412"/>
            <a:ext cx="8532812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Uno o más Assemblies.</a:t>
            </a:r>
            <a:endParaRPr/>
          </a:p>
          <a:p>
            <a:pPr indent="-565150" lvl="0" marL="5651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Visible a través de la herramienta ildasm.exe</a:t>
            </a:r>
            <a:endParaRPr/>
          </a:p>
          <a:p>
            <a:pPr indent="-565150" lvl="0" marL="5651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 ejecutar una aplicación, ¿cómo ubico los assemblies necesarios?</a:t>
            </a:r>
            <a:endParaRPr/>
          </a:p>
          <a:p>
            <a:pPr indent="-439737" lvl="2" marL="1411287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2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Class Loader busca en el directorio local (preferido).</a:t>
            </a:r>
            <a:endParaRPr/>
          </a:p>
          <a:p>
            <a:pPr indent="-439737" lvl="2" marL="1411287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2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Global Assembly Cache (GAC).</a:t>
            </a:r>
            <a:endParaRPr/>
          </a:p>
          <a:p>
            <a:pPr indent="-565150" lvl="0" marL="5651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Diferentes aplicaciones pueden usar diferentes versiones</a:t>
            </a:r>
            <a:endParaRPr/>
          </a:p>
          <a:p>
            <a:pPr indent="-403224" lvl="1" marL="9699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Actualizaciones más simples.</a:t>
            </a:r>
            <a:endParaRPr/>
          </a:p>
          <a:p>
            <a:pPr indent="-403224" lvl="1" marL="9699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Desinstalación más simple.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Framework Class Library</a:t>
            </a:r>
            <a:endParaRPr/>
          </a:p>
        </p:txBody>
      </p:sp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381000" y="1416050"/>
            <a:ext cx="8151812" cy="348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Conjunto de Tipos básicos (clases, interfaces, etc.) que vienen incluídos en el .NET Framework</a:t>
            </a:r>
            <a:r>
              <a:rPr b="1" i="0" lang="en-US" sz="28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están organizados en jerarquías lógicas de nombres, denominados NAMESPACES.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son INDEPENDIENTES del lenguaje de desarrollo.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extensible y totalmente orientada a objetos.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381000" y="293687"/>
            <a:ext cx="8396287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Source Sans Pro"/>
              <a:buNone/>
            </a:pPr>
            <a:r>
              <a:rPr b="0" i="0" lang="en-US" sz="45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</a:t>
            </a: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Framework</a:t>
            </a:r>
            <a:r>
              <a:rPr b="0" i="0" lang="en-US" sz="45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Class Library</a:t>
            </a:r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374650" y="1066800"/>
            <a:ext cx="83883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namespace raíz es</a:t>
            </a:r>
            <a:r>
              <a:rPr b="1" i="0" lang="en-US" sz="2800" u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SYSTEM</a:t>
            </a:r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304800" y="5129212"/>
            <a:ext cx="8382000" cy="1500187"/>
          </a:xfrm>
          <a:prstGeom prst="rect">
            <a:avLst/>
          </a:prstGeom>
          <a:solidFill>
            <a:srgbClr val="FA970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  </a:t>
            </a:r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304800" y="4073525"/>
            <a:ext cx="4116387" cy="944562"/>
          </a:xfrm>
          <a:prstGeom prst="rect">
            <a:avLst/>
          </a:prstGeom>
          <a:solidFill>
            <a:srgbClr val="FA970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System.Data</a:t>
            </a:r>
            <a:endParaRPr/>
          </a:p>
        </p:txBody>
      </p:sp>
      <p:sp>
        <p:nvSpPr>
          <p:cNvPr id="341" name="Google Shape;341;p37"/>
          <p:cNvSpPr txBox="1"/>
          <p:nvPr/>
        </p:nvSpPr>
        <p:spPr>
          <a:xfrm>
            <a:off x="4570412" y="4073525"/>
            <a:ext cx="4116387" cy="944562"/>
          </a:xfrm>
          <a:prstGeom prst="rect">
            <a:avLst/>
          </a:prstGeom>
          <a:solidFill>
            <a:srgbClr val="FA970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System.Xml</a:t>
            </a:r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304800" y="1905000"/>
            <a:ext cx="4116387" cy="2055812"/>
          </a:xfrm>
          <a:prstGeom prst="rect">
            <a:avLst/>
          </a:prstGeom>
          <a:solidFill>
            <a:srgbClr val="FA970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System.Web</a:t>
            </a:r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454025" y="6296025"/>
            <a:ext cx="18716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Globalization</a:t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454025" y="6018212"/>
            <a:ext cx="18716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Diagnostics</a:t>
            </a:r>
            <a:endParaRPr/>
          </a:p>
        </p:txBody>
      </p:sp>
      <p:sp>
        <p:nvSpPr>
          <p:cNvPr id="345" name="Google Shape;345;p37"/>
          <p:cNvSpPr txBox="1"/>
          <p:nvPr/>
        </p:nvSpPr>
        <p:spPr>
          <a:xfrm>
            <a:off x="454025" y="5740400"/>
            <a:ext cx="1871662" cy="220662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454025" y="5461000"/>
            <a:ext cx="1871662" cy="223837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endParaRPr/>
          </a:p>
        </p:txBody>
      </p:sp>
      <p:sp>
        <p:nvSpPr>
          <p:cNvPr id="347" name="Google Shape;347;p37"/>
          <p:cNvSpPr txBox="1"/>
          <p:nvPr/>
        </p:nvSpPr>
        <p:spPr>
          <a:xfrm>
            <a:off x="2476500" y="6296025"/>
            <a:ext cx="17954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48" name="Google Shape;348;p37"/>
          <p:cNvSpPr txBox="1"/>
          <p:nvPr/>
        </p:nvSpPr>
        <p:spPr>
          <a:xfrm>
            <a:off x="2476500" y="6018212"/>
            <a:ext cx="17954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Reflection</a:t>
            </a:r>
            <a:endParaRPr/>
          </a:p>
        </p:txBody>
      </p:sp>
      <p:sp>
        <p:nvSpPr>
          <p:cNvPr id="349" name="Google Shape;349;p37"/>
          <p:cNvSpPr txBox="1"/>
          <p:nvPr/>
        </p:nvSpPr>
        <p:spPr>
          <a:xfrm>
            <a:off x="2476500" y="5740400"/>
            <a:ext cx="1795462" cy="220662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</a:t>
            </a:r>
            <a:endParaRPr/>
          </a:p>
        </p:txBody>
      </p:sp>
      <p:sp>
        <p:nvSpPr>
          <p:cNvPr id="350" name="Google Shape;350;p37"/>
          <p:cNvSpPr txBox="1"/>
          <p:nvPr/>
        </p:nvSpPr>
        <p:spPr>
          <a:xfrm>
            <a:off x="2476500" y="5461000"/>
            <a:ext cx="1795462" cy="223837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4421187" y="6296025"/>
            <a:ext cx="18716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Threading</a:t>
            </a:r>
            <a:endParaRPr/>
          </a:p>
        </p:txBody>
      </p:sp>
      <p:sp>
        <p:nvSpPr>
          <p:cNvPr id="352" name="Google Shape;352;p37"/>
          <p:cNvSpPr txBox="1"/>
          <p:nvPr/>
        </p:nvSpPr>
        <p:spPr>
          <a:xfrm>
            <a:off x="4421187" y="6018212"/>
            <a:ext cx="18716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353" name="Google Shape;353;p37"/>
          <p:cNvSpPr txBox="1"/>
          <p:nvPr/>
        </p:nvSpPr>
        <p:spPr>
          <a:xfrm>
            <a:off x="4421187" y="5740400"/>
            <a:ext cx="1871662" cy="220662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ServiceProcess</a:t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4421187" y="5461000"/>
            <a:ext cx="1871662" cy="223837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454025" y="4684712"/>
            <a:ext cx="1797050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  <a:endParaRPr/>
          </a:p>
        </p:txBody>
      </p:sp>
      <p:sp>
        <p:nvSpPr>
          <p:cNvPr id="356" name="Google Shape;356;p37"/>
          <p:cNvSpPr txBox="1"/>
          <p:nvPr/>
        </p:nvSpPr>
        <p:spPr>
          <a:xfrm>
            <a:off x="454025" y="4406900"/>
            <a:ext cx="1797050" cy="220662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OleDb</a:t>
            </a:r>
            <a:endParaRPr/>
          </a:p>
        </p:txBody>
      </p:sp>
      <p:sp>
        <p:nvSpPr>
          <p:cNvPr id="357" name="Google Shape;357;p37"/>
          <p:cNvSpPr txBox="1"/>
          <p:nvPr/>
        </p:nvSpPr>
        <p:spPr>
          <a:xfrm>
            <a:off x="2400300" y="4684712"/>
            <a:ext cx="17954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SqlClient</a:t>
            </a: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2400300" y="4406900"/>
            <a:ext cx="1795462" cy="220662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Odbc</a:t>
            </a:r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4719637" y="4684712"/>
            <a:ext cx="17954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XPath</a:t>
            </a:r>
            <a:endParaRPr/>
          </a:p>
        </p:txBody>
      </p:sp>
      <p:sp>
        <p:nvSpPr>
          <p:cNvPr id="360" name="Google Shape;360;p37"/>
          <p:cNvSpPr txBox="1"/>
          <p:nvPr/>
        </p:nvSpPr>
        <p:spPr>
          <a:xfrm>
            <a:off x="4719637" y="4406900"/>
            <a:ext cx="1795462" cy="220662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XSLT</a:t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6442075" y="5461000"/>
            <a:ext cx="2019300" cy="1057275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/>
          </a:p>
        </p:txBody>
      </p:sp>
      <p:sp>
        <p:nvSpPr>
          <p:cNvPr id="362" name="Google Shape;362;p37"/>
          <p:cNvSpPr txBox="1"/>
          <p:nvPr/>
        </p:nvSpPr>
        <p:spPr>
          <a:xfrm>
            <a:off x="6515100" y="5684837"/>
            <a:ext cx="1860550" cy="220662"/>
          </a:xfrm>
          <a:prstGeom prst="rect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InteropServices</a:t>
            </a:r>
            <a:endParaRPr/>
          </a:p>
        </p:txBody>
      </p:sp>
      <p:sp>
        <p:nvSpPr>
          <p:cNvPr id="363" name="Google Shape;363;p37"/>
          <p:cNvSpPr txBox="1"/>
          <p:nvPr/>
        </p:nvSpPr>
        <p:spPr>
          <a:xfrm>
            <a:off x="6515100" y="5961062"/>
            <a:ext cx="1860550" cy="223837"/>
          </a:xfrm>
          <a:prstGeom prst="rect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Remoting</a:t>
            </a: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6515100" y="6240462"/>
            <a:ext cx="1860550" cy="222250"/>
          </a:xfrm>
          <a:prstGeom prst="rect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Serialization</a:t>
            </a:r>
            <a:endParaRPr/>
          </a:p>
        </p:txBody>
      </p:sp>
      <p:sp>
        <p:nvSpPr>
          <p:cNvPr id="365" name="Google Shape;365;p37"/>
          <p:cNvSpPr txBox="1"/>
          <p:nvPr/>
        </p:nvSpPr>
        <p:spPr>
          <a:xfrm>
            <a:off x="6665912" y="4406900"/>
            <a:ext cx="1795462" cy="500062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Serialization</a:t>
            </a:r>
            <a:endParaRPr/>
          </a:p>
        </p:txBody>
      </p:sp>
      <p:sp>
        <p:nvSpPr>
          <p:cNvPr id="366" name="Google Shape;366;p37"/>
          <p:cNvSpPr txBox="1"/>
          <p:nvPr/>
        </p:nvSpPr>
        <p:spPr>
          <a:xfrm>
            <a:off x="454025" y="3627437"/>
            <a:ext cx="1797050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2400300" y="3627437"/>
            <a:ext cx="17954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SessionState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454025" y="3349625"/>
            <a:ext cx="1797050" cy="223837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Caching	</a:t>
            </a:r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2400300" y="3349625"/>
            <a:ext cx="1795462" cy="223837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454025" y="2238375"/>
            <a:ext cx="1797050" cy="105410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530225" y="2462212"/>
            <a:ext cx="1649412" cy="220662"/>
          </a:xfrm>
          <a:prstGeom prst="rect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sp>
        <p:nvSpPr>
          <p:cNvPr id="372" name="Google Shape;372;p37"/>
          <p:cNvSpPr txBox="1"/>
          <p:nvPr/>
        </p:nvSpPr>
        <p:spPr>
          <a:xfrm>
            <a:off x="530225" y="2738437"/>
            <a:ext cx="1649412" cy="223837"/>
          </a:xfrm>
          <a:prstGeom prst="rect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Discovery</a:t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530225" y="3016250"/>
            <a:ext cx="1649412" cy="222250"/>
          </a:xfrm>
          <a:prstGeom prst="rect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Protocols</a:t>
            </a: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2400300" y="2238375"/>
            <a:ext cx="1795462" cy="105410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2476500" y="2462212"/>
            <a:ext cx="1649412" cy="220662"/>
          </a:xfrm>
          <a:prstGeom prst="rect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HtmlControls</a:t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2476500" y="2738437"/>
            <a:ext cx="1649412" cy="500062"/>
          </a:xfrm>
          <a:prstGeom prst="rect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WebControls</a:t>
            </a:r>
            <a:endParaRPr/>
          </a:p>
        </p:txBody>
      </p:sp>
      <p:sp>
        <p:nvSpPr>
          <p:cNvPr id="377" name="Google Shape;377;p37"/>
          <p:cNvSpPr txBox="1"/>
          <p:nvPr/>
        </p:nvSpPr>
        <p:spPr>
          <a:xfrm>
            <a:off x="4570412" y="3016250"/>
            <a:ext cx="4116387" cy="944562"/>
          </a:xfrm>
          <a:prstGeom prst="rect">
            <a:avLst/>
          </a:prstGeom>
          <a:solidFill>
            <a:srgbClr val="FA970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System.Drawing</a:t>
            </a:r>
            <a:endParaRPr/>
          </a:p>
        </p:txBody>
      </p:sp>
      <p:sp>
        <p:nvSpPr>
          <p:cNvPr id="378" name="Google Shape;378;p37"/>
          <p:cNvSpPr txBox="1"/>
          <p:nvPr/>
        </p:nvSpPr>
        <p:spPr>
          <a:xfrm>
            <a:off x="4719637" y="3627437"/>
            <a:ext cx="17954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Imaging</a:t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4719637" y="3349625"/>
            <a:ext cx="1795462" cy="223837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Drawing2D	</a:t>
            </a:r>
            <a:endParaRPr/>
          </a:p>
        </p:txBody>
      </p:sp>
      <p:sp>
        <p:nvSpPr>
          <p:cNvPr id="380" name="Google Shape;380;p37"/>
          <p:cNvSpPr txBox="1"/>
          <p:nvPr/>
        </p:nvSpPr>
        <p:spPr>
          <a:xfrm>
            <a:off x="6665912" y="3627437"/>
            <a:ext cx="1795462" cy="22225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381" name="Google Shape;381;p37"/>
          <p:cNvSpPr txBox="1"/>
          <p:nvPr/>
        </p:nvSpPr>
        <p:spPr>
          <a:xfrm>
            <a:off x="6665912" y="3349625"/>
            <a:ext cx="1795462" cy="223837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Printing</a:t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4570412" y="1905000"/>
            <a:ext cx="4116387" cy="1000125"/>
          </a:xfrm>
          <a:prstGeom prst="rect">
            <a:avLst/>
          </a:prstGeom>
          <a:solidFill>
            <a:srgbClr val="FA970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System.Windows.Forms</a:t>
            </a:r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4719637" y="2238375"/>
            <a:ext cx="1423987" cy="555625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	</a:t>
            </a:r>
            <a:endParaRPr/>
          </a:p>
        </p:txBody>
      </p:sp>
      <p:sp>
        <p:nvSpPr>
          <p:cNvPr id="384" name="Google Shape;384;p37"/>
          <p:cNvSpPr txBox="1"/>
          <p:nvPr/>
        </p:nvSpPr>
        <p:spPr>
          <a:xfrm>
            <a:off x="6292850" y="2238375"/>
            <a:ext cx="2168525" cy="555625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ComponentModel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CLS - Elección del lenguaje</a:t>
            </a:r>
            <a:endParaRPr/>
          </a:p>
        </p:txBody>
      </p:sp>
      <p:sp>
        <p:nvSpPr>
          <p:cNvPr id="391" name="Google Shape;391;p38"/>
          <p:cNvSpPr txBox="1"/>
          <p:nvPr>
            <p:ph idx="1" type="body"/>
          </p:nvPr>
        </p:nvSpPr>
        <p:spPr>
          <a:xfrm>
            <a:off x="323850" y="1358900"/>
            <a:ext cx="80645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posee un único runtime (el CLR) y un único conjunto de bibliotecas para todos los lenguajes.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hay diferencias notorias de performance entre los lenguajes provistos por Microsoft.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lenguaje a utilizar, en gral., dependerá de la experiencia previa con otros lenguajes o de gustos personales.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de aplicaciones .NET son INDEPENDIENTES del lenguaje que elija.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228600" y="1371600"/>
            <a:ext cx="8458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Microsoft .NET.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Componentes Fundamentales.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Funcionamiento Interno del CLR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de Ejecución.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Type System.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/>
        </p:nvSpPr>
        <p:spPr>
          <a:xfrm>
            <a:off x="4800600" y="4038600"/>
            <a:ext cx="1943100" cy="16478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Código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nativo</a:t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2209800" y="1549400"/>
            <a:ext cx="1147762" cy="706437"/>
          </a:xfrm>
          <a:custGeom>
            <a:rect b="b" l="l" r="r" t="t"/>
            <a:pathLst>
              <a:path extrusionOk="0" h="21600" w="21600">
                <a:moveTo>
                  <a:pt x="15356" y="0"/>
                </a:moveTo>
                <a:lnTo>
                  <a:pt x="15356" y="4871"/>
                </a:lnTo>
                <a:lnTo>
                  <a:pt x="3375" y="4871"/>
                </a:lnTo>
                <a:lnTo>
                  <a:pt x="3375" y="16729"/>
                </a:lnTo>
                <a:lnTo>
                  <a:pt x="15356" y="16729"/>
                </a:lnTo>
                <a:lnTo>
                  <a:pt x="15356" y="21600"/>
                </a:lnTo>
                <a:lnTo>
                  <a:pt x="21600" y="10800"/>
                </a:lnTo>
                <a:lnTo>
                  <a:pt x="15356" y="0"/>
                </a:lnTo>
                <a:close/>
              </a:path>
              <a:path extrusionOk="0" h="21600" w="21600">
                <a:moveTo>
                  <a:pt x="1350" y="4871"/>
                </a:moveTo>
                <a:lnTo>
                  <a:pt x="1350" y="16729"/>
                </a:lnTo>
                <a:lnTo>
                  <a:pt x="2700" y="16729"/>
                </a:lnTo>
                <a:lnTo>
                  <a:pt x="2700" y="4871"/>
                </a:lnTo>
                <a:lnTo>
                  <a:pt x="1350" y="4871"/>
                </a:lnTo>
                <a:close/>
              </a:path>
              <a:path extrusionOk="0" h="21600" w="21600">
                <a:moveTo>
                  <a:pt x="0" y="4871"/>
                </a:moveTo>
                <a:lnTo>
                  <a:pt x="0" y="16729"/>
                </a:lnTo>
                <a:lnTo>
                  <a:pt x="675" y="16729"/>
                </a:lnTo>
                <a:lnTo>
                  <a:pt x="675" y="4871"/>
                </a:lnTo>
                <a:lnTo>
                  <a:pt x="0" y="4871"/>
                </a:lnTo>
                <a:close/>
              </a:path>
            </a:pathLst>
          </a:custGeom>
          <a:solidFill>
            <a:srgbClr val="99CCFF"/>
          </a:solidFill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1752600" y="4038600"/>
            <a:ext cx="1943100" cy="1647825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Compilador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JIT</a:t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3721100" y="4511675"/>
            <a:ext cx="1008062" cy="70485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6553200" y="1135062"/>
            <a:ext cx="1798637" cy="16478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Código</a:t>
            </a:r>
            <a:b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MSIL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(Assembly)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.EXE/.DLL</a:t>
            </a:r>
            <a:endParaRPr/>
          </a:p>
        </p:txBody>
      </p:sp>
      <p:sp>
        <p:nvSpPr>
          <p:cNvPr id="408" name="Google Shape;408;p40"/>
          <p:cNvSpPr txBox="1"/>
          <p:nvPr/>
        </p:nvSpPr>
        <p:spPr>
          <a:xfrm>
            <a:off x="3429000" y="1135062"/>
            <a:ext cx="1943100" cy="1647825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Compilador</a:t>
            </a:r>
            <a:b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.NET</a:t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5486400" y="1549400"/>
            <a:ext cx="1008062" cy="706437"/>
          </a:xfrm>
          <a:custGeom>
            <a:rect b="b" l="l" r="r" t="t"/>
            <a:pathLst>
              <a:path extrusionOk="0" h="21600" w="21600">
                <a:moveTo>
                  <a:pt x="14559" y="0"/>
                </a:moveTo>
                <a:lnTo>
                  <a:pt x="14559" y="5929"/>
                </a:lnTo>
                <a:lnTo>
                  <a:pt x="3375" y="5929"/>
                </a:lnTo>
                <a:lnTo>
                  <a:pt x="3375" y="15671"/>
                </a:lnTo>
                <a:lnTo>
                  <a:pt x="14559" y="15671"/>
                </a:lnTo>
                <a:lnTo>
                  <a:pt x="14559" y="21600"/>
                </a:lnTo>
                <a:lnTo>
                  <a:pt x="21600" y="10800"/>
                </a:lnTo>
                <a:lnTo>
                  <a:pt x="14559" y="0"/>
                </a:lnTo>
                <a:close/>
              </a:path>
              <a:path extrusionOk="0" h="21600" w="21600">
                <a:moveTo>
                  <a:pt x="1350" y="5929"/>
                </a:moveTo>
                <a:lnTo>
                  <a:pt x="1350" y="15671"/>
                </a:lnTo>
                <a:lnTo>
                  <a:pt x="2700" y="15671"/>
                </a:lnTo>
                <a:lnTo>
                  <a:pt x="2700" y="5929"/>
                </a:lnTo>
                <a:lnTo>
                  <a:pt x="1350" y="5929"/>
                </a:lnTo>
                <a:close/>
              </a:path>
              <a:path extrusionOk="0" h="21600" w="21600">
                <a:moveTo>
                  <a:pt x="0" y="5929"/>
                </a:moveTo>
                <a:lnTo>
                  <a:pt x="0" y="15671"/>
                </a:lnTo>
                <a:lnTo>
                  <a:pt x="675" y="15671"/>
                </a:lnTo>
                <a:lnTo>
                  <a:pt x="675" y="5929"/>
                </a:lnTo>
                <a:lnTo>
                  <a:pt x="0" y="5929"/>
                </a:lnTo>
                <a:close/>
              </a:path>
            </a:pathLst>
          </a:cu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0"/>
          <p:cNvCxnSpPr/>
          <p:nvPr/>
        </p:nvCxnSpPr>
        <p:spPr>
          <a:xfrm flipH="1">
            <a:off x="2724112" y="2782887"/>
            <a:ext cx="4729200" cy="1255800"/>
          </a:xfrm>
          <a:prstGeom prst="bentConnector3">
            <a:avLst>
              <a:gd fmla="val 0" name="adj1"/>
            </a:avLst>
          </a:prstGeom>
          <a:noFill/>
          <a:ln cap="flat" cmpd="sng" w="152400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1" name="Google Shape;411;p40"/>
          <p:cNvSpPr/>
          <p:nvPr/>
        </p:nvSpPr>
        <p:spPr>
          <a:xfrm>
            <a:off x="512762" y="1135062"/>
            <a:ext cx="1584325" cy="1647825"/>
          </a:xfrm>
          <a:prstGeom prst="foldedCorner">
            <a:avLst>
              <a:gd fmla="val 16667" name="adj"/>
            </a:avLst>
          </a:prstGeom>
          <a:solidFill>
            <a:srgbClr val="99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Código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Fuente</a:t>
            </a:r>
            <a:endParaRPr/>
          </a:p>
        </p:txBody>
      </p:sp>
      <p:sp>
        <p:nvSpPr>
          <p:cNvPr id="412" name="Google Shape;412;p40"/>
          <p:cNvSpPr txBox="1"/>
          <p:nvPr>
            <p:ph idx="4294967295" type="title"/>
          </p:nvPr>
        </p:nvSpPr>
        <p:spPr>
          <a:xfrm>
            <a:off x="381000" y="0"/>
            <a:ext cx="8393112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rial Narrow"/>
              <a:buNone/>
            </a:pPr>
            <a:r>
              <a:rPr b="1" i="0" lang="en-US" sz="34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Código MSIL – Ejecución de una aplicación en .NET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/>
          <p:nvPr/>
        </p:nvSpPr>
        <p:spPr>
          <a:xfrm>
            <a:off x="1905000" y="1905000"/>
            <a:ext cx="990600" cy="3048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2"/>
              </a:gs>
              <a:gs pos="100000">
                <a:srgbClr val="2F4776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VB.NET</a:t>
            </a:r>
            <a:endParaRPr/>
          </a:p>
        </p:txBody>
      </p:sp>
      <p:sp>
        <p:nvSpPr>
          <p:cNvPr id="418" name="Google Shape;418;p41"/>
          <p:cNvSpPr txBox="1"/>
          <p:nvPr/>
        </p:nvSpPr>
        <p:spPr>
          <a:xfrm>
            <a:off x="38100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Fuente</a:t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1752600" y="2438400"/>
            <a:ext cx="1143000" cy="38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hlink"/>
              </a:gs>
              <a:gs pos="100000">
                <a:srgbClr val="2F5E2F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Compilador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VB.NET</a:t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5257800" y="1905000"/>
            <a:ext cx="990600" cy="3048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2"/>
              </a:gs>
              <a:gs pos="100000">
                <a:srgbClr val="2F4776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C++.NET</a:t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3581400" y="1905000"/>
            <a:ext cx="990600" cy="3048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2"/>
              </a:gs>
              <a:gs pos="100000">
                <a:srgbClr val="2F4776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C#</a:t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1905000" y="3200400"/>
            <a:ext cx="1219200" cy="4572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rgbClr val="765E13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Assembly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 MSIL</a:t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914400" y="5943600"/>
            <a:ext cx="7924800" cy="685800"/>
          </a:xfrm>
          <a:prstGeom prst="cube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756D4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Operativo (Windows)</a:t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990600" y="3733800"/>
            <a:ext cx="6248400" cy="1600200"/>
          </a:xfrm>
          <a:prstGeom prst="cube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756D4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Common Language Runtime</a:t>
            </a:r>
            <a:endParaRPr/>
          </a:p>
        </p:txBody>
      </p:sp>
      <p:cxnSp>
        <p:nvCxnSpPr>
          <p:cNvPr id="425" name="Google Shape;425;p41"/>
          <p:cNvCxnSpPr/>
          <p:nvPr/>
        </p:nvCxnSpPr>
        <p:spPr>
          <a:xfrm>
            <a:off x="2411412" y="3644900"/>
            <a:ext cx="26987" cy="3937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6" name="Google Shape;426;p41"/>
          <p:cNvCxnSpPr/>
          <p:nvPr/>
        </p:nvCxnSpPr>
        <p:spPr>
          <a:xfrm>
            <a:off x="5791200" y="3505200"/>
            <a:ext cx="0" cy="5334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7" name="Google Shape;427;p41"/>
          <p:cNvCxnSpPr/>
          <p:nvPr/>
        </p:nvCxnSpPr>
        <p:spPr>
          <a:xfrm>
            <a:off x="4114800" y="3505200"/>
            <a:ext cx="0" cy="5334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8" name="Google Shape;428;p41"/>
          <p:cNvSpPr/>
          <p:nvPr/>
        </p:nvSpPr>
        <p:spPr>
          <a:xfrm>
            <a:off x="2362200" y="4648200"/>
            <a:ext cx="3048000" cy="609600"/>
          </a:xfrm>
          <a:prstGeom prst="roundRect">
            <a:avLst>
              <a:gd fmla="val 1665" name="adj"/>
            </a:avLst>
          </a:prstGeom>
          <a:gradFill>
            <a:gsLst>
              <a:gs pos="0">
                <a:schemeClr val="hlink"/>
              </a:gs>
              <a:gs pos="100000">
                <a:srgbClr val="2F5E2F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Compilador JIT</a:t>
            </a:r>
            <a:endParaRPr/>
          </a:p>
        </p:txBody>
      </p:sp>
      <p:sp>
        <p:nvSpPr>
          <p:cNvPr id="429" name="Google Shape;429;p41"/>
          <p:cNvSpPr/>
          <p:nvPr/>
        </p:nvSpPr>
        <p:spPr>
          <a:xfrm>
            <a:off x="2819400" y="5486400"/>
            <a:ext cx="3276600" cy="381000"/>
          </a:xfrm>
          <a:prstGeom prst="cube">
            <a:avLst>
              <a:gd fmla="val 25000" name="adj"/>
            </a:avLst>
          </a:prstGeom>
          <a:gradFill>
            <a:gsLst>
              <a:gs pos="0">
                <a:schemeClr val="folHlink"/>
              </a:gs>
              <a:gs pos="100000">
                <a:srgbClr val="74361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 Nativo</a:t>
            </a:r>
            <a:endParaRPr/>
          </a:p>
        </p:txBody>
      </p:sp>
      <p:cxnSp>
        <p:nvCxnSpPr>
          <p:cNvPr id="430" name="Google Shape;430;p41"/>
          <p:cNvCxnSpPr/>
          <p:nvPr/>
        </p:nvCxnSpPr>
        <p:spPr>
          <a:xfrm>
            <a:off x="4495800" y="5867400"/>
            <a:ext cx="0" cy="381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31" name="Google Shape;431;p41"/>
          <p:cNvSpPr txBox="1"/>
          <p:nvPr/>
        </p:nvSpPr>
        <p:spPr>
          <a:xfrm>
            <a:off x="304800" y="3048000"/>
            <a:ext cx="1355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Manejado</a:t>
            </a:r>
            <a:endParaRPr/>
          </a:p>
        </p:txBody>
      </p:sp>
      <p:cxnSp>
        <p:nvCxnSpPr>
          <p:cNvPr id="432" name="Google Shape;432;p41"/>
          <p:cNvCxnSpPr/>
          <p:nvPr/>
        </p:nvCxnSpPr>
        <p:spPr>
          <a:xfrm>
            <a:off x="2438400" y="28194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3" name="Google Shape;433;p41"/>
          <p:cNvCxnSpPr/>
          <p:nvPr/>
        </p:nvCxnSpPr>
        <p:spPr>
          <a:xfrm>
            <a:off x="4114800" y="28194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4" name="Google Shape;434;p41"/>
          <p:cNvCxnSpPr/>
          <p:nvPr/>
        </p:nvCxnSpPr>
        <p:spPr>
          <a:xfrm>
            <a:off x="5791200" y="28194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5" name="Google Shape;435;p41"/>
          <p:cNvCxnSpPr/>
          <p:nvPr/>
        </p:nvCxnSpPr>
        <p:spPr>
          <a:xfrm>
            <a:off x="6324600" y="2438400"/>
            <a:ext cx="10668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6" name="Google Shape;436;p41"/>
          <p:cNvSpPr/>
          <p:nvPr/>
        </p:nvSpPr>
        <p:spPr>
          <a:xfrm>
            <a:off x="7391400" y="2094050"/>
            <a:ext cx="1524000" cy="8016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folHlink"/>
              </a:gs>
              <a:gs pos="100000">
                <a:srgbClr val="74361A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Componente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Manejado</a:t>
            </a:r>
            <a:endParaRPr/>
          </a:p>
        </p:txBody>
      </p:sp>
      <p:cxnSp>
        <p:nvCxnSpPr>
          <p:cNvPr id="437" name="Google Shape;437;p41"/>
          <p:cNvCxnSpPr/>
          <p:nvPr/>
        </p:nvCxnSpPr>
        <p:spPr>
          <a:xfrm>
            <a:off x="7924800" y="2895600"/>
            <a:ext cx="0" cy="3124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8" name="Google Shape;438;p41"/>
          <p:cNvCxnSpPr/>
          <p:nvPr/>
        </p:nvCxnSpPr>
        <p:spPr>
          <a:xfrm>
            <a:off x="3352800" y="5257800"/>
            <a:ext cx="0" cy="381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9" name="Google Shape;439;p41"/>
          <p:cNvCxnSpPr/>
          <p:nvPr/>
        </p:nvCxnSpPr>
        <p:spPr>
          <a:xfrm>
            <a:off x="5334000" y="5334000"/>
            <a:ext cx="0" cy="3048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40" name="Google Shape;440;p41"/>
          <p:cNvSpPr txBox="1"/>
          <p:nvPr>
            <p:ph type="title"/>
          </p:nvPr>
        </p:nvSpPr>
        <p:spPr>
          <a:xfrm>
            <a:off x="382587" y="228600"/>
            <a:ext cx="85328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de Ejecución del CLR</a:t>
            </a:r>
            <a:endParaRPr/>
          </a:p>
        </p:txBody>
      </p:sp>
      <p:sp>
        <p:nvSpPr>
          <p:cNvPr id="441" name="Google Shape;441;p41"/>
          <p:cNvSpPr/>
          <p:nvPr/>
        </p:nvSpPr>
        <p:spPr>
          <a:xfrm>
            <a:off x="3505200" y="2438400"/>
            <a:ext cx="1143000" cy="38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hlink"/>
              </a:gs>
              <a:gs pos="100000">
                <a:srgbClr val="2F5E2F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C#</a:t>
            </a: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5181600" y="2438400"/>
            <a:ext cx="1143000" cy="38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hlink"/>
              </a:gs>
              <a:gs pos="100000">
                <a:srgbClr val="2F5E2F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C++ .NET</a:t>
            </a:r>
            <a:endParaRPr/>
          </a:p>
        </p:txBody>
      </p:sp>
      <p:sp>
        <p:nvSpPr>
          <p:cNvPr id="443" name="Google Shape;443;p41"/>
          <p:cNvSpPr/>
          <p:nvPr/>
        </p:nvSpPr>
        <p:spPr>
          <a:xfrm>
            <a:off x="1676400" y="1676400"/>
            <a:ext cx="152400" cy="60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1676400" y="3048000"/>
            <a:ext cx="152400" cy="60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3429000" y="3200400"/>
            <a:ext cx="1219200" cy="4572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rgbClr val="765E13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Assembly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 MSIL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5105400" y="3200400"/>
            <a:ext cx="1219200" cy="4572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rgbClr val="765E13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Assembly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 MSIL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381000" y="350837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CTS (Common Type System)</a:t>
            </a:r>
            <a:endParaRPr/>
          </a:p>
        </p:txBody>
      </p:sp>
      <p:sp>
        <p:nvSpPr>
          <p:cNvPr id="452" name="Google Shape;452;p42"/>
          <p:cNvSpPr txBox="1"/>
          <p:nvPr>
            <p:ph idx="1" type="body"/>
          </p:nvPr>
        </p:nvSpPr>
        <p:spPr>
          <a:xfrm>
            <a:off x="381000" y="1066800"/>
            <a:ext cx="838835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un conjunto común de “tipos” de datos orientados a objetos.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 lenguaje de programación .NET debe implementar los tipos definidos por el CTS.</a:t>
            </a:r>
            <a:endParaRPr/>
          </a:p>
        </p:txBody>
      </p:sp>
      <p:sp>
        <p:nvSpPr>
          <p:cNvPr id="453" name="Google Shape;453;p42"/>
          <p:cNvSpPr txBox="1"/>
          <p:nvPr/>
        </p:nvSpPr>
        <p:spPr>
          <a:xfrm>
            <a:off x="381000" y="3124200"/>
            <a:ext cx="3733800" cy="3402012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chemeClr val="dk1">
                <a:alpha val="49803"/>
              </a:schemeClr>
            </a:outerShdw>
          </a:effectLst>
        </p:spPr>
        <p:txBody>
          <a:bodyPr anchorCtr="0" anchor="t" bIns="45675" lIns="91350" spcFirstLastPara="1" rIns="91350" wrap="square" tIns="45675">
            <a:noAutofit/>
          </a:bodyPr>
          <a:lstStyle/>
          <a:p>
            <a:pPr indent="-5588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 tipo hereda directa o indirectamente del tipo System.Object.</a:t>
            </a:r>
            <a:endParaRPr/>
          </a:p>
          <a:p>
            <a:pPr indent="-558800" lvl="0" marL="5588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Tipos de VALOR y de REFERENCIA.</a:t>
            </a:r>
            <a:endParaRPr/>
          </a:p>
        </p:txBody>
      </p:sp>
      <p:pic>
        <p:nvPicPr>
          <p:cNvPr descr="untitled" id="454" name="Google Shape;4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3200400"/>
            <a:ext cx="4495800" cy="327501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99CCFF">
                <a:alpha val="49803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460" name="Google Shape;460;p43"/>
          <p:cNvSpPr txBox="1"/>
          <p:nvPr>
            <p:ph idx="1" type="body"/>
          </p:nvPr>
        </p:nvSpPr>
        <p:spPr>
          <a:xfrm>
            <a:off x="228600" y="1371600"/>
            <a:ext cx="8458200" cy="196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Microsoft .NET.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Componentes Fundamentales.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Funcionamiento Interno del CLR.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Ventajas de .NET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81000" y="1416050"/>
            <a:ext cx="8388350" cy="292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Microsoft .NET.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Componentes Fundamentales.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Funcionamiento Interno del CLR.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Bibliotecas Principales.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Ventajas de .NET.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Herramientas de Desarrollo .NET.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Ventajas de .NET</a:t>
            </a:r>
            <a:endParaRPr/>
          </a:p>
        </p:txBody>
      </p:sp>
      <p:sp>
        <p:nvSpPr>
          <p:cNvPr id="466" name="Google Shape;466;p44"/>
          <p:cNvSpPr txBox="1"/>
          <p:nvPr>
            <p:ph idx="1" type="body"/>
          </p:nvPr>
        </p:nvSpPr>
        <p:spPr>
          <a:xfrm>
            <a:off x="381000" y="1416050"/>
            <a:ext cx="83883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Unifica los modelos de programación.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Simplifica aún más el desarrollo.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Provee un Entorno de Ejecución robusto y seguro.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independiente del lenguaje de programación.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Interoperabilidad con código existente.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Simplifica la instalación y administración de las aplicaciones.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Extensible.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472" name="Google Shape;472;p45"/>
          <p:cNvSpPr txBox="1"/>
          <p:nvPr>
            <p:ph idx="1" type="body"/>
          </p:nvPr>
        </p:nvSpPr>
        <p:spPr>
          <a:xfrm>
            <a:off x="228600" y="1371600"/>
            <a:ext cx="84582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Microsoft .NET.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Componentes fundamentales.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Funcionamiento interno.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Ventajas de .NET.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Herramientas de Desarrollo .NET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>
            <p:ph idx="1" type="body"/>
          </p:nvPr>
        </p:nvSpPr>
        <p:spPr>
          <a:xfrm>
            <a:off x="228600" y="1371600"/>
            <a:ext cx="8458200" cy="7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VS 201</a:t>
            </a:r>
            <a:r>
              <a:rPr lang="en-US" sz="4000"/>
              <a:t>7</a:t>
            </a: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Professional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VS 201</a:t>
            </a:r>
            <a:r>
              <a:rPr lang="en-US" sz="4000"/>
              <a:t>7</a:t>
            </a: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Premium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VS 201</a:t>
            </a:r>
            <a:r>
              <a:rPr lang="en-US" sz="4000"/>
              <a:t>7</a:t>
            </a: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Ultimate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VS 201</a:t>
            </a:r>
            <a:r>
              <a:rPr lang="en-US" sz="4000"/>
              <a:t>7</a:t>
            </a: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Express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VS 201</a:t>
            </a:r>
            <a:r>
              <a:rPr lang="en-US" sz="4000"/>
              <a:t>7</a:t>
            </a: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Community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 en: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sng">
                <a:solidFill>
                  <a:schemeClr val="hlink"/>
                </a:solidFill>
                <a:hlinkClick r:id="rId3"/>
              </a:rPr>
              <a:t>https://www.visualstudio.com/products/compare-visual-studio-products-vs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83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88912" lvl="2" marL="1333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8" name="Google Shape;478;p46"/>
          <p:cNvSpPr txBox="1"/>
          <p:nvPr/>
        </p:nvSpPr>
        <p:spPr>
          <a:xfrm>
            <a:off x="471450" y="72900"/>
            <a:ext cx="82011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 Studio 201</a:t>
            </a:r>
            <a:r>
              <a:rPr lang="en-US" sz="4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b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81000" y="1416050"/>
            <a:ext cx="8388350" cy="205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Microsoft .NET.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¿Qué es .NET?.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 de .NET.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¿Qué es el framework.net?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95287" y="1149350"/>
            <a:ext cx="8388350" cy="53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0" i="0" lang="en-US" sz="36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Plataforma de Desarrollo y ejecución de aplicaciones compuesta de:</a:t>
            </a:r>
            <a:endParaRPr/>
          </a:p>
          <a:p>
            <a:pPr indent="-417512" lvl="1" marL="977900" rtl="0" algn="l">
              <a:lnSpc>
                <a:spcPct val="69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Entorno de Ejecución (Runtime)</a:t>
            </a:r>
            <a:endParaRPr/>
          </a:p>
          <a:p>
            <a:pPr indent="-417512" lvl="1" marL="977900" rtl="0" algn="l">
              <a:lnSpc>
                <a:spcPct val="69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Bibliotecas de Funcionalidad (Class Library)</a:t>
            </a:r>
            <a:endParaRPr/>
          </a:p>
          <a:p>
            <a:pPr indent="-417512" lvl="1" marL="977900" rtl="0" algn="l">
              <a:lnSpc>
                <a:spcPct val="69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Lenguajes de Programación</a:t>
            </a:r>
            <a:endParaRPr/>
          </a:p>
          <a:p>
            <a:pPr indent="-417512" lvl="1" marL="977900" rtl="0" algn="l">
              <a:lnSpc>
                <a:spcPct val="69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Compiladores</a:t>
            </a:r>
            <a:endParaRPr/>
          </a:p>
          <a:p>
            <a:pPr indent="-417512" lvl="1" marL="977900" rtl="0" algn="l">
              <a:lnSpc>
                <a:spcPct val="69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Herramientas de Desarrollo (IDE &amp; Tools)</a:t>
            </a:r>
            <a:endParaRPr/>
          </a:p>
          <a:p>
            <a:pPr indent="-417512" lvl="1" marL="977900" rtl="0" algn="l">
              <a:lnSpc>
                <a:spcPct val="69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Basada en el paradigma de orientación a objetos.</a:t>
            </a:r>
            <a:endParaRPr/>
          </a:p>
          <a:p>
            <a:pPr indent="-417512" lvl="1" marL="977900" rtl="0" algn="l">
              <a:lnSpc>
                <a:spcPct val="69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el desarrollo de aplicaciones de nivel empresarial a gran escala</a:t>
            </a:r>
            <a:endParaRPr/>
          </a:p>
          <a:p>
            <a:pPr indent="-417512" lvl="1" marL="977900" rtl="0" algn="l">
              <a:lnSpc>
                <a:spcPct val="69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distribuye en forma libre y gratuita.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 de .NET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95287" y="1416050"/>
            <a:ext cx="8569325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de Programación único para todo tipo de aplicaciones y dispositivos de hardware.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tres variantes principales: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Framework Redistributable Package.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Framework SDK.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Compact Framework.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52400" y="606425"/>
            <a:ext cx="8763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Plataforma de Ejecución Intermedia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325" y="1979612"/>
            <a:ext cx="8374062" cy="41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685800" y="3151187"/>
            <a:ext cx="5938837" cy="2127250"/>
          </a:xfrm>
          <a:prstGeom prst="rect">
            <a:avLst/>
          </a:prstGeom>
          <a:solidFill>
            <a:srgbClr val="0099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1"/>
          <p:cNvGrpSpPr/>
          <p:nvPr/>
        </p:nvGrpSpPr>
        <p:grpSpPr>
          <a:xfrm>
            <a:off x="6732587" y="3006725"/>
            <a:ext cx="1724025" cy="2347912"/>
            <a:chOff x="6732587" y="3006725"/>
            <a:chExt cx="1724025" cy="2347912"/>
          </a:xfrm>
        </p:grpSpPr>
        <p:pic>
          <p:nvPicPr>
            <p:cNvPr id="104" name="Google Shape;10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32587" y="3006725"/>
              <a:ext cx="1724025" cy="2347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1"/>
            <p:cNvSpPr/>
            <p:nvPr/>
          </p:nvSpPr>
          <p:spPr>
            <a:xfrm>
              <a:off x="6732587" y="3127375"/>
              <a:ext cx="1635125" cy="2227262"/>
            </a:xfrm>
            <a:prstGeom prst="roundRect">
              <a:avLst>
                <a:gd fmla="val 17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ource Sans Pro"/>
                <a:buNone/>
              </a:pPr>
              <a:r>
                <a:rPr b="1" i="0" lang="en-US" sz="2000" u="non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Entorno de Desarrollo</a:t>
              </a:r>
              <a:endParaRPr/>
            </a:p>
          </p:txBody>
        </p:sp>
      </p:grpSp>
      <p:sp>
        <p:nvSpPr>
          <p:cNvPr id="106" name="Google Shape;106;p21"/>
          <p:cNvSpPr txBox="1"/>
          <p:nvPr/>
        </p:nvSpPr>
        <p:spPr>
          <a:xfrm rot="-5400000">
            <a:off x="-835025" y="3959225"/>
            <a:ext cx="20510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</a:pPr>
            <a:r>
              <a:rPr b="1" i="0" lang="en-US" sz="18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Microsoft .NET</a:t>
            </a:r>
            <a:endParaRPr/>
          </a:p>
        </p:txBody>
      </p:sp>
      <p:grpSp>
        <p:nvGrpSpPr>
          <p:cNvPr id="107" name="Google Shape;107;p21"/>
          <p:cNvGrpSpPr/>
          <p:nvPr/>
        </p:nvGrpSpPr>
        <p:grpSpPr>
          <a:xfrm>
            <a:off x="1419225" y="4038600"/>
            <a:ext cx="4913312" cy="514350"/>
            <a:chOff x="1419225" y="4038600"/>
            <a:chExt cx="4913312" cy="514350"/>
          </a:xfrm>
        </p:grpSpPr>
        <p:sp>
          <p:nvSpPr>
            <p:cNvPr id="108" name="Google Shape;108;p21"/>
            <p:cNvSpPr txBox="1"/>
            <p:nvPr/>
          </p:nvSpPr>
          <p:spPr>
            <a:xfrm>
              <a:off x="1419225" y="4038600"/>
              <a:ext cx="4913312" cy="514350"/>
            </a:xfrm>
            <a:prstGeom prst="rect">
              <a:avLst/>
            </a:prstGeom>
            <a:solidFill>
              <a:srgbClr val="CC33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 txBox="1"/>
            <p:nvPr/>
          </p:nvSpPr>
          <p:spPr>
            <a:xfrm>
              <a:off x="1419225" y="4076700"/>
              <a:ext cx="4838700" cy="414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ource Sans Pro"/>
                <a:buNone/>
              </a:pPr>
              <a:r>
                <a:rPr b="1" i="0" lang="en-US" sz="2000" u="non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Librerías de Funcionalidad</a:t>
              </a:r>
              <a:endParaRPr/>
            </a:p>
          </p:txBody>
        </p:sp>
      </p:grpSp>
      <p:grpSp>
        <p:nvGrpSpPr>
          <p:cNvPr id="110" name="Google Shape;110;p21"/>
          <p:cNvGrpSpPr/>
          <p:nvPr/>
        </p:nvGrpSpPr>
        <p:grpSpPr>
          <a:xfrm>
            <a:off x="1419225" y="3379787"/>
            <a:ext cx="4913312" cy="514350"/>
            <a:chOff x="1419225" y="3379787"/>
            <a:chExt cx="4913312" cy="514350"/>
          </a:xfrm>
        </p:grpSpPr>
        <p:sp>
          <p:nvSpPr>
            <p:cNvPr id="111" name="Google Shape;111;p21"/>
            <p:cNvSpPr txBox="1"/>
            <p:nvPr/>
          </p:nvSpPr>
          <p:spPr>
            <a:xfrm>
              <a:off x="1419225" y="3379787"/>
              <a:ext cx="4913312" cy="514350"/>
            </a:xfrm>
            <a:prstGeom prst="rect">
              <a:avLst/>
            </a:prstGeom>
            <a:solidFill>
              <a:srgbClr val="2B6A95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 txBox="1"/>
            <p:nvPr/>
          </p:nvSpPr>
          <p:spPr>
            <a:xfrm>
              <a:off x="1419225" y="3416300"/>
              <a:ext cx="4838700" cy="414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ource Sans Pro"/>
                <a:buNone/>
              </a:pPr>
              <a:r>
                <a:rPr b="1" i="0" lang="en-US" sz="2000" u="non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Lenguajes de Programación</a:t>
              </a:r>
              <a:endParaRPr/>
            </a:p>
          </p:txBody>
        </p:sp>
      </p:grpSp>
      <p:grpSp>
        <p:nvGrpSpPr>
          <p:cNvPr id="113" name="Google Shape;113;p21"/>
          <p:cNvGrpSpPr/>
          <p:nvPr/>
        </p:nvGrpSpPr>
        <p:grpSpPr>
          <a:xfrm>
            <a:off x="1419225" y="4699000"/>
            <a:ext cx="4913312" cy="514350"/>
            <a:chOff x="1419225" y="4699000"/>
            <a:chExt cx="4913312" cy="514350"/>
          </a:xfrm>
        </p:grpSpPr>
        <p:sp>
          <p:nvSpPr>
            <p:cNvPr id="114" name="Google Shape;114;p21"/>
            <p:cNvSpPr txBox="1"/>
            <p:nvPr/>
          </p:nvSpPr>
          <p:spPr>
            <a:xfrm>
              <a:off x="1419225" y="4699000"/>
              <a:ext cx="4913312" cy="51435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 txBox="1"/>
            <p:nvPr/>
          </p:nvSpPr>
          <p:spPr>
            <a:xfrm>
              <a:off x="1419225" y="4735512"/>
              <a:ext cx="4838700" cy="414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ource Sans Pro"/>
                <a:buNone/>
              </a:pPr>
              <a:r>
                <a:rPr b="1" i="0" lang="en-US" sz="2000" u="non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Entorno de Ejecución</a:t>
              </a:r>
              <a:endParaRPr/>
            </a:p>
          </p:txBody>
        </p:sp>
      </p:grpSp>
      <p:grpSp>
        <p:nvGrpSpPr>
          <p:cNvPr id="116" name="Google Shape;116;p21"/>
          <p:cNvGrpSpPr/>
          <p:nvPr/>
        </p:nvGrpSpPr>
        <p:grpSpPr>
          <a:xfrm>
            <a:off x="685800" y="5432425"/>
            <a:ext cx="7624762" cy="587375"/>
            <a:chOff x="685800" y="5432425"/>
            <a:chExt cx="7624762" cy="587375"/>
          </a:xfrm>
        </p:grpSpPr>
        <p:sp>
          <p:nvSpPr>
            <p:cNvPr id="117" name="Google Shape;117;p21"/>
            <p:cNvSpPr txBox="1"/>
            <p:nvPr/>
          </p:nvSpPr>
          <p:spPr>
            <a:xfrm>
              <a:off x="685800" y="5432425"/>
              <a:ext cx="7624762" cy="587375"/>
            </a:xfrm>
            <a:prstGeom prst="rect">
              <a:avLst/>
            </a:prstGeom>
            <a:solidFill>
              <a:srgbClr val="808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 txBox="1"/>
            <p:nvPr/>
          </p:nvSpPr>
          <p:spPr>
            <a:xfrm>
              <a:off x="757237" y="5505450"/>
              <a:ext cx="7407275" cy="477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Source Sans Pro"/>
                <a:buNone/>
              </a:pPr>
              <a:r>
                <a:rPr b="1" i="0" lang="en-US" sz="2400" u="non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Sistema Operativo (Familia Windows)</a:t>
              </a:r>
              <a:endParaRPr/>
            </a:p>
          </p:txBody>
        </p:sp>
      </p:grpSp>
      <p:grpSp>
        <p:nvGrpSpPr>
          <p:cNvPr id="119" name="Google Shape;119;p21"/>
          <p:cNvGrpSpPr/>
          <p:nvPr/>
        </p:nvGrpSpPr>
        <p:grpSpPr>
          <a:xfrm>
            <a:off x="685800" y="2498725"/>
            <a:ext cx="7624762" cy="585787"/>
            <a:chOff x="685800" y="2498725"/>
            <a:chExt cx="7624762" cy="585787"/>
          </a:xfrm>
        </p:grpSpPr>
        <p:sp>
          <p:nvSpPr>
            <p:cNvPr id="120" name="Google Shape;120;p21"/>
            <p:cNvSpPr txBox="1"/>
            <p:nvPr/>
          </p:nvSpPr>
          <p:spPr>
            <a:xfrm>
              <a:off x="685800" y="2498725"/>
              <a:ext cx="7624762" cy="58578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757237" y="2573337"/>
              <a:ext cx="7407275" cy="477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Source Sans Pro"/>
                <a:buNone/>
              </a:pPr>
              <a:r>
                <a:rPr b="1" i="0" lang="en-US" sz="2400" u="non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Aplicación .NET</a:t>
              </a:r>
              <a:endParaRPr/>
            </a:p>
          </p:txBody>
        </p:sp>
      </p:grpSp>
      <p:sp>
        <p:nvSpPr>
          <p:cNvPr id="122" name="Google Shape;122;p21"/>
          <p:cNvSpPr txBox="1"/>
          <p:nvPr/>
        </p:nvSpPr>
        <p:spPr>
          <a:xfrm>
            <a:off x="381000" y="3124200"/>
            <a:ext cx="8458200" cy="2209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3276600" y="4886325"/>
            <a:ext cx="5181600" cy="790575"/>
          </a:xfrm>
          <a:prstGeom prst="rect">
            <a:avLst/>
          </a:prstGeom>
          <a:gradFill>
            <a:gsLst>
              <a:gs pos="0">
                <a:srgbClr val="99CC00"/>
              </a:gs>
              <a:gs pos="50000">
                <a:srgbClr val="CCFF66"/>
              </a:gs>
              <a:gs pos="100000">
                <a:srgbClr val="99CC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.NET Compact Framework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5791200" y="4048125"/>
            <a:ext cx="2667000" cy="790575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b="1" i="0" lang="en-US" sz="36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276600" y="4048125"/>
            <a:ext cx="2438400" cy="790575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b="1" i="0" lang="en-US" sz="36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791200" y="3133725"/>
            <a:ext cx="2667000" cy="790575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b="1" i="0" lang="en-US" sz="36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276600" y="3133725"/>
            <a:ext cx="2438400" cy="790575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791200" y="2371725"/>
            <a:ext cx="2667000" cy="790575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b="1" i="0" lang="en-US" sz="36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276600" y="2371725"/>
            <a:ext cx="2438400" cy="790575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rgbClr val="0099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b="1" i="0" lang="en-US" sz="36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62000" y="4886325"/>
            <a:ext cx="2438400" cy="7905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Aplicación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Móvil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762000" y="4048125"/>
            <a:ext cx="2438400" cy="7905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Aplicación de Consola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762000" y="3133725"/>
            <a:ext cx="2438400" cy="7905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Aplicación Web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762000" y="2371725"/>
            <a:ext cx="2438400" cy="7905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Aplicación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Escritorio</a:t>
            </a:r>
            <a:endParaRPr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323850" y="304800"/>
            <a:ext cx="8569325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¿Dónde instalar el .NET Framework?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791200" y="1838325"/>
            <a:ext cx="2667000" cy="522287"/>
          </a:xfrm>
          <a:prstGeom prst="rect">
            <a:avLst/>
          </a:prstGeom>
          <a:gradFill>
            <a:gsLst>
              <a:gs pos="0">
                <a:srgbClr val="009900"/>
              </a:gs>
              <a:gs pos="100000">
                <a:srgbClr val="0056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i="0" lang="en-US" sz="240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Servidor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276600" y="1838325"/>
            <a:ext cx="2438400" cy="522287"/>
          </a:xfrm>
          <a:prstGeom prst="rect">
            <a:avLst/>
          </a:prstGeom>
          <a:gradFill>
            <a:gsLst>
              <a:gs pos="0">
                <a:srgbClr val="009900"/>
              </a:gs>
              <a:gs pos="100000">
                <a:srgbClr val="00560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i="0" lang="en-US" sz="240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Cliente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62000" y="1838325"/>
            <a:ext cx="2438400" cy="52228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975" lIns="51975" spcFirstLastPara="1" rIns="51975" wrap="square" tIns="25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62000" y="5867400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Sólo si la aplicación es distribuída.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Versiones del framework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79387" y="1125537"/>
            <a:ext cx="8964612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697"/>
            <a:ext cx="9144000" cy="301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