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300" r:id="rId3"/>
    <p:sldId id="257" r:id="rId4"/>
    <p:sldId id="316" r:id="rId5"/>
    <p:sldId id="259" r:id="rId6"/>
    <p:sldId id="260" r:id="rId7"/>
    <p:sldId id="326" r:id="rId8"/>
    <p:sldId id="327" r:id="rId9"/>
    <p:sldId id="269" r:id="rId10"/>
    <p:sldId id="270" r:id="rId11"/>
    <p:sldId id="291" r:id="rId12"/>
    <p:sldId id="321" r:id="rId13"/>
    <p:sldId id="328" r:id="rId14"/>
    <p:sldId id="322" r:id="rId15"/>
    <p:sldId id="323" r:id="rId16"/>
    <p:sldId id="324" r:id="rId17"/>
    <p:sldId id="325" r:id="rId18"/>
    <p:sldId id="264" r:id="rId19"/>
    <p:sldId id="314" r:id="rId20"/>
    <p:sldId id="31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24" autoAdjust="0"/>
    <p:restoredTop sz="94660"/>
  </p:normalViewPr>
  <p:slideViewPr>
    <p:cSldViewPr snapToGrid="0">
      <p:cViewPr varScale="1">
        <p:scale>
          <a:sx n="43" d="100"/>
          <a:sy n="43" d="100"/>
        </p:scale>
        <p:origin x="-82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 y="4854575"/>
            <a:ext cx="4300220" cy="1276350"/>
          </a:xfrm>
        </p:spPr>
        <p:txBody>
          <a:bodyPr>
            <a:noAutofit/>
          </a:bodyPr>
          <a:lstStyle/>
          <a:p>
            <a:pPr algn="ctr">
              <a:lnSpc>
                <a:spcPct val="90000"/>
              </a:lnSpc>
            </a:pPr>
            <a:r>
              <a:rPr lang="en-US" sz="2400" dirty="0">
                <a:sym typeface="+mn-ea"/>
              </a:rPr>
              <a:t>Under the supervision of :</a:t>
            </a:r>
            <a:br>
              <a:rPr lang="en-US" sz="2400" dirty="0">
                <a:sym typeface="+mn-ea"/>
              </a:rPr>
            </a:br>
            <a:r>
              <a:rPr lang="en-US" sz="2400" dirty="0">
                <a:solidFill>
                  <a:schemeClr val="tx1"/>
                </a:solidFill>
              </a:rPr>
              <a:t/>
            </a:r>
            <a:br>
              <a:rPr lang="en-US" sz="2400" dirty="0">
                <a:solidFill>
                  <a:schemeClr val="tx1"/>
                </a:solidFill>
              </a:rPr>
            </a:br>
            <a:r>
              <a:rPr lang="en-US" sz="2400" dirty="0" err="1">
                <a:sym typeface="+mn-ea"/>
              </a:rPr>
              <a:t>Miss.N.Madhavi</a:t>
            </a:r>
            <a:r>
              <a:rPr lang="en-US" sz="2400" dirty="0">
                <a:sym typeface="+mn-ea"/>
              </a:rPr>
              <a:t> </a:t>
            </a:r>
            <a:r>
              <a:rPr lang="en-US" sz="2400" dirty="0" err="1" smtClean="0">
                <a:sym typeface="+mn-ea"/>
              </a:rPr>
              <a:t>Latha</a:t>
            </a:r>
            <a:r>
              <a:rPr lang="en-US" sz="2000" dirty="0" smtClean="0">
                <a:sym typeface="+mn-ea"/>
              </a:rPr>
              <a:t/>
            </a:r>
            <a:br>
              <a:rPr lang="en-US" sz="2000" dirty="0" smtClean="0">
                <a:sym typeface="+mn-ea"/>
              </a:rPr>
            </a:br>
            <a:r>
              <a:rPr lang="en-US" sz="2000" dirty="0" smtClean="0">
                <a:sym typeface="+mn-ea"/>
              </a:rPr>
              <a:t>Assistant Professor,</a:t>
            </a:r>
            <a:r>
              <a:rPr lang="en-US" sz="2400" dirty="0">
                <a:sym typeface="+mn-ea"/>
              </a:rPr>
              <a:t/>
            </a:r>
            <a:br>
              <a:rPr lang="en-US" sz="2400" dirty="0">
                <a:sym typeface="+mn-ea"/>
              </a:rPr>
            </a:br>
            <a:r>
              <a:rPr lang="en-US" sz="2000" dirty="0">
                <a:sym typeface="+mn-ea"/>
              </a:rPr>
              <a:t>Department of </a:t>
            </a:r>
            <a:r>
              <a:rPr lang="en-US" sz="2000" dirty="0" smtClean="0">
                <a:sym typeface="+mn-ea"/>
              </a:rPr>
              <a:t>CSE,</a:t>
            </a:r>
            <a:br>
              <a:rPr lang="en-US" sz="2000" dirty="0" smtClean="0">
                <a:sym typeface="+mn-ea"/>
              </a:rPr>
            </a:br>
            <a:r>
              <a:rPr lang="en-US" sz="2000" dirty="0" smtClean="0">
                <a:sym typeface="+mn-ea"/>
              </a:rPr>
              <a:t>RGUKT-ONGOLE.</a:t>
            </a:r>
            <a:endParaRPr lang="en-US" sz="2000" b="1" dirty="0"/>
          </a:p>
        </p:txBody>
      </p:sp>
      <p:sp>
        <p:nvSpPr>
          <p:cNvPr id="9" name="Content Placeholder 8"/>
          <p:cNvSpPr>
            <a:spLocks noGrp="1"/>
          </p:cNvSpPr>
          <p:nvPr>
            <p:ph sz="half" idx="2"/>
          </p:nvPr>
        </p:nvSpPr>
        <p:spPr>
          <a:xfrm>
            <a:off x="8077200" y="4311650"/>
            <a:ext cx="4114800" cy="2361565"/>
          </a:xfrm>
        </p:spPr>
        <p:txBody>
          <a:bodyPr>
            <a:normAutofit lnSpcReduction="10000"/>
          </a:bodyPr>
          <a:lstStyle/>
          <a:p>
            <a:pPr marL="0" indent="0" algn="l">
              <a:buNone/>
            </a:pPr>
            <a:r>
              <a:rPr lang="en-US" sz="2000" dirty="0">
                <a:ln w="0"/>
                <a:effectLst/>
                <a:sym typeface="+mn-ea"/>
              </a:rPr>
              <a:t>TEAM MEMBERS:</a:t>
            </a:r>
            <a:endParaRPr lang="en-US" sz="2000" dirty="0">
              <a:ln w="0"/>
              <a:effectLst/>
            </a:endParaRPr>
          </a:p>
          <a:p>
            <a:pPr marL="0" indent="0" algn="l">
              <a:buNone/>
            </a:pPr>
            <a:r>
              <a:rPr lang="en-US" sz="2000" dirty="0">
                <a:ln w="0"/>
                <a:sym typeface="+mn-ea"/>
              </a:rPr>
              <a:t>M. </a:t>
            </a:r>
            <a:r>
              <a:rPr lang="en-US" sz="2000" dirty="0" err="1">
                <a:ln w="0"/>
                <a:sym typeface="+mn-ea"/>
              </a:rPr>
              <a:t>Pranay</a:t>
            </a:r>
            <a:r>
              <a:rPr lang="en-US" sz="2000" dirty="0">
                <a:ln w="0"/>
                <a:sym typeface="+mn-ea"/>
              </a:rPr>
              <a:t> Kumar Reddy</a:t>
            </a:r>
            <a:r>
              <a:rPr lang="en-US" sz="2000" dirty="0">
                <a:ln w="0"/>
                <a:effectLst/>
                <a:sym typeface="+mn-ea"/>
              </a:rPr>
              <a:t> (O160164)</a:t>
            </a:r>
            <a:endParaRPr lang="en-US" sz="2000" dirty="0">
              <a:ln w="0"/>
              <a:effectLst/>
            </a:endParaRPr>
          </a:p>
          <a:p>
            <a:pPr marL="0" indent="0" algn="l">
              <a:buNone/>
            </a:pPr>
            <a:r>
              <a:rPr lang="en-US" sz="2000" dirty="0">
                <a:ln w="0"/>
                <a:sym typeface="+mn-ea"/>
              </a:rPr>
              <a:t>M. </a:t>
            </a:r>
            <a:r>
              <a:rPr lang="en-US" sz="2000" dirty="0" err="1">
                <a:ln w="0"/>
                <a:sym typeface="+mn-ea"/>
              </a:rPr>
              <a:t>Sreelatha</a:t>
            </a:r>
            <a:r>
              <a:rPr lang="en-US" sz="2000" dirty="0">
                <a:ln w="0"/>
                <a:effectLst/>
                <a:sym typeface="+mn-ea"/>
              </a:rPr>
              <a:t> (O161315)</a:t>
            </a:r>
            <a:endParaRPr lang="en-US" sz="2000" dirty="0">
              <a:ln w="0"/>
              <a:effectLst/>
            </a:endParaRPr>
          </a:p>
          <a:p>
            <a:pPr marL="0" indent="0" algn="l">
              <a:buNone/>
            </a:pPr>
            <a:r>
              <a:rPr lang="en-US" sz="2000" dirty="0">
                <a:ln w="0"/>
                <a:sym typeface="+mn-ea"/>
              </a:rPr>
              <a:t>B. </a:t>
            </a:r>
            <a:r>
              <a:rPr lang="en-US" sz="2000" dirty="0" err="1">
                <a:ln w="0"/>
                <a:sym typeface="+mn-ea"/>
              </a:rPr>
              <a:t>Jeenath</a:t>
            </a:r>
            <a:r>
              <a:rPr lang="en-US" sz="2000" dirty="0">
                <a:ln w="0"/>
                <a:effectLst/>
                <a:sym typeface="+mn-ea"/>
              </a:rPr>
              <a:t> (O161615)</a:t>
            </a:r>
            <a:endParaRPr lang="en-US" sz="2000" dirty="0">
              <a:ln w="0"/>
              <a:effectLst/>
            </a:endParaRPr>
          </a:p>
          <a:p>
            <a:pPr marL="0" indent="0" algn="l">
              <a:buNone/>
            </a:pPr>
            <a:r>
              <a:rPr lang="en-US" sz="2000" dirty="0">
                <a:ln w="0"/>
                <a:sym typeface="+mn-ea"/>
              </a:rPr>
              <a:t>G. </a:t>
            </a:r>
            <a:r>
              <a:rPr lang="en-US" sz="2000" dirty="0" err="1">
                <a:ln w="0"/>
                <a:sym typeface="+mn-ea"/>
              </a:rPr>
              <a:t>Elumalai</a:t>
            </a:r>
            <a:r>
              <a:rPr lang="en-US" sz="2000" dirty="0">
                <a:ln w="0"/>
                <a:effectLst/>
                <a:sym typeface="+mn-ea"/>
              </a:rPr>
              <a:t> (O162089)</a:t>
            </a:r>
          </a:p>
          <a:p>
            <a:pPr marL="0" indent="0" algn="l">
              <a:buNone/>
            </a:pPr>
            <a:r>
              <a:rPr lang="en-US" sz="2000" dirty="0">
                <a:ln w="0"/>
                <a:sym typeface="+mn-ea"/>
              </a:rPr>
              <a:t>M. </a:t>
            </a:r>
            <a:r>
              <a:rPr lang="en-US" sz="2000" dirty="0" err="1">
                <a:ln w="0"/>
                <a:sym typeface="+mn-ea"/>
              </a:rPr>
              <a:t>Jitendar</a:t>
            </a:r>
            <a:r>
              <a:rPr lang="en-US" sz="2000" dirty="0">
                <a:ln w="0"/>
                <a:effectLst/>
                <a:sym typeface="+mn-ea"/>
              </a:rPr>
              <a:t> (O161050)</a:t>
            </a:r>
            <a:endParaRPr lang="en-US" sz="2000" dirty="0">
              <a:ln w="0"/>
              <a:effectLst/>
            </a:endParaRPr>
          </a:p>
          <a:p>
            <a:pPr algn="l"/>
            <a:endParaRPr lang="en-US" sz="2000" dirty="0">
              <a:ln w="0"/>
              <a:effectLst/>
            </a:endParaRPr>
          </a:p>
          <a:p>
            <a:endParaRPr lang="en-US" sz="2000" dirty="0">
              <a:effectLst/>
            </a:endParaRPr>
          </a:p>
        </p:txBody>
      </p:sp>
      <p:sp>
        <p:nvSpPr>
          <p:cNvPr id="11" name="Text Box 10"/>
          <p:cNvSpPr txBox="1"/>
          <p:nvPr/>
        </p:nvSpPr>
        <p:spPr>
          <a:xfrm>
            <a:off x="2118360" y="0"/>
            <a:ext cx="8260080" cy="830997"/>
          </a:xfrm>
          <a:prstGeom prst="rect">
            <a:avLst/>
          </a:prstGeom>
          <a:noFill/>
        </p:spPr>
        <p:txBody>
          <a:bodyPr wrap="square" rtlCol="0" anchor="t">
            <a:spAutoFit/>
          </a:bodyPr>
          <a:lstStyle/>
          <a:p>
            <a:pPr algn="ctr"/>
            <a:r>
              <a:rPr lang="en-US" sz="4800" b="1" u="sng" dirty="0"/>
              <a:t>PLAYSORTS</a:t>
            </a:r>
          </a:p>
        </p:txBody>
      </p:sp>
      <p:pic>
        <p:nvPicPr>
          <p:cNvPr id="4" name="Content Placeholder 3" descr="Untitled1"/>
          <p:cNvPicPr>
            <a:picLocks noGrp="1" noChangeAspect="1"/>
          </p:cNvPicPr>
          <p:nvPr>
            <p:ph sz="half" idx="1"/>
          </p:nvPr>
        </p:nvPicPr>
        <p:blipFill>
          <a:blip r:embed="rId2" cstate="print"/>
          <a:stretch>
            <a:fillRect/>
          </a:stretch>
        </p:blipFill>
        <p:spPr>
          <a:xfrm>
            <a:off x="3662680" y="1035685"/>
            <a:ext cx="4351655" cy="43516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sym typeface="+mn-ea"/>
              </a:rPr>
              <a:t>Hardware Requirements</a:t>
            </a:r>
            <a:endParaRPr lang="en-US" sz="4800" b="1" u="sng" dirty="0"/>
          </a:p>
        </p:txBody>
      </p:sp>
      <p:sp>
        <p:nvSpPr>
          <p:cNvPr id="3" name="Content Placeholder 2"/>
          <p:cNvSpPr>
            <a:spLocks noGrp="1"/>
          </p:cNvSpPr>
          <p:nvPr>
            <p:ph idx="1"/>
          </p:nvPr>
        </p:nvSpPr>
        <p:spPr>
          <a:xfrm>
            <a:off x="838200" y="1929765"/>
            <a:ext cx="10515600" cy="4247515"/>
          </a:xfrm>
        </p:spPr>
        <p:txBody>
          <a:bodyPr/>
          <a:lstStyle/>
          <a:p>
            <a:r>
              <a:rPr lang="en-US" sz="2400" b="1" dirty="0"/>
              <a:t>Processor</a:t>
            </a:r>
            <a:r>
              <a:rPr lang="en-US" sz="2400" dirty="0"/>
              <a:t>: Intel i3 or above versions</a:t>
            </a:r>
          </a:p>
          <a:p>
            <a:r>
              <a:rPr lang="en-US" sz="2400" b="1" dirty="0"/>
              <a:t>RAM</a:t>
            </a:r>
            <a:r>
              <a:rPr lang="en-US" sz="2400" dirty="0"/>
              <a:t>: Minimum 2GB</a:t>
            </a:r>
          </a:p>
          <a:p>
            <a:r>
              <a:rPr lang="en-US" sz="2400" b="1" dirty="0"/>
              <a:t>Space on Hard Disk</a:t>
            </a:r>
            <a:r>
              <a:rPr lang="en-US" sz="2400" dirty="0"/>
              <a:t>: Minimum </a:t>
            </a:r>
            <a:r>
              <a:rPr lang="en-US" sz="2400"/>
              <a:t>5GB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t>Data Flow Diagram of </a:t>
            </a:r>
            <a:r>
              <a:rPr lang="en-US" sz="3200" b="1" u="sng" dirty="0" err="1"/>
              <a:t>Playsorts</a:t>
            </a:r>
            <a:endParaRPr lang="en-US" sz="3200" b="1" u="sng" dirty="0"/>
          </a:p>
        </p:txBody>
      </p:sp>
      <p:pic>
        <p:nvPicPr>
          <p:cNvPr id="6" name="Content Placeholder 5" descr="dfd.png"/>
          <p:cNvPicPr>
            <a:picLocks noGrp="1" noChangeAspect="1"/>
          </p:cNvPicPr>
          <p:nvPr>
            <p:ph idx="1"/>
          </p:nvPr>
        </p:nvPicPr>
        <p:blipFill>
          <a:blip r:embed="rId2"/>
          <a:stretch>
            <a:fillRect/>
          </a:stretch>
        </p:blipFill>
        <p:spPr>
          <a:xfrm>
            <a:off x="1515291" y="1685110"/>
            <a:ext cx="9300753" cy="492469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err="1"/>
              <a:t>Usecase</a:t>
            </a:r>
            <a:r>
              <a:rPr lang="en-US" sz="3200" b="1" u="sng" dirty="0"/>
              <a:t> Diagram of </a:t>
            </a:r>
            <a:r>
              <a:rPr lang="en-US" sz="3200" b="1" u="sng" dirty="0" err="1"/>
              <a:t>Playsorts</a:t>
            </a:r>
            <a:endParaRPr lang="en-US" sz="3200" b="1" u="sng" dirty="0"/>
          </a:p>
        </p:txBody>
      </p:sp>
      <p:pic>
        <p:nvPicPr>
          <p:cNvPr id="7" name="Content Placeholder 6" descr="usecase.png"/>
          <p:cNvPicPr>
            <a:picLocks noGrp="1" noChangeAspect="1"/>
          </p:cNvPicPr>
          <p:nvPr>
            <p:ph idx="1"/>
          </p:nvPr>
        </p:nvPicPr>
        <p:blipFill>
          <a:blip r:embed="rId2"/>
          <a:stretch>
            <a:fillRect/>
          </a:stretch>
        </p:blipFill>
        <p:spPr>
          <a:xfrm>
            <a:off x="2586446" y="1476104"/>
            <a:ext cx="7236823" cy="522514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Sequence </a:t>
            </a:r>
            <a:r>
              <a:rPr lang="en-US" sz="3200" b="1" u="sng" dirty="0"/>
              <a:t>Diagram of </a:t>
            </a:r>
            <a:r>
              <a:rPr lang="en-US" sz="3200" b="1" u="sng" dirty="0" err="1"/>
              <a:t>Playsorts</a:t>
            </a:r>
            <a:endParaRPr lang="en-US" sz="3200" b="1" u="sng" dirty="0"/>
          </a:p>
        </p:txBody>
      </p:sp>
      <p:pic>
        <p:nvPicPr>
          <p:cNvPr id="5" name="Content Placeholder 4" descr="sequence.png"/>
          <p:cNvPicPr>
            <a:picLocks noGrp="1" noChangeAspect="1"/>
          </p:cNvPicPr>
          <p:nvPr>
            <p:ph idx="1"/>
          </p:nvPr>
        </p:nvPicPr>
        <p:blipFill>
          <a:blip r:embed="rId2"/>
          <a:stretch>
            <a:fillRect/>
          </a:stretch>
        </p:blipFill>
        <p:spPr>
          <a:xfrm>
            <a:off x="1920240" y="1828800"/>
            <a:ext cx="8321040" cy="466344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Home page of </a:t>
            </a:r>
            <a:r>
              <a:rPr lang="en-US" u="sng" dirty="0" err="1"/>
              <a:t>Playsorts</a:t>
            </a:r>
            <a:endParaRPr lang="en-US" u="sng" dirty="0"/>
          </a:p>
        </p:txBody>
      </p:sp>
      <p:pic>
        <p:nvPicPr>
          <p:cNvPr id="4" name="Content Placeholder 3" descr="Screenshot (9) - Copy.png"/>
          <p:cNvPicPr>
            <a:picLocks noGrp="1" noChangeAspect="1"/>
          </p:cNvPicPr>
          <p:nvPr>
            <p:ph idx="1"/>
          </p:nvPr>
        </p:nvPicPr>
        <p:blipFill>
          <a:blip r:embed="rId2"/>
          <a:stretch>
            <a:fillRect/>
          </a:stretch>
        </p:blipFill>
        <p:spPr>
          <a:xfrm>
            <a:off x="1175657" y="1423850"/>
            <a:ext cx="9601200" cy="522514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Bubble Sort                   Insertion Sort</a:t>
            </a:r>
          </a:p>
        </p:txBody>
      </p:sp>
      <p:pic>
        <p:nvPicPr>
          <p:cNvPr id="9" name="Content Placeholder 8" descr="Bubble-Sort - Copy.png"/>
          <p:cNvPicPr>
            <a:picLocks noGrp="1" noChangeAspect="1"/>
          </p:cNvPicPr>
          <p:nvPr>
            <p:ph idx="1"/>
          </p:nvPr>
        </p:nvPicPr>
        <p:blipFill>
          <a:blip r:embed="rId2"/>
          <a:stretch>
            <a:fillRect/>
          </a:stretch>
        </p:blipFill>
        <p:spPr>
          <a:xfrm>
            <a:off x="983660" y="2258626"/>
            <a:ext cx="4750934" cy="3828665"/>
          </a:xfrm>
        </p:spPr>
      </p:pic>
      <p:pic>
        <p:nvPicPr>
          <p:cNvPr id="10" name="Picture 9" descr="insertion - Copy.png"/>
          <p:cNvPicPr>
            <a:picLocks noChangeAspect="1"/>
          </p:cNvPicPr>
          <p:nvPr/>
        </p:nvPicPr>
        <p:blipFill>
          <a:blip r:embed="rId3"/>
          <a:stretch>
            <a:fillRect/>
          </a:stretch>
        </p:blipFill>
        <p:spPr>
          <a:xfrm>
            <a:off x="6067988" y="1867990"/>
            <a:ext cx="5829806" cy="43499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Heap Sort                  Merge Sort</a:t>
            </a:r>
          </a:p>
        </p:txBody>
      </p:sp>
      <p:pic>
        <p:nvPicPr>
          <p:cNvPr id="4" name="Content Placeholder 3" descr="heap-sort - Copy.png"/>
          <p:cNvPicPr>
            <a:picLocks noGrp="1" noChangeAspect="1"/>
          </p:cNvPicPr>
          <p:nvPr>
            <p:ph idx="1"/>
          </p:nvPr>
        </p:nvPicPr>
        <p:blipFill>
          <a:blip r:embed="rId2"/>
          <a:stretch>
            <a:fillRect/>
          </a:stretch>
        </p:blipFill>
        <p:spPr>
          <a:xfrm>
            <a:off x="1045029" y="1698171"/>
            <a:ext cx="3973362" cy="4950823"/>
          </a:xfrm>
        </p:spPr>
      </p:pic>
      <p:pic>
        <p:nvPicPr>
          <p:cNvPr id="5" name="Picture 4" descr="merge_sort - Copy.gif"/>
          <p:cNvPicPr>
            <a:picLocks noChangeAspect="1"/>
          </p:cNvPicPr>
          <p:nvPr/>
        </p:nvPicPr>
        <p:blipFill>
          <a:blip r:embed="rId3"/>
          <a:stretch>
            <a:fillRect/>
          </a:stretch>
        </p:blipFill>
        <p:spPr>
          <a:xfrm>
            <a:off x="5568587" y="1632857"/>
            <a:ext cx="6153150" cy="49297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Quick Sort                  Selection Sort</a:t>
            </a:r>
          </a:p>
        </p:txBody>
      </p:sp>
      <p:pic>
        <p:nvPicPr>
          <p:cNvPr id="4" name="Content Placeholder 3" descr="Quicksort - Copy.png"/>
          <p:cNvPicPr>
            <a:picLocks noGrp="1" noChangeAspect="1"/>
          </p:cNvPicPr>
          <p:nvPr>
            <p:ph idx="1"/>
          </p:nvPr>
        </p:nvPicPr>
        <p:blipFill>
          <a:blip r:embed="rId2"/>
          <a:stretch>
            <a:fillRect/>
          </a:stretch>
        </p:blipFill>
        <p:spPr>
          <a:xfrm>
            <a:off x="679268" y="2061976"/>
            <a:ext cx="5068453" cy="3904762"/>
          </a:xfrm>
        </p:spPr>
      </p:pic>
      <p:pic>
        <p:nvPicPr>
          <p:cNvPr id="5" name="Picture 4" descr="selection-sort - Copy.png"/>
          <p:cNvPicPr>
            <a:picLocks noChangeAspect="1"/>
          </p:cNvPicPr>
          <p:nvPr/>
        </p:nvPicPr>
        <p:blipFill>
          <a:blip r:embed="rId3"/>
          <a:stretch>
            <a:fillRect/>
          </a:stretch>
        </p:blipFill>
        <p:spPr>
          <a:xfrm>
            <a:off x="6769073" y="2024743"/>
            <a:ext cx="4793396" cy="423236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a:sym typeface="+mn-ea"/>
              </a:rPr>
              <a:t>Conclusion</a:t>
            </a:r>
            <a:endParaRPr lang="en-US" sz="4800" b="1" u="sng" dirty="0"/>
          </a:p>
        </p:txBody>
      </p:sp>
      <p:sp>
        <p:nvSpPr>
          <p:cNvPr id="3" name="Content Placeholder 2"/>
          <p:cNvSpPr>
            <a:spLocks noGrp="1"/>
          </p:cNvSpPr>
          <p:nvPr>
            <p:ph idx="1"/>
          </p:nvPr>
        </p:nvSpPr>
        <p:spPr>
          <a:xfrm>
            <a:off x="838200" y="2390502"/>
            <a:ext cx="10515600" cy="3786777"/>
          </a:xfrm>
        </p:spPr>
        <p:txBody>
          <a:bodyPr>
            <a:normAutofit/>
          </a:bodyPr>
          <a:lstStyle/>
          <a:p>
            <a:r>
              <a:rPr lang="en-US" b="1" dirty="0" err="1"/>
              <a:t>Playsorts</a:t>
            </a:r>
            <a:r>
              <a:rPr lang="en-US" dirty="0"/>
              <a:t> helps everyone to understand the sorting algorithm’s functionality and its working principle in an easy way so that students can focus on enhancing their learning type and learn the subject rather than </a:t>
            </a:r>
            <a:r>
              <a:rPr lang="en-US" dirty="0" err="1"/>
              <a:t>byhearting</a:t>
            </a:r>
            <a:r>
              <a:rPr lang="en-US" dirty="0"/>
              <a:t> the logic of sorting algorithms for grades or something.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a:sym typeface="+mn-ea"/>
              </a:rPr>
              <a:t>Future Enhancement</a:t>
            </a:r>
            <a:endParaRPr lang="en-US" sz="4800" b="1" u="sng" dirty="0"/>
          </a:p>
        </p:txBody>
      </p:sp>
      <p:sp>
        <p:nvSpPr>
          <p:cNvPr id="3" name="Content Placeholder 2"/>
          <p:cNvSpPr>
            <a:spLocks noGrp="1"/>
          </p:cNvSpPr>
          <p:nvPr>
            <p:ph idx="1"/>
          </p:nvPr>
        </p:nvSpPr>
        <p:spPr>
          <a:xfrm>
            <a:off x="838200" y="2241550"/>
            <a:ext cx="10515600" cy="3935730"/>
          </a:xfrm>
        </p:spPr>
        <p:txBody>
          <a:bodyPr>
            <a:normAutofit/>
          </a:bodyPr>
          <a:lstStyle/>
          <a:p>
            <a:pPr>
              <a:buNone/>
            </a:pPr>
            <a:r>
              <a:rPr lang="en-US" sz="2400" dirty="0"/>
              <a:t>Some of the future enhancements that can be done to </a:t>
            </a:r>
            <a:r>
              <a:rPr lang="en-US" sz="2400" b="1" dirty="0"/>
              <a:t>“</a:t>
            </a:r>
            <a:r>
              <a:rPr lang="en-US" sz="2400" b="1" dirty="0" err="1"/>
              <a:t>Playsorts</a:t>
            </a:r>
            <a:r>
              <a:rPr lang="en-US" sz="2400" b="1" dirty="0"/>
              <a:t>” </a:t>
            </a:r>
            <a:r>
              <a:rPr lang="en-US" sz="2400" dirty="0"/>
              <a:t>are:</a:t>
            </a:r>
          </a:p>
          <a:p>
            <a:r>
              <a:rPr lang="en-US" sz="2400" dirty="0"/>
              <a:t>We can also add the description for every sorting algorithms briefly.</a:t>
            </a:r>
          </a:p>
          <a:p>
            <a:r>
              <a:rPr lang="en-US" sz="2400" dirty="0"/>
              <a:t>We can add Data Structures, Searching algorithms and many more to understand their implementation and working principles.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noAutofit/>
          </a:bodyPr>
          <a:lstStyle/>
          <a:p>
            <a:r>
              <a:rPr lang="en-US" sz="4800" b="1" u="sng" dirty="0"/>
              <a:t>Contents</a:t>
            </a:r>
          </a:p>
        </p:txBody>
      </p:sp>
      <p:sp>
        <p:nvSpPr>
          <p:cNvPr id="3" name="Content Placeholder 2"/>
          <p:cNvSpPr>
            <a:spLocks noGrp="1"/>
          </p:cNvSpPr>
          <p:nvPr>
            <p:ph sz="half" idx="1"/>
          </p:nvPr>
        </p:nvSpPr>
        <p:spPr>
          <a:xfrm>
            <a:off x="726440" y="1217930"/>
            <a:ext cx="11236960" cy="5455920"/>
          </a:xfrm>
        </p:spPr>
        <p:txBody>
          <a:bodyPr>
            <a:noAutofit/>
          </a:bodyPr>
          <a:lstStyle/>
          <a:p>
            <a:r>
              <a:rPr lang="en-US" sz="2400" dirty="0"/>
              <a:t>Abstract</a:t>
            </a:r>
          </a:p>
          <a:p>
            <a:r>
              <a:rPr lang="en-US" sz="2400" dirty="0"/>
              <a:t>Problem Statement</a:t>
            </a:r>
          </a:p>
          <a:p>
            <a:r>
              <a:rPr lang="en-US" sz="2400" dirty="0"/>
              <a:t>Existing System</a:t>
            </a:r>
          </a:p>
          <a:p>
            <a:r>
              <a:rPr lang="en-US" sz="2400" dirty="0"/>
              <a:t>Proposed System</a:t>
            </a:r>
          </a:p>
          <a:p>
            <a:r>
              <a:rPr lang="en-US" sz="2400" dirty="0"/>
              <a:t>Advantages and Disadvantages </a:t>
            </a:r>
          </a:p>
          <a:p>
            <a:r>
              <a:rPr lang="en-US" sz="2400" dirty="0"/>
              <a:t>Software Requirements</a:t>
            </a:r>
          </a:p>
          <a:p>
            <a:r>
              <a:rPr lang="en-US" sz="2400" dirty="0"/>
              <a:t>Hardware Requirements</a:t>
            </a:r>
          </a:p>
          <a:p>
            <a:r>
              <a:rPr lang="en-US" sz="2400" dirty="0"/>
              <a:t>Data </a:t>
            </a:r>
            <a:r>
              <a:rPr lang="en-US" sz="2400"/>
              <a:t>Flow and </a:t>
            </a:r>
            <a:r>
              <a:rPr lang="en-US" sz="2400" dirty="0"/>
              <a:t>Use Case Diagrams</a:t>
            </a:r>
          </a:p>
          <a:p>
            <a:r>
              <a:rPr lang="en-US" sz="2400" dirty="0"/>
              <a:t>Sample Images</a:t>
            </a:r>
          </a:p>
          <a:p>
            <a:r>
              <a:rPr lang="en-US" sz="2400" dirty="0"/>
              <a:t>Conclusion</a:t>
            </a:r>
          </a:p>
          <a:p>
            <a:r>
              <a:rPr lang="en-US" sz="2400" dirty="0"/>
              <a:t>Future Enhancement</a:t>
            </a:r>
          </a:p>
          <a:p>
            <a:r>
              <a:rPr lang="en-US" sz="2400" dirty="0"/>
              <a:t>References</a:t>
            </a:r>
          </a:p>
        </p:txBody>
      </p:sp>
      <p:sp>
        <p:nvSpPr>
          <p:cNvPr id="4" name="Content Placeholder 3"/>
          <p:cNvSpPr>
            <a:spLocks noGrp="1"/>
          </p:cNvSpPr>
          <p:nvPr>
            <p:ph sz="half" idx="2"/>
          </p:nvPr>
        </p:nvSpPr>
        <p:spPr>
          <a:xfrm flipH="1">
            <a:off x="11353800" y="6101080"/>
            <a:ext cx="92075" cy="76200"/>
          </a:xfrm>
        </p:spPr>
        <p:txBody>
          <a:bodyPr>
            <a:normAutofit fontScale="25000" lnSpcReduction="20000"/>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a:sym typeface="+mn-ea"/>
              </a:rPr>
              <a:t>References</a:t>
            </a:r>
            <a:endParaRPr lang="en-US" sz="4800" b="1" u="sng" dirty="0"/>
          </a:p>
        </p:txBody>
      </p:sp>
      <p:sp>
        <p:nvSpPr>
          <p:cNvPr id="3" name="Content Placeholder 2"/>
          <p:cNvSpPr>
            <a:spLocks noGrp="1"/>
          </p:cNvSpPr>
          <p:nvPr>
            <p:ph idx="1"/>
          </p:nvPr>
        </p:nvSpPr>
        <p:spPr>
          <a:xfrm>
            <a:off x="838200" y="2241550"/>
            <a:ext cx="10515600" cy="3935730"/>
          </a:xfrm>
        </p:spPr>
        <p:txBody>
          <a:bodyPr/>
          <a:lstStyle/>
          <a:p>
            <a:pPr>
              <a:buNone/>
            </a:pPr>
            <a:r>
              <a:rPr lang="en-US" dirty="0"/>
              <a:t>[1] </a:t>
            </a:r>
          </a:p>
          <a:p>
            <a:pPr>
              <a:buNone/>
            </a:pPr>
            <a:r>
              <a:rPr lang="en-US" sz="2400" dirty="0"/>
              <a:t>	 https://www.csestack.org/different-types-sorting-algorithms</a:t>
            </a:r>
            <a:endParaRPr lang="en-IN" sz="2400" dirty="0"/>
          </a:p>
          <a:p>
            <a:pPr>
              <a:buNone/>
            </a:pPr>
            <a:r>
              <a:rPr lang="en-US" sz="2400" dirty="0"/>
              <a:t>[2]</a:t>
            </a:r>
          </a:p>
          <a:p>
            <a:pPr>
              <a:buNone/>
            </a:pPr>
            <a:r>
              <a:rPr lang="en-IN" sz="2400" dirty="0"/>
              <a:t>	 https://www.tutorialspoint.com/javascript/javascript_overview.htm</a:t>
            </a:r>
          </a:p>
          <a:p>
            <a:pPr>
              <a:buNone/>
            </a:pPr>
            <a:r>
              <a:rPr lang="en-US" sz="2400" dirty="0"/>
              <a:t>[3]</a:t>
            </a:r>
          </a:p>
          <a:p>
            <a:pPr>
              <a:buNone/>
            </a:pPr>
            <a:r>
              <a:rPr lang="en-IN" sz="2400" dirty="0"/>
              <a:t>   https://developer.mozilla.org/en-US/docs/Web/HTML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466340"/>
            <a:ext cx="10515600" cy="1325563"/>
          </a:xfrm>
        </p:spPr>
        <p:txBody>
          <a:bodyPr/>
          <a:lstStyle/>
          <a:p>
            <a:pPr algn="ctr"/>
            <a:r>
              <a:rPr lang="en-US" sz="5400" b="1"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Abstract</a:t>
            </a:r>
          </a:p>
        </p:txBody>
      </p:sp>
      <p:sp>
        <p:nvSpPr>
          <p:cNvPr id="3" name="Content Placeholder 2"/>
          <p:cNvSpPr>
            <a:spLocks noGrp="1"/>
          </p:cNvSpPr>
          <p:nvPr>
            <p:ph idx="1"/>
          </p:nvPr>
        </p:nvSpPr>
        <p:spPr>
          <a:xfrm>
            <a:off x="838200" y="2116183"/>
            <a:ext cx="10515600" cy="4060780"/>
          </a:xfrm>
        </p:spPr>
        <p:txBody>
          <a:bodyPr>
            <a:normAutofit/>
          </a:bodyPr>
          <a:lstStyle/>
          <a:p>
            <a:r>
              <a:rPr lang="en-US" sz="2400" dirty="0"/>
              <a:t>If we have to learn the sorting algorithms, we need to refer the books related to that and it is like rote learning and it reminds for a short time only.</a:t>
            </a:r>
          </a:p>
          <a:p>
            <a:r>
              <a:rPr lang="en-US" sz="2400" b="1" dirty="0" err="1"/>
              <a:t>Playsorts</a:t>
            </a:r>
            <a:r>
              <a:rPr lang="en-US" sz="2400" dirty="0"/>
              <a:t> is a website that illustrates the internal working theorem of different sorting algorithms in a visualization mode.</a:t>
            </a:r>
          </a:p>
          <a:p>
            <a:r>
              <a:rPr lang="en-US" sz="2400" b="1" dirty="0" err="1"/>
              <a:t>Playsorts</a:t>
            </a:r>
            <a:r>
              <a:rPr lang="en-US" sz="2400" dirty="0"/>
              <a:t> helps students from any stream to easily understand the working process of sorting so that it enhances learning the subject and to master it by having a </a:t>
            </a:r>
            <a:r>
              <a:rPr lang="en-US" sz="2400" dirty="0" err="1"/>
              <a:t>picturization</a:t>
            </a:r>
            <a:r>
              <a:rPr lang="en-US" sz="2400" dirty="0"/>
              <a:t> proposal.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Problem Statement</a:t>
            </a:r>
            <a:endParaRPr lang="en-IN" sz="4800" b="1" u="sng" dirty="0"/>
          </a:p>
        </p:txBody>
      </p:sp>
      <p:sp>
        <p:nvSpPr>
          <p:cNvPr id="3" name="Content Placeholder 2"/>
          <p:cNvSpPr>
            <a:spLocks noGrp="1"/>
          </p:cNvSpPr>
          <p:nvPr>
            <p:ph idx="1"/>
          </p:nvPr>
        </p:nvSpPr>
        <p:spPr/>
        <p:txBody>
          <a:bodyPr/>
          <a:lstStyle/>
          <a:p>
            <a:endParaRPr lang="en-IN" dirty="0"/>
          </a:p>
          <a:p>
            <a:r>
              <a:rPr lang="en-IN" dirty="0"/>
              <a:t>It is hard for anyone to learn the sorting algorithms by </a:t>
            </a:r>
            <a:r>
              <a:rPr lang="en-US" dirty="0"/>
              <a:t>byharding</a:t>
            </a:r>
            <a:r>
              <a:rPr lang="en-IN" dirty="0"/>
              <a:t> or rote learning.</a:t>
            </a:r>
          </a:p>
          <a:p>
            <a:r>
              <a:rPr lang="en-IN" dirty="0"/>
              <a:t>It is not such a good practice to learn the subject and to learn anything new by rote learning as it remains in the brains of students for such a  short period of time.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sym typeface="+mn-ea"/>
              </a:rPr>
              <a:t>Existing System</a:t>
            </a:r>
            <a:endParaRPr lang="en-US" sz="4800" b="1" u="sng" dirty="0"/>
          </a:p>
        </p:txBody>
      </p:sp>
      <p:sp>
        <p:nvSpPr>
          <p:cNvPr id="3" name="Content Placeholder 2"/>
          <p:cNvSpPr>
            <a:spLocks noGrp="1"/>
          </p:cNvSpPr>
          <p:nvPr>
            <p:ph idx="1"/>
          </p:nvPr>
        </p:nvSpPr>
        <p:spPr>
          <a:xfrm>
            <a:off x="838200" y="2063931"/>
            <a:ext cx="10515600" cy="4113032"/>
          </a:xfrm>
        </p:spPr>
        <p:txBody>
          <a:bodyPr>
            <a:normAutofit/>
          </a:bodyPr>
          <a:lstStyle/>
          <a:p>
            <a:r>
              <a:rPr lang="en-IN" sz="2400" dirty="0"/>
              <a:t>The sorting algorithms will be learned when taught by lecturers or by studying the book related to sorting algorithms.</a:t>
            </a:r>
          </a:p>
          <a:p>
            <a:r>
              <a:rPr lang="en-IN" sz="2400" dirty="0"/>
              <a:t>The lecturers will discuss about the sorting algorithms on the board</a:t>
            </a:r>
            <a:r>
              <a:rPr lang="en-US" sz="2400" dirty="0"/>
              <a:t> in</a:t>
            </a:r>
            <a:r>
              <a:rPr lang="en-IN" sz="2400" dirty="0"/>
              <a:t> oral manner.</a:t>
            </a:r>
          </a:p>
          <a:p>
            <a:r>
              <a:rPr lang="en-IN" sz="2400" dirty="0"/>
              <a:t>Students need to clarify their doubts instantly.</a:t>
            </a:r>
          </a:p>
          <a:p>
            <a:r>
              <a:rPr lang="en-IN" sz="2400" dirty="0"/>
              <a:t>By this </a:t>
            </a:r>
            <a:r>
              <a:rPr lang="en-US" sz="2400" dirty="0"/>
              <a:t>method, </a:t>
            </a:r>
            <a:r>
              <a:rPr lang="en-IN" sz="2400" dirty="0"/>
              <a:t> we get the knowledge about sorting algorithms theoretically but </a:t>
            </a:r>
            <a:r>
              <a:rPr lang="en-US" sz="2400" dirty="0"/>
              <a:t>not</a:t>
            </a:r>
            <a:r>
              <a:rPr lang="en-IN" sz="2400" dirty="0"/>
              <a:t> practically.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Proposed System</a:t>
            </a:r>
          </a:p>
        </p:txBody>
      </p:sp>
      <p:sp>
        <p:nvSpPr>
          <p:cNvPr id="3" name="Content Placeholder 2"/>
          <p:cNvSpPr>
            <a:spLocks noGrp="1"/>
          </p:cNvSpPr>
          <p:nvPr>
            <p:ph idx="1"/>
          </p:nvPr>
        </p:nvSpPr>
        <p:spPr>
          <a:xfrm>
            <a:off x="838200" y="1972491"/>
            <a:ext cx="10515600" cy="4204472"/>
          </a:xfrm>
        </p:spPr>
        <p:txBody>
          <a:bodyPr/>
          <a:lstStyle/>
          <a:p>
            <a:pPr marL="0" indent="0"/>
            <a:r>
              <a:rPr lang="en-US" sz="2400" dirty="0"/>
              <a:t> With the problems arising in the existing system, we implemented </a:t>
            </a:r>
            <a:r>
              <a:rPr lang="en-US" sz="2400" b="1" dirty="0" err="1"/>
              <a:t>Playsorts</a:t>
            </a:r>
            <a:r>
              <a:rPr lang="en-US" sz="2400" dirty="0"/>
              <a:t>, a visualization of sorting algorithms.</a:t>
            </a:r>
          </a:p>
          <a:p>
            <a:pPr marL="0" indent="0"/>
            <a:r>
              <a:rPr lang="en-US" sz="2400" dirty="0"/>
              <a:t> </a:t>
            </a:r>
            <a:r>
              <a:rPr lang="en-US" sz="2400" b="1" dirty="0" err="1"/>
              <a:t>Playsorts</a:t>
            </a:r>
            <a:r>
              <a:rPr lang="en-US" sz="2400" dirty="0"/>
              <a:t> is a web application that can be accessible for anyone who wants to learn sorting algorithms in a visualization mode while having fun.</a:t>
            </a:r>
          </a:p>
          <a:p>
            <a:pPr marL="0" indent="0"/>
            <a:r>
              <a:rPr lang="en-US" sz="2400" dirty="0"/>
              <a:t> </a:t>
            </a:r>
            <a:r>
              <a:rPr lang="en-US" sz="2400" b="1" dirty="0" err="1"/>
              <a:t>Playsorts</a:t>
            </a:r>
            <a:r>
              <a:rPr lang="en-US" sz="2400" dirty="0"/>
              <a:t> has different user interfaces that are needed to work with algorithms like list size, delay speed and we will be able to find the time and space complexities in their worst, average and best cases also.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Advantages of </a:t>
            </a:r>
            <a:r>
              <a:rPr lang="en-US" b="1" u="sng" dirty="0" err="1"/>
              <a:t>Playsorts</a:t>
            </a:r>
            <a:endParaRPr lang="en-US" b="1" u="sng" dirty="0"/>
          </a:p>
        </p:txBody>
      </p:sp>
      <p:sp>
        <p:nvSpPr>
          <p:cNvPr id="3" name="Content Placeholder 2"/>
          <p:cNvSpPr>
            <a:spLocks noGrp="1"/>
          </p:cNvSpPr>
          <p:nvPr>
            <p:ph idx="1"/>
          </p:nvPr>
        </p:nvSpPr>
        <p:spPr/>
        <p:txBody>
          <a:bodyPr/>
          <a:lstStyle/>
          <a:p>
            <a:r>
              <a:rPr lang="en-US" dirty="0"/>
              <a:t>Students can remember it for long time and learns the subject.</a:t>
            </a:r>
          </a:p>
          <a:p>
            <a:r>
              <a:rPr lang="en-US" dirty="0"/>
              <a:t>Anyone can easily understand the platform.</a:t>
            </a:r>
          </a:p>
          <a:p>
            <a:r>
              <a:rPr lang="en-US" b="1" dirty="0" err="1"/>
              <a:t>Playsorts</a:t>
            </a:r>
            <a:r>
              <a:rPr lang="en-US" dirty="0"/>
              <a:t> is portable.</a:t>
            </a:r>
          </a:p>
          <a:p>
            <a:r>
              <a:rPr lang="en-US" b="1" dirty="0" err="1"/>
              <a:t>Playsorts</a:t>
            </a:r>
            <a:r>
              <a:rPr lang="en-US" dirty="0"/>
              <a:t> is user-friendly.</a:t>
            </a:r>
          </a:p>
          <a:p>
            <a:r>
              <a:rPr lang="en-US" b="1" dirty="0" err="1"/>
              <a:t>Playsorts</a:t>
            </a:r>
            <a:r>
              <a:rPr lang="en-US" dirty="0"/>
              <a:t> contains graphical representation to understand easily.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Disadvantages of </a:t>
            </a:r>
            <a:r>
              <a:rPr lang="en-US" b="1" u="sng" dirty="0" err="1"/>
              <a:t>Playsorts</a:t>
            </a:r>
            <a:endParaRPr lang="en-US" b="1" u="sng" dirty="0"/>
          </a:p>
        </p:txBody>
      </p:sp>
      <p:sp>
        <p:nvSpPr>
          <p:cNvPr id="3" name="Content Placeholder 2"/>
          <p:cNvSpPr>
            <a:spLocks noGrp="1"/>
          </p:cNvSpPr>
          <p:nvPr>
            <p:ph idx="1"/>
          </p:nvPr>
        </p:nvSpPr>
        <p:spPr/>
        <p:txBody>
          <a:bodyPr/>
          <a:lstStyle/>
          <a:p>
            <a:r>
              <a:rPr lang="en-US" dirty="0" err="1"/>
              <a:t>Playsorts</a:t>
            </a:r>
            <a:r>
              <a:rPr lang="en-US" dirty="0"/>
              <a:t> has limited algorithms.</a:t>
            </a:r>
          </a:p>
          <a:p>
            <a:r>
              <a:rPr lang="en-US" dirty="0" smtClean="0"/>
              <a:t>The user </a:t>
            </a:r>
            <a:r>
              <a:rPr lang="en-US" smtClean="0"/>
              <a:t>input array </a:t>
            </a:r>
            <a:r>
              <a:rPr lang="en-US" dirty="0" smtClean="0"/>
              <a:t>is not possible</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sym typeface="+mn-ea"/>
              </a:rPr>
              <a:t>Software Requirements</a:t>
            </a:r>
            <a:endParaRPr lang="en-US" sz="4800" b="1" u="sng" dirty="0"/>
          </a:p>
        </p:txBody>
      </p:sp>
      <p:sp>
        <p:nvSpPr>
          <p:cNvPr id="3" name="Content Placeholder 2"/>
          <p:cNvSpPr>
            <a:spLocks noGrp="1"/>
          </p:cNvSpPr>
          <p:nvPr>
            <p:ph idx="1"/>
          </p:nvPr>
        </p:nvSpPr>
        <p:spPr>
          <a:xfrm>
            <a:off x="838200" y="1941195"/>
            <a:ext cx="10515600" cy="4236085"/>
          </a:xfrm>
        </p:spPr>
        <p:txBody>
          <a:bodyPr>
            <a:normAutofit/>
          </a:bodyPr>
          <a:lstStyle/>
          <a:p>
            <a:r>
              <a:rPr lang="en-US" sz="2400" b="1" dirty="0"/>
              <a:t>Operating System </a:t>
            </a:r>
            <a:r>
              <a:rPr lang="en-US" sz="2400" dirty="0"/>
              <a:t>: Linux or Windows version7 or </a:t>
            </a:r>
            <a:r>
              <a:rPr lang="en-US" sz="2400" dirty="0" smtClean="0"/>
              <a:t>above</a:t>
            </a:r>
            <a:endParaRPr lang="en-US" sz="2400" dirty="0"/>
          </a:p>
          <a:p>
            <a:r>
              <a:rPr lang="en-US" sz="2400" b="1" dirty="0" smtClean="0"/>
              <a:t>Frontend </a:t>
            </a:r>
            <a:r>
              <a:rPr lang="en-US" sz="2400" dirty="0"/>
              <a:t>: </a:t>
            </a:r>
            <a:r>
              <a:rPr lang="en-US" sz="2400" dirty="0" smtClean="0"/>
              <a:t>HTML and CSS </a:t>
            </a:r>
          </a:p>
          <a:p>
            <a:r>
              <a:rPr lang="en-US" sz="2400" b="1" dirty="0" smtClean="0"/>
              <a:t>Backend </a:t>
            </a:r>
            <a:r>
              <a:rPr lang="en-US" sz="2400" dirty="0" smtClean="0"/>
              <a:t>: JavaScript</a:t>
            </a:r>
            <a:endParaRPr lang="en-US" sz="2400" dirty="0"/>
          </a:p>
          <a:p>
            <a:r>
              <a:rPr lang="en-US" sz="2400" b="1" dirty="0"/>
              <a:t>Software : </a:t>
            </a:r>
            <a:r>
              <a:rPr lang="en-US" sz="2400" dirty="0"/>
              <a:t>Visual Studio</a:t>
            </a:r>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583</Words>
  <Application>Microsoft Office PowerPoint</Application>
  <PresentationFormat>Custom</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Under the supervision of :  Miss.N.Madhavi Latha Assistant Professor, Department of CSE, RGUKT-ONGOLE.</vt:lpstr>
      <vt:lpstr>Contents</vt:lpstr>
      <vt:lpstr>Abstract</vt:lpstr>
      <vt:lpstr>Problem Statement</vt:lpstr>
      <vt:lpstr>Existing System</vt:lpstr>
      <vt:lpstr>Proposed System</vt:lpstr>
      <vt:lpstr>Advantages of Playsorts</vt:lpstr>
      <vt:lpstr>Disadvantages of Playsorts</vt:lpstr>
      <vt:lpstr>Software Requirements</vt:lpstr>
      <vt:lpstr>Hardware Requirements</vt:lpstr>
      <vt:lpstr>Data Flow Diagram of Playsorts</vt:lpstr>
      <vt:lpstr>Usecase Diagram of Playsorts</vt:lpstr>
      <vt:lpstr>Sequence Diagram of Playsorts</vt:lpstr>
      <vt:lpstr>Home page of Playsorts</vt:lpstr>
      <vt:lpstr>   Bubble Sort                   Insertion Sort</vt:lpstr>
      <vt:lpstr>    Heap Sort                  Merge Sort</vt:lpstr>
      <vt:lpstr>     Quick Sort                  Selection Sort</vt:lpstr>
      <vt:lpstr>Conclusion</vt:lpstr>
      <vt:lpstr>Future Enhancement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Query System</dc:title>
  <dc:creator>HP</dc:creator>
  <cp:lastModifiedBy>HP</cp:lastModifiedBy>
  <cp:revision>65</cp:revision>
  <dcterms:created xsi:type="dcterms:W3CDTF">2021-04-04T16:40:00Z</dcterms:created>
  <dcterms:modified xsi:type="dcterms:W3CDTF">2022-03-21T04:03:08Z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