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4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 panose="02020603050405020304"/>
              </a:rPr>
              <a:t>&lt;header&gt;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7D019B1-27C5-4B93-A43A-3C48B0353C08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B5E18D-5B46-4570-916E-D926546D104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7FC405-D40F-405D-BEB2-A2F34800BF70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3BF9BF-DC70-4D34-A11B-8AD54220A71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716400" y="5001840"/>
            <a:ext cx="3799440" cy="144072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-53640" y="5785200"/>
            <a:ext cx="3799440" cy="83556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840" cy="1078200"/>
          </a:xfrm>
          <a:prstGeom prst="rtTriangle">
            <a:avLst/>
          </a:prstGeom>
          <a:blipFill rotWithShape="0">
            <a:blip r:embed="rId13">
              <a:alphaModFix amt="50000"/>
            </a:blip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868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9800"/>
            <a:chOff x="-3600" y="4952880"/>
            <a:chExt cx="9147600" cy="190980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3800" cy="48564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6200" cy="78624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1480" cy="186156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3">
                <a:alphaModFix amt="50000"/>
              </a:blip>
            </a:blipFill>
            <a:ln w="12600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16400" y="5001840"/>
            <a:ext cx="3799440" cy="144072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53640" y="5785200"/>
            <a:ext cx="3799440" cy="83556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9840" cy="1078200"/>
          </a:xfrm>
          <a:prstGeom prst="rtTriangle">
            <a:avLst/>
          </a:prstGeom>
          <a:blipFill rotWithShape="0">
            <a:blip r:embed="rId13">
              <a:alphaModFix amt="50000"/>
            </a:blip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914400"/>
            <a:ext cx="7769880" cy="12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838080" y="2209680"/>
            <a:ext cx="7769880" cy="30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288000" y="2664000"/>
            <a:ext cx="863820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DEPARTMENT OF COMPUTER SCIENCE AND ENGINEERING</a:t>
            </a: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16000" y="3240000"/>
            <a:ext cx="3670200" cy="16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1" strike="noStrike" spc="-1" dirty="0" smtClean="0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UNDER 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THE GUIDANCE OF</a:t>
            </a:r>
            <a:endParaRPr lang="en-IN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Ms. N. </a:t>
            </a:r>
            <a:r>
              <a:rPr lang="en-IN" sz="1800" b="0" strike="noStrike" spc="-1" dirty="0" err="1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Madhavi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IN" sz="1800" b="0" strike="noStrike" spc="-1" dirty="0" err="1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Latha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,</a:t>
            </a:r>
            <a:endParaRPr lang="en-IN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Assistant 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Professor,</a:t>
            </a:r>
            <a:endParaRPr lang="en-IN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Department of CSE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,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         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RGUKT-ONGOLE.</a:t>
            </a:r>
            <a:endParaRPr lang="en-IN" sz="1800" b="0" strike="noStrike" spc="-1" dirty="0">
              <a:latin typeface="Arial" panose="020B0604020202020204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32000" y="216000"/>
            <a:ext cx="835020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	   HIDING AND RETREIVING DATA IN IMAGES</a:t>
            </a: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752000" y="3312000"/>
            <a:ext cx="4102200" cy="15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PRESENTED BY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M. </a:t>
            </a:r>
            <a:r>
              <a:rPr lang="en-IN" sz="1600" b="1" spc="-1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Pranay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Kumar Reddy </a:t>
            </a:r>
            <a:r>
              <a:rPr lang="en-IN" sz="16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(O161064)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,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M. </a:t>
            </a:r>
            <a:r>
              <a:rPr lang="en-IN" sz="1600" b="1" spc="-1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Sreelatha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IN" sz="16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(O161315)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,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B. </a:t>
            </a:r>
            <a:r>
              <a:rPr lang="en-IN" sz="1600" b="1" spc="-1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Jeenath</a:t>
            </a:r>
            <a:r>
              <a:rPr lang="en-IN" sz="1600" b="1" strike="noStrike" spc="-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	</a:t>
            </a:r>
            <a:r>
              <a:rPr lang="en-IN" sz="16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   (O161615)</a:t>
            </a:r>
            <a:r>
              <a:rPr lang="en-IN" sz="18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,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G. </a:t>
            </a:r>
            <a:r>
              <a:rPr lang="en-IN" sz="1600" b="1" spc="-1" dirty="0" err="1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Elumalai</a:t>
            </a: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  </a:t>
            </a:r>
            <a:r>
              <a:rPr lang="en-IN" sz="1600" b="1" strike="noStrike" spc="-1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(O162089)</a:t>
            </a:r>
            <a:endParaRPr lang="en-IN" sz="1600" b="1" strike="noStrike" spc="-1" dirty="0" smtClean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 smtClean="0">
                <a:solidFill>
                  <a:srgbClr val="000000"/>
                </a:solidFill>
                <a:latin typeface="Times New Roman" panose="02020603050405020304"/>
              </a:rPr>
              <a:t>M. </a:t>
            </a:r>
            <a:r>
              <a:rPr lang="en-IN" sz="1600" b="1" spc="-1" dirty="0" err="1" smtClean="0">
                <a:solidFill>
                  <a:srgbClr val="000000"/>
                </a:solidFill>
                <a:latin typeface="Arial" panose="020B0604020202020204"/>
              </a:rPr>
              <a:t>Jitendar</a:t>
            </a:r>
            <a:r>
              <a:rPr lang="en-IN" sz="1600" b="1" spc="-1" dirty="0" smtClean="0">
                <a:solidFill>
                  <a:srgbClr val="000000"/>
                </a:solidFill>
                <a:latin typeface="Arial" panose="020B0604020202020204"/>
              </a:rPr>
              <a:t>  (O161050)</a:t>
            </a:r>
            <a:endParaRPr lang="en-IN" sz="1600" b="1" spc="-1" dirty="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792000"/>
            <a:ext cx="2230200" cy="18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700" b="1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For example : </a:t>
            </a: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Suppose the message to be hidden is ‘ Hii ‘.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H-72-01001000 and i-105-01101001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45000"/>
              <a:buFont typeface="Symbol" panose="05050102010706020507"/>
              <a:buChar char="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change the pixel to odd for 1 and even for 0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45000"/>
              <a:buFont typeface="Symbol" panose="05050102010706020507"/>
              <a:buChar char="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ENCODING</a:t>
            </a:r>
            <a:endParaRPr lang="en-IN" sz="4100" b="0" strike="noStrike" spc="-1">
              <a:latin typeface="Arial" panose="020B0604020202020204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1"/>
          <a:stretch>
            <a:fillRect/>
          </a:stretch>
        </p:blipFill>
        <p:spPr>
          <a:xfrm>
            <a:off x="525960" y="2286000"/>
            <a:ext cx="6055560" cy="95940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897480" y="4297680"/>
            <a:ext cx="6141240" cy="10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144000"/>
            <a:ext cx="8567640" cy="64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 panose="020B0604020202020204"/>
              </a:rPr>
              <a:t>27=0001 1011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 panose="020B0604020202020204"/>
              </a:rPr>
              <a:t>The LSB Bit i.e., 1 is replaced by the first bit[0] in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H-72-</a:t>
            </a:r>
            <a:r>
              <a:rPr lang="en-IN" sz="2700" b="1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0</a:t>
            </a: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1001000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Then the value becomes 0001 1010 which is equal to 26.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64=0100 0000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LSB Bit i.e., 0 is replaced by the second bit[1] in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H-72-0</a:t>
            </a:r>
            <a:r>
              <a:rPr lang="en-IN" sz="2700" b="1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1</a:t>
            </a: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001000</a:t>
            </a: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Then the values become 0100 0001 which is equal to 63.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Noto Sans CJK SC"/>
              </a:rPr>
              <a:t> 1</a:t>
            </a: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64=1010 0100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LSB Bit i.e., 0 is replaced by the third bit[0]  in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H-72-01</a:t>
            </a:r>
            <a:r>
              <a:rPr lang="en-IN" sz="2700" b="1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0</a:t>
            </a: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01000</a:t>
            </a: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Then the values become 1010 0100 which is equal to 164 itself. </a:t>
            </a:r>
            <a:endParaRPr lang="en-IN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2000" y="864000"/>
            <a:ext cx="79916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In this way, the original pixel (27,64,164) changes to (26,63,164).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The same process is done to all the pixels.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In this way the image is encoded and the text is embedded into the image.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Bef>
                <a:spcPts val="565"/>
              </a:spcBef>
              <a:spcAft>
                <a:spcPts val="17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And the text or message which we are going to transfer gets hidden into</a:t>
            </a: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Bef>
                <a:spcPts val="565"/>
              </a:spcBef>
              <a:spcAft>
                <a:spcPts val="17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the Image.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4680" y="128016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To decode, Every 3-pixels contain a binary data, which can be extracted by the same encoding logic. 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If the value if odd the binary bit is 1 else 0.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DECODING</a:t>
            </a:r>
            <a:endParaRPr lang="en-IN" sz="4100" b="0" strike="noStrike" spc="-1">
              <a:latin typeface="Arial" panose="020B0604020202020204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120840"/>
            <a:ext cx="6141240" cy="291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656000"/>
            <a:ext cx="8640000" cy="31150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656000" y="504000"/>
            <a:ext cx="5687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WORK FLOW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811080"/>
            <a:ext cx="8783280" cy="48762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2448000" y="144000"/>
            <a:ext cx="41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Execution in Command Prompt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Confidential communication and secret data storing. ...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Protection of data alteration. ...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Access control system for digital contents distribution. ...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Media Database systems.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APPLICATIONS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It is used in the way of hiding not the information but the password to reach that information.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Difficult to detect. Only receiver can detect.  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Can be applied differently in digital image, audio and video file.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ADVANTAGES 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Huge number of data, huge file size, so there is a possibility of suspection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If this technique is gone into wrong hands like hackers, terrorists, criminals then this can be extremely dangerous for all.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DISADVANTAGES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 this present world, the data transfers using internet is rapidly growing because it is easier and faster.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This gave an introduction about </a:t>
            </a:r>
            <a:r>
              <a:rPr lang="en-IN" sz="2700" b="0" strike="noStrike" spc="-1" dirty="0" err="1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steganography</a:t>
            </a:r>
            <a:r>
              <a:rPr lang="en-IN" sz="2700" b="0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and the meaning of hiding</a:t>
            </a:r>
            <a:endParaRPr lang="en-IN" sz="2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  data; also, the problem research and </a:t>
            </a:r>
            <a:r>
              <a:rPr lang="en-IN" sz="2700" b="0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          importance 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of </a:t>
            </a:r>
            <a:r>
              <a:rPr lang="en-IN" sz="2700" b="0" strike="noStrike" spc="-1" dirty="0" err="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Steganography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in transmit         the data over the network, for that reason in    this we propose a system to hiding and</a:t>
            </a:r>
            <a:endParaRPr lang="en-IN" sz="2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  </a:t>
            </a:r>
            <a:r>
              <a:rPr lang="en-IN" sz="2700" b="0" strike="noStrike" spc="-1" dirty="0" err="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retreiving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the data in images. </a:t>
            </a:r>
            <a:endParaRPr lang="en-IN" sz="2700" b="0" strike="noStrike" spc="-1" dirty="0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CONCLUSION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ABSTRACT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PROBLEM STATEMENT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INTRODUCTION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SOFTWARE TOOLS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HISTORY OF IMAGE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PROPOSED SYSTEM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APPLICATIONS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ADVANTAGES</a:t>
            </a:r>
            <a:endParaRPr lang="en-IN" sz="2700" b="0" strike="noStrike" spc="-1" dirty="0" smtClean="0">
              <a:solidFill>
                <a:srgbClr val="000000"/>
              </a:solidFill>
              <a:latin typeface="Lucida Sans Unicode" panose="020B0602030504020204"/>
              <a:ea typeface="DejaVu Sans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 smtClean="0">
                <a:solidFill>
                  <a:srgbClr val="000000"/>
                </a:solidFill>
                <a:latin typeface="Lucida Sans Unicode" panose="020B0602030504020204"/>
              </a:rPr>
              <a:t>DISADVANTAGES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FUTURE SCOPE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CONCLUSION</a:t>
            </a:r>
            <a:endParaRPr lang="en-IN" sz="2700" b="0" strike="noStrike" spc="-1" dirty="0">
              <a:latin typeface="Arial" panose="020B0604020202020204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CONTENTS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future work on this project is to improve the compression ratio of the image to text.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This project can be extended to a level such that it can be used for different types of image formats like .JPEG, .bmp, .tif etc,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security using LSB algorithm is good, but we can improve the level to a certain extent by varying carriers, As well as using different keys for encryption and decryption.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FUTURE SCOPE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IN" sz="1800" b="0" strike="noStrike" spc="-1">
              <a:latin typeface="Arial" panose="020B0604020202020204"/>
            </a:endParaRPr>
          </a:p>
          <a:p>
            <a:pPr marL="365760" indent="-253365" algn="ctr">
              <a:lnSpc>
                <a:spcPct val="100000"/>
              </a:lnSpc>
              <a:spcBef>
                <a:spcPts val="400"/>
              </a:spcBef>
            </a:pPr>
            <a:r>
              <a:rPr lang="en-IN" sz="60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THANK YOU</a:t>
            </a:r>
            <a:endParaRPr lang="en-IN" sz="6000" b="0" strike="noStrike" spc="-1">
              <a:latin typeface="Arial" panose="020B0604020202020204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Data hiding is the art of hiding data for various purposes such as; to maintain private data, secure confidential data and so on. 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 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this project we propose a LSB(Least Significant Bit) </a:t>
            </a:r>
            <a:r>
              <a:rPr lang="en-IN" sz="2700" b="0" strike="noStrike" spc="-1" dirty="0" err="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steganographic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method for hiding the data by applying Least Significant Bit (LSB) algorithm for embedding the data into the images which is implemented through PYTHON and its modules.</a:t>
            </a:r>
            <a:endParaRPr lang="en-IN" sz="27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1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Keywords: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Least Significant Bit, </a:t>
            </a:r>
            <a:r>
              <a:rPr lang="en-IN" sz="2700" b="0" strike="noStrike" spc="-1" dirty="0" err="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Steganography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.</a:t>
            </a:r>
            <a:endParaRPr lang="en-IN" sz="2700" b="0" strike="noStrike" spc="-1" dirty="0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ABSTRACT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How can we send a message secretly to the destination with securely?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 this study, we proposed a new framework of an image steganography system to hide a digital text of secret message.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PROBLEM STATEMENT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The growing use of internet needs to take attention while we send &amp; receive personal information in a secured manner.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 encryption, existence of data is not hidden.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By giving enough time, unreadable encrypted data may be converted in to its original form.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 solution to this problem can be achieved by “steganography” technique.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INTRODUCTION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1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Python 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is a high-level programming language often used to build websites and software, automate tasks, and conduct data analysis.</a:t>
            </a:r>
            <a:endParaRPr lang="en-IN" sz="2700" b="0" strike="noStrike" spc="-1" dirty="0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1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PIL(Python Imaging Library</a:t>
            </a:r>
            <a:r>
              <a:rPr lang="en-IN" sz="2700" b="1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) </a:t>
            </a:r>
            <a:r>
              <a:rPr lang="en-IN" sz="2700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is</a:t>
            </a:r>
            <a:r>
              <a:rPr lang="en-IN" sz="2700" b="1" strike="noStrike" spc="-1" dirty="0" smtClean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r>
              <a:rPr lang="en-IN" sz="2700" b="0" strike="noStrike" spc="-1" dirty="0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 free and open-source additional library for python programming language that supports opening, manipulating and saving different image file formats</a:t>
            </a:r>
            <a:endParaRPr lang="en-IN" sz="2700" b="0" strike="noStrike" spc="-1" dirty="0">
              <a:latin typeface="Arial" panose="020B0604020202020204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SOFTWARE TOOLS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 pixel is the smallest item of information in an image. They are arranged in a 2-D grid, represented using squares.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A digital color image pixel is just numbers representing a RGB data value.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Each 8-bit RGB component can have 256 possible values, ranging from 0 to 255.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Varying in LSB values, results undetectable to human eye whereas opposite with MSB.</a:t>
            </a:r>
            <a:endParaRPr lang="en-IN" sz="2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HISTORY OF IMAGE</a:t>
            </a:r>
            <a:endParaRPr lang="en-IN" sz="4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4814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This proposed system provides the user with two options encrypt and decrypt.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In encryption, we provide secret info and that secret information will be hide in image file.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Decryption is getting the hidden information from the image file.</a:t>
            </a:r>
            <a:endParaRPr lang="en-IN" sz="2700" b="0" strike="noStrike" spc="-1">
              <a:latin typeface="Arial" panose="020B0604020202020204"/>
            </a:endParaRPr>
          </a:p>
          <a:p>
            <a:pPr marL="365760" indent="-253365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IN" sz="2700" b="0" strike="noStrike" spc="-1">
                <a:solidFill>
                  <a:srgbClr val="000000"/>
                </a:solidFill>
                <a:latin typeface="Lucida Sans Unicode" panose="020B0602030504020204"/>
                <a:ea typeface="DejaVu Sans"/>
              </a:rPr>
              <a:t> </a:t>
            </a:r>
            <a:endParaRPr lang="en-IN" sz="2700" b="0" strike="noStrike" spc="-1">
              <a:latin typeface="Arial" panose="020B0604020202020204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100" b="1" strike="noStrike" spc="-1">
                <a:solidFill>
                  <a:srgbClr val="464646"/>
                </a:solidFill>
                <a:latin typeface="Lucida Sans Unicode" panose="020B0602030504020204"/>
                <a:ea typeface="DejaVu Sans"/>
              </a:rPr>
              <a:t>PROPOSED SYSTEM</a:t>
            </a:r>
            <a:endParaRPr lang="en-IN" sz="4100" b="0" strike="noStrike" spc="-1">
              <a:latin typeface="Arial" panose="020B0604020202020204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5303520" y="4338360"/>
            <a:ext cx="2793600" cy="187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89360" y="1000080"/>
            <a:ext cx="7018920" cy="48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4852</Words>
  <Application>WPS Presentation</Application>
  <PresentationFormat>On-screen Show (4:3)</PresentationFormat>
  <Paragraphs>160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Arial</vt:lpstr>
      <vt:lpstr>Symbol</vt:lpstr>
      <vt:lpstr>Times New Roman</vt:lpstr>
      <vt:lpstr>DejaVu Sans</vt:lpstr>
      <vt:lpstr>Calibri</vt:lpstr>
      <vt:lpstr>Lucida Sans Unicode</vt:lpstr>
      <vt:lpstr>Wingdings 3</vt:lpstr>
      <vt:lpstr>Symbol</vt:lpstr>
      <vt:lpstr>Symbol</vt:lpstr>
      <vt:lpstr>Microsoft YaHei</vt:lpstr>
      <vt:lpstr>Arial Unicode MS</vt:lpstr>
      <vt:lpstr>Noto Sans CJK SC</vt:lpstr>
      <vt:lpstr>Segoe Print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RRR</dc:creator>
  <cp:lastModifiedBy>Pranay</cp:lastModifiedBy>
  <cp:revision>74</cp:revision>
  <dcterms:created xsi:type="dcterms:W3CDTF">2006-08-16T00:00:00Z</dcterms:created>
  <dcterms:modified xsi:type="dcterms:W3CDTF">2022-05-04T12:28:49Z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ICV">
    <vt:lpwstr>A93F67F270634008A351B11914561A9F</vt:lpwstr>
  </property>
  <property fmtid="{D5CDD505-2E9C-101B-9397-08002B2CF9AE}" pid="13" name="KSOProductBuildVer">
    <vt:lpwstr>1033-11.2.0.11074</vt:lpwstr>
  </property>
</Properties>
</file>