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6" r:id="rId11"/>
    <p:sldId id="263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31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4301B-2762-4841-BC5C-16C245CAF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86A511-82C3-4982-B745-1588634CE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14A02A-39BE-4400-9F9B-E776C98A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03D4-F904-4706-8988-B5430026F961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CC789A-3B29-4DD6-B928-99D72020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3EFC9F-78D4-4499-AC2C-86036507C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4ED9-3C9A-4DCA-92A0-A832F2D77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85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F36AE-85F0-40B1-A66D-BBA96155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4DA512-E8EB-4B1C-9455-6ACEED4E4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561F43-267B-4EB6-A3E7-9B1AC894F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03D4-F904-4706-8988-B5430026F961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2C52E-9AB2-416C-8420-77C23785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3354FE-738A-4EA1-A79B-E71B56873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4ED9-3C9A-4DCA-92A0-A832F2D77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35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098914-0185-4519-AFE4-C0B6F2E5A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058594-CDF3-4A1F-B951-6FE924272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9A7CC2-7626-4BA0-AA04-477981378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03D4-F904-4706-8988-B5430026F961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8CB7E1-07DD-462D-94C7-F5D76D2C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BDCF89-BE3F-47DE-88DD-0863E6542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4ED9-3C9A-4DCA-92A0-A832F2D77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15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CFCBB-B7B3-4448-B83B-F123D3834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41BDE-34B7-48BA-A5D0-4783470B2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5DE5CF-8CDB-41A7-A001-AD4E22E9C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03D4-F904-4706-8988-B5430026F961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31EAC2-2A24-4133-8F59-35037D31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DC158E-D77D-4BF3-A521-34E7691B9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4ED9-3C9A-4DCA-92A0-A832F2D77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38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C32A4-E786-4315-8D86-8FFEA70C1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7264CE-7ED4-4433-B966-BC58BC6C9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70F83A-0E44-48E1-BBBD-7EA17FECA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03D4-F904-4706-8988-B5430026F961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1501E5-5C2D-4A93-BD6C-E16F34977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25D48-599E-41C5-A9F4-2F33212E6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4ED9-3C9A-4DCA-92A0-A832F2D77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75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DE55D-1CB2-405A-8A51-372B13AC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AF01FF-6F54-423E-BB5E-29ECAE131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ADE004-1048-4B00-BB30-978A10C45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24C621-C9EC-4039-BA1B-08C99155D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03D4-F904-4706-8988-B5430026F961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894CFA-0942-48EE-B2D8-0E45D1EE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E35F5F-9F5E-4684-B5DF-6ECFE446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4ED9-3C9A-4DCA-92A0-A832F2D77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62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ABA07-CC2D-4DA1-BE40-27E75338B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95E078-9E5D-43BC-9B0F-E220EA753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2065A6-C16A-43AE-BD6F-FC6EE9FE8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605357-DABC-4964-9A75-A73ABE5FB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8E18F2-B120-4926-A2A4-0619FD3F7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F698D5-DDEB-44AB-873A-D48D1DC9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03D4-F904-4706-8988-B5430026F961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0E0676-0571-443E-A4DF-828B2E9F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2E913E-581F-47E8-909D-0EFBA28C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4ED9-3C9A-4DCA-92A0-A832F2D77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838DA-73EE-44AC-B21C-DE4E467BC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020B5C-8EA1-411A-9059-2B4D78E8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03D4-F904-4706-8988-B5430026F961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DA60E8-F2F8-4843-8BF2-86569BA7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8B79AB-EB98-45A0-975D-4755DCD5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4ED9-3C9A-4DCA-92A0-A832F2D77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3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557DCC-59FE-4A24-BA87-9F58F603C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03D4-F904-4706-8988-B5430026F961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B0D215-06F2-42B8-8B4E-54F5DAFD2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DF956A-B4A5-4E5E-9151-32D1E25F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4ED9-3C9A-4DCA-92A0-A832F2D77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23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B3FBA-B9A0-4D4C-BA86-7A8B9F256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2674BD-37D4-4485-980F-763BDFE80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50E87B-45F9-4A16-AA3F-A2C8F4BB2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5D03AB-5515-42C9-A4A8-8C79206A3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03D4-F904-4706-8988-B5430026F961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27A5C0-8286-48B4-8FD6-39F3C70F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76147E-D173-4846-BF9D-2A617245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4ED9-3C9A-4DCA-92A0-A832F2D77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26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70687-3D65-4975-AD22-345B9B75A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BDB107-68A8-4EC1-84F6-D4A6AF63E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C14913-8160-4D83-854D-D6DDA51E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6D7748-3D69-44BF-802E-A1A6F31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03D4-F904-4706-8988-B5430026F961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BF5408-6D40-4381-B99B-F3304112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C65ECA-A5FB-4670-9267-D4946101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4ED9-3C9A-4DCA-92A0-A832F2D77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24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28FD87-04DF-4A16-8C85-F855FCEE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9AD450-7B79-474A-96A8-E5270EE98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D4F83F-1699-4163-BBDD-378E8A39A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503D4-F904-4706-8988-B5430026F961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7BD94-6987-45A5-BE6F-A570A43AA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E3CAC7-EA47-40A5-AE44-C1DB894DD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F4ED9-3C9A-4DCA-92A0-A832F2D77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03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B3ECC-DBF4-4992-BAB6-0E3E592A4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158" y="838985"/>
            <a:ext cx="9144000" cy="1143835"/>
          </a:xfrm>
        </p:spPr>
        <p:txBody>
          <a:bodyPr/>
          <a:lstStyle/>
          <a:p>
            <a:r>
              <a:rPr lang="zh-CN" altLang="en-US" dirty="0"/>
              <a:t>循环神经网络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38CCCA-0071-4C75-94A5-72FE1D762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5502" y="2516958"/>
            <a:ext cx="4091232" cy="3709448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1</a:t>
            </a:r>
            <a:r>
              <a:rPr lang="zh-CN" altLang="en-US" dirty="0"/>
              <a:t>、循环神经网络介绍</a:t>
            </a:r>
            <a:endParaRPr lang="en-US" altLang="zh-CN" dirty="0"/>
          </a:p>
          <a:p>
            <a:pPr algn="just"/>
            <a:r>
              <a:rPr lang="en-US" altLang="zh-CN" dirty="0"/>
              <a:t>2</a:t>
            </a:r>
            <a:r>
              <a:rPr lang="zh-CN" altLang="en-US" dirty="0"/>
              <a:t>、循环神经网络类型</a:t>
            </a:r>
            <a:endParaRPr lang="en-US" altLang="zh-CN" dirty="0"/>
          </a:p>
          <a:p>
            <a:pPr algn="just"/>
            <a:r>
              <a:rPr lang="en-US" altLang="zh-CN" sz="2400" dirty="0"/>
              <a:t>3</a:t>
            </a:r>
            <a:r>
              <a:rPr lang="zh-CN" altLang="en-US" sz="2400" dirty="0"/>
              <a:t>、循环神经网络结构</a:t>
            </a:r>
            <a:endParaRPr lang="en-US" altLang="zh-CN" sz="2400" dirty="0"/>
          </a:p>
          <a:p>
            <a:pPr algn="just"/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zh-CN" altLang="en-US" sz="2400" dirty="0"/>
              <a:t>时间反向传播算法</a:t>
            </a:r>
            <a:endParaRPr lang="en-US" altLang="zh-CN" dirty="0"/>
          </a:p>
          <a:p>
            <a:pPr algn="l"/>
            <a:r>
              <a:rPr lang="en-US" altLang="zh-CN" dirty="0"/>
              <a:t>5</a:t>
            </a:r>
            <a:r>
              <a:rPr lang="zh-CN" altLang="en-US" dirty="0"/>
              <a:t>、梯度消失和梯度爆炸</a:t>
            </a:r>
            <a:endParaRPr lang="en-US" altLang="zh-CN" dirty="0"/>
          </a:p>
          <a:p>
            <a:pPr algn="just"/>
            <a:r>
              <a:rPr lang="en-US" altLang="zh-CN" dirty="0"/>
              <a:t>6</a:t>
            </a:r>
            <a:r>
              <a:rPr lang="zh-CN" altLang="en-US" dirty="0"/>
              <a:t>、长短期记忆网络</a:t>
            </a:r>
            <a:endParaRPr lang="en-US" altLang="zh-CN" dirty="0"/>
          </a:p>
          <a:p>
            <a:pPr algn="just"/>
            <a:r>
              <a:rPr lang="en-US" altLang="zh-CN" dirty="0"/>
              <a:t>7</a:t>
            </a:r>
            <a:r>
              <a:rPr lang="zh-CN" altLang="en-US" dirty="0"/>
              <a:t>、门控循环单元</a:t>
            </a:r>
            <a:endParaRPr lang="en-US" altLang="zh-CN" dirty="0"/>
          </a:p>
          <a:p>
            <a:pPr algn="just"/>
            <a:r>
              <a:rPr lang="en-US" altLang="zh-CN" dirty="0"/>
              <a:t>8</a:t>
            </a:r>
            <a:r>
              <a:rPr lang="zh-CN" altLang="en-US" dirty="0"/>
              <a:t>、词嵌入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6873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8BC23-34A0-4A5E-8924-DC3F9D25C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56" y="301658"/>
            <a:ext cx="9572134" cy="738581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7</a:t>
            </a:r>
            <a:r>
              <a:rPr lang="zh-CN" altLang="en-US" sz="2800" dirty="0"/>
              <a:t>、</a:t>
            </a:r>
            <a:r>
              <a:rPr lang="en-US" altLang="zh-CN" sz="2800" dirty="0"/>
              <a:t>GRU</a:t>
            </a:r>
            <a:r>
              <a:rPr lang="zh-CN" altLang="en-US" sz="2800" dirty="0"/>
              <a:t>（门控循环单元）介绍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D3AFA5-332E-410C-BF8E-74477842A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59" y="959812"/>
            <a:ext cx="10636577" cy="47463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4E964BC-BB8C-431E-B676-E93B6C632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00" y="5790980"/>
            <a:ext cx="10306639" cy="97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18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937FD-C52E-4E6B-866A-681CEA0CD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55" y="226243"/>
            <a:ext cx="10015194" cy="68202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8</a:t>
            </a:r>
            <a:r>
              <a:rPr lang="zh-CN" altLang="en-US" sz="2800" dirty="0"/>
              <a:t>、词嵌入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A1B149-5176-4AE3-8441-8CCF5331B78A}"/>
              </a:ext>
            </a:extLst>
          </p:cNvPr>
          <p:cNvSpPr txBox="1"/>
          <p:nvPr/>
        </p:nvSpPr>
        <p:spPr>
          <a:xfrm>
            <a:off x="640238" y="908263"/>
            <a:ext cx="3016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8.1 </a:t>
            </a:r>
            <a:r>
              <a:rPr lang="en-US" altLang="zh-CN" sz="2000" dirty="0" err="1"/>
              <a:t>one_hot</a:t>
            </a:r>
            <a:r>
              <a:rPr lang="zh-CN" altLang="en-US" sz="2000" dirty="0"/>
              <a:t>的问题</a:t>
            </a:r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352154-AB85-49D8-A0C4-5B59FA70B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526" y="1490748"/>
            <a:ext cx="7268797" cy="514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04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7BA36-A4D8-4B32-A6A6-6A5845A1C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936" y="226244"/>
            <a:ext cx="9251623" cy="766861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8.2</a:t>
            </a:r>
            <a:r>
              <a:rPr lang="zh-CN" altLang="en-US" sz="2000" dirty="0"/>
              <a:t>什么是词嵌入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E68A55-EAE7-4476-B730-50D2171F0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91" y="813996"/>
            <a:ext cx="10325100" cy="1181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4A83C94-FDDC-4C41-A84E-07479D1A3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29" y="1995096"/>
            <a:ext cx="9953625" cy="3429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146D1CB-ECF5-45F5-A120-4046CA5DE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29" y="5397182"/>
            <a:ext cx="7564223" cy="129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97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235ED-F46A-4817-8B06-E5EF15231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30" y="395925"/>
            <a:ext cx="10100035" cy="58775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8.3 Word2Vec</a:t>
            </a:r>
            <a:r>
              <a:rPr lang="zh-CN" altLang="en-US" sz="2000" dirty="0"/>
              <a:t>案例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DA22D5-8D4F-4709-9512-30050389F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45" y="983677"/>
            <a:ext cx="9525000" cy="8191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395BB24-B916-4364-A1F4-8C8069E6C2A5}"/>
              </a:ext>
            </a:extLst>
          </p:cNvPr>
          <p:cNvSpPr txBox="1"/>
          <p:nvPr/>
        </p:nvSpPr>
        <p:spPr>
          <a:xfrm>
            <a:off x="292230" y="2803543"/>
            <a:ext cx="10991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zh-CN" altLang="en-US" sz="2800" i="0" dirty="0">
                <a:solidFill>
                  <a:srgbClr val="222226"/>
                </a:solidFill>
                <a:effectLst/>
                <a:latin typeface="PingFang SC"/>
              </a:rPr>
              <a:t>实例：用</a:t>
            </a:r>
            <a:r>
              <a:rPr lang="en-US" altLang="zh-CN" sz="2800" i="0" dirty="0">
                <a:solidFill>
                  <a:srgbClr val="222226"/>
                </a:solidFill>
                <a:effectLst/>
                <a:latin typeface="PingFang SC"/>
              </a:rPr>
              <a:t>python </a:t>
            </a:r>
            <a:r>
              <a:rPr lang="zh-CN" altLang="en-US" sz="2800" i="0" dirty="0">
                <a:solidFill>
                  <a:srgbClr val="222226"/>
                </a:solidFill>
                <a:effectLst/>
                <a:latin typeface="PingFang SC"/>
              </a:rPr>
              <a:t>使用搜狐新闻语料 训练一个</a:t>
            </a:r>
            <a:r>
              <a:rPr lang="en-US" altLang="zh-CN" sz="2800" dirty="0">
                <a:solidFill>
                  <a:srgbClr val="222226"/>
                </a:solidFill>
                <a:latin typeface="PingFang SC"/>
              </a:rPr>
              <a:t>40</a:t>
            </a:r>
            <a:r>
              <a:rPr lang="en-US" altLang="zh-CN" sz="2800" i="0" dirty="0">
                <a:solidFill>
                  <a:srgbClr val="222226"/>
                </a:solidFill>
                <a:effectLst/>
                <a:latin typeface="PingFang SC"/>
              </a:rPr>
              <a:t>0</a:t>
            </a:r>
            <a:r>
              <a:rPr lang="zh-CN" altLang="en-US" sz="2800" i="0" dirty="0">
                <a:solidFill>
                  <a:srgbClr val="222226"/>
                </a:solidFill>
                <a:effectLst/>
                <a:latin typeface="PingFang SC"/>
              </a:rPr>
              <a:t>维度的</a:t>
            </a:r>
            <a:r>
              <a:rPr lang="en-US" altLang="zh-CN" sz="2800" i="0" dirty="0">
                <a:solidFill>
                  <a:srgbClr val="222226"/>
                </a:solidFill>
                <a:effectLst/>
                <a:latin typeface="PingFang SC"/>
              </a:rPr>
              <a:t>word2vec</a:t>
            </a:r>
            <a:r>
              <a:rPr lang="zh-CN" altLang="en-US" sz="2800" i="0" dirty="0">
                <a:solidFill>
                  <a:srgbClr val="222226"/>
                </a:solidFill>
                <a:effectLst/>
                <a:latin typeface="PingFang SC"/>
              </a:rPr>
              <a:t>模型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A52A84F-0E24-4ED6-9541-46433F194A2D}"/>
              </a:ext>
            </a:extLst>
          </p:cNvPr>
          <p:cNvSpPr txBox="1"/>
          <p:nvPr/>
        </p:nvSpPr>
        <p:spPr>
          <a:xfrm>
            <a:off x="904973" y="2021247"/>
            <a:ext cx="371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这个模型属于</a:t>
            </a:r>
            <a:r>
              <a:rPr lang="en-US" altLang="zh-CN" dirty="0"/>
              <a:t>Bert</a:t>
            </a:r>
            <a:r>
              <a:rPr lang="zh-CN" altLang="en-US" dirty="0"/>
              <a:t>的前身模型</a:t>
            </a:r>
          </a:p>
        </p:txBody>
      </p:sp>
    </p:spTree>
    <p:extLst>
      <p:ext uri="{BB962C8B-B14F-4D97-AF65-F5344CB8AC3E}">
        <p14:creationId xmlns:p14="http://schemas.microsoft.com/office/powerpoint/2010/main" val="8642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ED64D-1900-49EE-A2CA-5B962C12B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461" y="330600"/>
            <a:ext cx="8271235" cy="700874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、循环神经网络介绍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90BD7D-8320-4676-A1F7-611FC59ECF98}"/>
              </a:ext>
            </a:extLst>
          </p:cNvPr>
          <p:cNvSpPr txBox="1"/>
          <p:nvPr/>
        </p:nvSpPr>
        <p:spPr>
          <a:xfrm>
            <a:off x="540226" y="1120676"/>
            <a:ext cx="10303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定义：循环神经网络（</a:t>
            </a:r>
            <a:r>
              <a:rPr lang="en-US" altLang="zh-CN" dirty="0"/>
              <a:t>Recurrent Neural Network</a:t>
            </a:r>
            <a:r>
              <a:rPr lang="zh-CN" altLang="en-US" dirty="0"/>
              <a:t>，</a:t>
            </a:r>
            <a:r>
              <a:rPr lang="en-US" altLang="zh-CN" dirty="0"/>
              <a:t>RNN</a:t>
            </a:r>
            <a:r>
              <a:rPr lang="zh-CN" altLang="en-US" dirty="0"/>
              <a:t>）是一类具有短期记忆能力的神经网络。在循环神经网络中，神经元不但可以接受其它神经元的信息，也可以接受自身的信息，形成具有环路的网络结构。和前馈神经网络相比，循环神经网络更加符合生物神经网络的结构。循环神经网络已经被广泛应用在语音识别、语言模型以及自然语言生成等任务上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ED3105-FC3A-4154-AD1E-FDE1C9EE6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509" y="2410207"/>
            <a:ext cx="3968930" cy="377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98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1E129-5B08-4976-8844-B66686446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388" y="324112"/>
            <a:ext cx="10132145" cy="776288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2</a:t>
            </a:r>
            <a:r>
              <a:rPr lang="zh-CN" altLang="en-US" sz="2800" dirty="0"/>
              <a:t>、循环神经网络类型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7EA154E-680C-4804-A3C3-0405E1FEB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55" y="1470581"/>
            <a:ext cx="10592617" cy="50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7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715E4-9221-4090-A7D9-988FF6615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02" y="179109"/>
            <a:ext cx="9930353" cy="87055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3</a:t>
            </a:r>
            <a:r>
              <a:rPr lang="zh-CN" altLang="en-US" sz="2800" dirty="0"/>
              <a:t>、循环神经网络结构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C2B5B0-6FE4-4789-BC6D-D28FA5FB3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56" y="1049665"/>
            <a:ext cx="7648819" cy="53534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607983C-A40F-4181-9E19-4A800EF03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937" y="3878934"/>
            <a:ext cx="82962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184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25005-44AA-4A02-82A7-0F6A298A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30" y="263951"/>
            <a:ext cx="10175449" cy="625459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4</a:t>
            </a:r>
            <a:r>
              <a:rPr lang="zh-CN" altLang="en-US" sz="2800" dirty="0"/>
              <a:t>、时间反向传播算法（</a:t>
            </a:r>
            <a:r>
              <a:rPr lang="en-US" altLang="zh-CN" sz="2800" dirty="0"/>
              <a:t>BPTT</a:t>
            </a:r>
            <a:r>
              <a:rPr lang="zh-CN" altLang="en-US" sz="2800" dirty="0"/>
              <a:t>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078A16-11A5-46DB-8BC3-1A28B9E61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22" y="1845836"/>
            <a:ext cx="10476269" cy="383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45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E308B-EFD3-41EC-A0AB-8AB32D7F3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39" y="377072"/>
            <a:ext cx="9864365" cy="65374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4.1</a:t>
            </a:r>
            <a:r>
              <a:rPr lang="zh-CN" altLang="en-US" sz="2800" dirty="0"/>
              <a:t>前向传播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0C00F4-A291-461E-A667-498BA00DA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89" y="933421"/>
            <a:ext cx="4766379" cy="40043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4C9077D-F830-42E4-B652-4496D9C32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521" y="1076226"/>
            <a:ext cx="5094587" cy="21078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F27CA43-3E94-4394-AFD6-8420E41CF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546" y="3460422"/>
            <a:ext cx="6193560" cy="302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56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73EAB-F822-4C69-866F-101A3ED87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36" y="443060"/>
            <a:ext cx="9902072" cy="587752"/>
          </a:xfrm>
        </p:spPr>
        <p:txBody>
          <a:bodyPr/>
          <a:lstStyle/>
          <a:p>
            <a:r>
              <a:rPr lang="en-US" altLang="zh-CN" sz="2800" dirty="0"/>
              <a:t>4.2</a:t>
            </a:r>
            <a:r>
              <a:rPr lang="zh-CN" altLang="en-US" sz="2800" dirty="0"/>
              <a:t>反向传播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3859A11-0772-4A0F-B2B1-45A98FD53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861" y="1032469"/>
            <a:ext cx="8204462" cy="41726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F3B0C5D-39D7-4DE7-832E-295680460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861" y="5220635"/>
            <a:ext cx="6003402" cy="120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63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45FCB-FB55-4DB1-81EB-9774D7E49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48" y="141402"/>
            <a:ext cx="10175449" cy="729154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5</a:t>
            </a:r>
            <a:r>
              <a:rPr lang="zh-CN" altLang="en-US" sz="2800" dirty="0"/>
              <a:t>、梯度消失和梯度爆炸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069B18-0B9B-4A47-9DFB-F05DDDDEA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2" y="1047628"/>
            <a:ext cx="6826773" cy="50571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5CBF4AC-13DB-45CD-812D-0BF6BFCB1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047" y="4308049"/>
            <a:ext cx="4572441" cy="82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22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E8124-57CD-4B63-AC9B-A915C97AE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72" y="438628"/>
            <a:ext cx="9873792" cy="65374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6</a:t>
            </a:r>
            <a:r>
              <a:rPr lang="zh-CN" altLang="en-US" sz="2800" dirty="0"/>
              <a:t>、</a:t>
            </a:r>
            <a:r>
              <a:rPr lang="en-US" altLang="zh-CN" sz="2800" dirty="0"/>
              <a:t>LSTM(</a:t>
            </a:r>
            <a:r>
              <a:rPr lang="zh-CN" altLang="en-US" sz="2800" dirty="0"/>
              <a:t>长短期记忆</a:t>
            </a:r>
            <a:r>
              <a:rPr lang="en-US" altLang="zh-CN" sz="2800" dirty="0"/>
              <a:t>)</a:t>
            </a:r>
            <a:r>
              <a:rPr lang="zh-CN" altLang="en-US" sz="2800" dirty="0"/>
              <a:t>介绍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5B5437-B0F4-4ABB-9C4D-F3D7913C7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832" y="1142553"/>
            <a:ext cx="4396032" cy="16458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82AC4D2-2F06-4F6F-99EE-18EE28B3F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94" y="1092368"/>
            <a:ext cx="4682789" cy="17462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6A74958-3F9D-4F96-8602-49FD4C32F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38" y="2888817"/>
            <a:ext cx="9201150" cy="34099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5E239C4-0E11-44E7-849C-15B75C5C7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2073" y="3881099"/>
            <a:ext cx="2553289" cy="63224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F051CC9-CB75-47A1-B048-C9F7B8D575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8925" y="5101084"/>
            <a:ext cx="2381250" cy="12287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F0680B9-D524-46DA-9A1A-08650B141CBF}"/>
              </a:ext>
            </a:extLst>
          </p:cNvPr>
          <p:cNvSpPr txBox="1"/>
          <p:nvPr/>
        </p:nvSpPr>
        <p:spPr>
          <a:xfrm>
            <a:off x="9669347" y="4513342"/>
            <a:ext cx="2158739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都是非</a:t>
            </a:r>
            <a:r>
              <a:rPr lang="en-US" altLang="zh-CN" dirty="0"/>
              <a:t>0</a:t>
            </a:r>
            <a:r>
              <a:rPr lang="zh-CN" altLang="en-US" dirty="0"/>
              <a:t>即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88F7053-2EA0-4156-821A-AFF1E3C79B24}"/>
              </a:ext>
            </a:extLst>
          </p:cNvPr>
          <p:cNvSpPr txBox="1"/>
          <p:nvPr/>
        </p:nvSpPr>
        <p:spPr>
          <a:xfrm>
            <a:off x="9588925" y="3420690"/>
            <a:ext cx="2381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由于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sigmoid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激活函数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656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226</Words>
  <Application>Microsoft Office PowerPoint</Application>
  <PresentationFormat>宽屏</PresentationFormat>
  <Paragraphs>27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PingFang SC</vt:lpstr>
      <vt:lpstr>等线</vt:lpstr>
      <vt:lpstr>等线 Light</vt:lpstr>
      <vt:lpstr>Arial</vt:lpstr>
      <vt:lpstr>Office 主题​​</vt:lpstr>
      <vt:lpstr>循环神经网络</vt:lpstr>
      <vt:lpstr>1、循环神经网络介绍</vt:lpstr>
      <vt:lpstr>2、循环神经网络类型</vt:lpstr>
      <vt:lpstr>3、循环神经网络结构</vt:lpstr>
      <vt:lpstr>4、时间反向传播算法（BPTT）</vt:lpstr>
      <vt:lpstr>4.1前向传播</vt:lpstr>
      <vt:lpstr>4.2反向传播</vt:lpstr>
      <vt:lpstr>5、梯度消失和梯度爆炸</vt:lpstr>
      <vt:lpstr>6、LSTM(长短期记忆)介绍</vt:lpstr>
      <vt:lpstr>7、GRU（门控循环单元）介绍</vt:lpstr>
      <vt:lpstr>8、词嵌入</vt:lpstr>
      <vt:lpstr>8.2什么是词嵌入</vt:lpstr>
      <vt:lpstr>8.3 Word2Vec案例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循环神经网络</dc:title>
  <dc:creator>梅 硕</dc:creator>
  <cp:lastModifiedBy>梅 硕</cp:lastModifiedBy>
  <cp:revision>2</cp:revision>
  <dcterms:created xsi:type="dcterms:W3CDTF">2021-08-19T10:39:02Z</dcterms:created>
  <dcterms:modified xsi:type="dcterms:W3CDTF">2021-08-20T03:35:40Z</dcterms:modified>
</cp:coreProperties>
</file>