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77" r:id="rId17"/>
    <p:sldId id="278" r:id="rId18"/>
    <p:sldId id="279" r:id="rId19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ADF"/>
    <a:srgbClr val="51ED45"/>
    <a:srgbClr val="00FFFF"/>
    <a:srgbClr val="1B00FE"/>
    <a:srgbClr val="000000"/>
    <a:srgbClr val="65482B"/>
    <a:srgbClr val="C75806"/>
    <a:srgbClr val="00499F"/>
    <a:srgbClr val="0CC1E0"/>
    <a:srgbClr val="0CA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196" autoAdjust="0"/>
  </p:normalViewPr>
  <p:slideViewPr>
    <p:cSldViewPr>
      <p:cViewPr varScale="1">
        <p:scale>
          <a:sx n="107" d="100"/>
          <a:sy n="107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44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8A56E47-2E6A-4370-BFD2-60CC4C3791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6755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2357438"/>
            <a:ext cx="6048375" cy="1135062"/>
          </a:xfrm>
          <a:ln>
            <a:noFill/>
          </a:ln>
          <a:effectLst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851275"/>
            <a:ext cx="6048375" cy="377825"/>
          </a:xfrm>
          <a:ln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 dirty="0" err="1"/>
              <a:t>Click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to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edit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Master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subtitle</a:t>
            </a:r>
            <a:r>
              <a:rPr lang="ru-RU" altLang="ru-RU" noProof="0" dirty="0"/>
              <a:t> </a:t>
            </a:r>
            <a:r>
              <a:rPr lang="ru-RU" altLang="ru-RU" noProof="0" dirty="0" err="1"/>
              <a:t>style</a:t>
            </a:r>
            <a:endParaRPr lang="ru-RU" alt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F3533-20D2-410C-93FD-A7C82EF03021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8A19A-B1B5-4872-BD61-D75A3657677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2637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8288"/>
            <a:ext cx="2051050" cy="3997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8288"/>
            <a:ext cx="6003925" cy="3997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2D5B-DFE9-401E-B8FE-221C8C4CBE2A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D0320-11DD-4ED4-AD13-2C84CFAA9A8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706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8FFD4C-7C56-41BE-B693-9F9CE9820561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5E9FA-52B1-43D7-9A0A-3DC8C9C921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720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29D80-F4CF-4580-BF5C-3DB5B3AFC968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6E2-EEEA-4C65-930C-B260DDA053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014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9EFA55-C42F-4647-85FF-D583DF54F250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DBDB9-708D-42F9-A5E0-7963538261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925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91AD0A-C18E-4515-9B00-B54E30120750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D7816-22C3-41E1-BE37-7D1C66BA52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0757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C3980C-59D6-4494-BB77-4E078A86FC10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102D1-4F79-401E-977B-797508E8862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555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9C1762-824C-447A-9F72-965EF4E61C6A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B1EA2-279D-4457-A779-132FB621DC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257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0CCE9-18A6-456F-B0A3-98B08B68E5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1004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188A2-EA52-4E4A-B3B8-2DBB7910808E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C9EAB-D4F2-4CCC-95B7-D09553F846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340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55A952-1E05-4517-A1CA-5009BFFACC78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FAFE3-35D7-49A6-B048-714EDBCA669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24551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FA9252-C2E7-4FDB-A8C2-EF8C207724C8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428D2-3CCD-4CE4-921C-0D0F596FD8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780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02630-9A67-4A7C-B169-22C8D4310E1D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754F3-2D2A-427C-9D5B-4F5C99E6D4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2624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E9E10-13E6-442B-8811-946EB2C61485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076C8-A096-4B12-8194-E8B31EB8AC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05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A1B52-7A5E-45DE-8B87-2D389FE25116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6BC35-6093-41AE-A84C-AB6DB173F06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047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26754-6242-40DE-A97B-37A0B6FDAB44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66538-1AAD-47AA-AE8D-69198B7FBC9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4047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1DAE0-E100-4097-B816-5DFBB86B3C0D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E654B-5119-4878-AEF8-AC4C1E1EE5B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46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E15F8-BA4B-4CC4-8C7C-71106F09459E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E075F-927D-4F9C-82E8-2B930B4B5C2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2319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4282A-5DD0-482F-88B9-55BB5CDECD7D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72007-23D8-4FD1-AF19-1FF3D2BA479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81899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EC511-AA69-4B55-8790-97D4FE795232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210A2-15E0-4736-8255-94735683A2D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0917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B919E8-4A5A-472B-A852-74F96C82C95E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4645C-7C3A-44A4-A311-9FC3247ABA1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223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fld id="{8CA22D57-8CF9-417E-A9FB-F35F9576EFC8}" type="datetime1">
              <a:rPr lang="en-US" altLang="ru-RU" smtClean="0"/>
              <a:t>11/18/2024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fld id="{D2BD5148-E8F3-47AB-9897-5D068E0BE35A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000000"/>
                </a:solidFill>
                <a:latin typeface="+mn-lt"/>
              </a:defRPr>
            </a:lvl1pPr>
          </a:lstStyle>
          <a:p>
            <a:fld id="{25FE6526-86E3-4E89-AD69-D82BF7DAC809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3C731832-5850-4A36-B0B2-3A8EFF48616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01010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5616" y="484312"/>
            <a:ext cx="7792456" cy="612973"/>
          </a:xfrm>
          <a:noFill/>
          <a:ln>
            <a:noFill/>
          </a:ln>
          <a:effectLst/>
        </p:spPr>
        <p:txBody>
          <a:bodyPr anchor="b">
            <a:normAutofit fontScale="90000"/>
          </a:bodyPr>
          <a:lstStyle/>
          <a:p>
            <a:pPr algn="r"/>
            <a:r>
              <a:rPr lang="en-US" altLang="ru-RU" sz="4400" u="sng" dirty="0" err="1">
                <a:latin typeface="Algerian" panose="04020705040A02060702" pitchFamily="82" charset="0"/>
                <a:ea typeface="Roboto" pitchFamily="2" charset="0"/>
                <a:cs typeface="Arial" panose="020B0604020202020204" pitchFamily="34" charset="0"/>
              </a:rPr>
              <a:t>ManufacturiNG</a:t>
            </a:r>
            <a:r>
              <a:rPr lang="en-US" altLang="ru-RU" sz="4400" u="sng" dirty="0">
                <a:latin typeface="Algerian" panose="04020705040A02060702" pitchFamily="82" charset="0"/>
                <a:ea typeface="Roboto" pitchFamily="2" charset="0"/>
                <a:cs typeface="Arial" panose="020B0604020202020204" pitchFamily="34" charset="0"/>
              </a:rPr>
              <a:t> Project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64830" y="4354959"/>
            <a:ext cx="53276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01010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pPr algn="r"/>
            <a:endParaRPr lang="uk-UA" altLang="ru-RU" b="0" dirty="0">
              <a:solidFill>
                <a:schemeClr val="tx2"/>
              </a:solidFill>
              <a:latin typeface="+mn-lt"/>
              <a:ea typeface="Roboto light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38C85-ACAB-4B91-53A4-1319CF82B2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1"/>
          <a:stretch/>
        </p:blipFill>
        <p:spPr>
          <a:xfrm>
            <a:off x="4139952" y="1558852"/>
            <a:ext cx="3526536" cy="3024336"/>
          </a:xfrm>
          <a:prstGeom prst="rect">
            <a:avLst/>
          </a:prstGeom>
          <a:ln>
            <a:noFill/>
          </a:ln>
          <a:effectLst>
            <a:glow rad="101600">
              <a:schemeClr val="tx2">
                <a:alpha val="60000"/>
              </a:schemeClr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A26D9-3AC2-E2A8-B23D-1387F91B7AC5}"/>
              </a:ext>
            </a:extLst>
          </p:cNvPr>
          <p:cNvSpPr txBox="1"/>
          <p:nvPr/>
        </p:nvSpPr>
        <p:spPr>
          <a:xfrm>
            <a:off x="2627784" y="26828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7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Production Comparison trend </a:t>
            </a:r>
          </a:p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64BA5-8761-C115-18AE-B3023CCE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39945"/>
            <a:ext cx="2796782" cy="20651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1BAED-75C4-3290-33A8-F99822975291}"/>
              </a:ext>
            </a:extLst>
          </p:cNvPr>
          <p:cNvSpPr txBox="1"/>
          <p:nvPr/>
        </p:nvSpPr>
        <p:spPr>
          <a:xfrm>
            <a:off x="4500974" y="1025446"/>
            <a:ext cx="4104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Analysis of production quantities over time to identify trends and patterns.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Provides insights into production fluctuations and seasonality.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Line graph showing production trend over multiple time periods.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Analyzing production trends over time reveals patterns and seasonality in demand.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Adjust production schedules and inventory levels to meet fluctuating demand more effectively.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76663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60C22-010A-CD7C-B831-AB7E40DC957C}"/>
              </a:ext>
            </a:extLst>
          </p:cNvPr>
          <p:cNvSpPr txBox="1"/>
          <p:nvPr/>
        </p:nvSpPr>
        <p:spPr>
          <a:xfrm>
            <a:off x="2627784" y="27735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8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Manufacture Vs Rejected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559E8-2604-9B1A-F22B-9083E89AE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0" y="1551376"/>
            <a:ext cx="2530059" cy="204233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5BCD5-B9C1-3638-8FC1-8F4F4A856A51}"/>
              </a:ext>
            </a:extLst>
          </p:cNvPr>
          <p:cNvSpPr txBox="1"/>
          <p:nvPr/>
        </p:nvSpPr>
        <p:spPr>
          <a:xfrm>
            <a:off x="4139952" y="1016022"/>
            <a:ext cx="47525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 comparison between total</a:t>
            </a:r>
          </a:p>
          <a:p>
            <a:pPr algn="l"/>
            <a:r>
              <a:rPr lang="en-US" sz="1600" b="0" dirty="0">
                <a:solidFill>
                  <a:schemeClr val="tx2"/>
                </a:solidFill>
                <a:latin typeface="Söhne"/>
              </a:rPr>
              <a:t>     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manufactured quantity and total quantity rejected.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Evaluates the efficiency and quality of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Donut chart comparing the percentages  between manufactured and rejected quantities.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Comparing manufactured quantity to rejected quantity provides insights into the effectiveness of quality control measures.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Set quality targets and implement continuous improvement initiatives to reduce the proportion of rejected quantity.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08868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000A2-056E-8066-95D1-BEADF13555D3}"/>
              </a:ext>
            </a:extLst>
          </p:cNvPr>
          <p:cNvSpPr txBox="1"/>
          <p:nvPr/>
        </p:nvSpPr>
        <p:spPr>
          <a:xfrm>
            <a:off x="1979712" y="340296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9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Department Wise Manufacture Vs Rejected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A09C2-6C2D-2B57-80B8-BA9641A6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1376"/>
            <a:ext cx="2728196" cy="204233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61AFF-025C-44E9-19E9-2D0984646913}"/>
              </a:ext>
            </a:extLst>
          </p:cNvPr>
          <p:cNvSpPr txBox="1"/>
          <p:nvPr/>
        </p:nvSpPr>
        <p:spPr>
          <a:xfrm>
            <a:off x="4283968" y="1132384"/>
            <a:ext cx="47525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Breakdown of manufactured and rejected quantities by department.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Identifies areas for improvement and allocation of resources.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Clustered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column chart comparing manufactured and rejected quantities by department.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Variations in manufacture and rejected quantities among departments indicate areas for improvement.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Allocate resources and prioritize quality improvement efforts based on departmental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523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A443B-DEBC-E8A7-5E21-0DDE7235BD92}"/>
              </a:ext>
            </a:extLst>
          </p:cNvPr>
          <p:cNvSpPr txBox="1"/>
          <p:nvPr/>
        </p:nvSpPr>
        <p:spPr>
          <a:xfrm>
            <a:off x="2590800" y="26828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10 : </a:t>
            </a:r>
            <a:r>
              <a:rPr lang="en-IN" dirty="0">
                <a:solidFill>
                  <a:srgbClr val="1B00FE"/>
                </a:solidFill>
                <a:latin typeface="Söhne"/>
              </a:rPr>
              <a:t>Operation </a:t>
            </a:r>
            <a:r>
              <a:rPr lang="en-US" dirty="0">
                <a:solidFill>
                  <a:srgbClr val="1B00FE"/>
                </a:solidFill>
                <a:latin typeface="Söhne"/>
              </a:rPr>
              <a:t>Wise Rejected Qty </a:t>
            </a:r>
            <a:endParaRPr lang="en-IN" dirty="0">
              <a:solidFill>
                <a:srgbClr val="1B00FE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CDFE2-71CF-683B-F264-58FDD9F9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17" y="1539945"/>
            <a:ext cx="2511419" cy="20651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EA4BC-FBA9-C436-F3FE-6CFEAB9D92BA}"/>
              </a:ext>
            </a:extLst>
          </p:cNvPr>
          <p:cNvSpPr txBox="1"/>
          <p:nvPr/>
        </p:nvSpPr>
        <p:spPr>
          <a:xfrm>
            <a:off x="4283968" y="1001088"/>
            <a:ext cx="43924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Quantity of rejected items attributed to specific operations.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Identifies areas of improvement within the manufacturing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Stacked area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chart showing the rejected quantity attributed to each operation.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Quantity of rejected items attributed to specific operations helps identify bottlenecks and inefficiencies in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Analyze and optimize operations with high rejection quantities to improve overall process efficiency and product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783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6658-2576-940A-F806-40FC166A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7B4D5-9C4D-A88E-B20A-92181D81C457}"/>
              </a:ext>
            </a:extLst>
          </p:cNvPr>
          <p:cNvSpPr txBox="1"/>
          <p:nvPr/>
        </p:nvSpPr>
        <p:spPr>
          <a:xfrm>
            <a:off x="1259632" y="412304"/>
            <a:ext cx="7488832" cy="395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C00000"/>
                </a:solidFill>
                <a:latin typeface="Söhne"/>
              </a:rPr>
              <a:t>SUMMARY</a:t>
            </a:r>
            <a:r>
              <a:rPr lang="en-IN" sz="3200" dirty="0">
                <a:solidFill>
                  <a:srgbClr val="C00000"/>
                </a:solidFill>
                <a:latin typeface="Söhne"/>
              </a:rPr>
              <a:t> :</a:t>
            </a:r>
          </a:p>
          <a:p>
            <a:endParaRPr lang="en-IN" sz="3200" dirty="0">
              <a:solidFill>
                <a:srgbClr val="C00000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At 92,52,803, 10-11-2015 had the highest Sum of Manufactured Qty and was 1,052.74% higher than 12-11-2015, which had the lowest Sum of Manufactured Qty at 8,02,677.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10-11-2015 accounted for 10.66% of Sum of Manufactured Qty.</a:t>
            </a:r>
            <a:endParaRPr lang="en-US" sz="1400" dirty="0">
              <a:solidFill>
                <a:srgbClr val="252423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﻿Across all 11 Emp Name, Sum of Rejected Qty ranged from 130 to 500.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Sum of Manufactured Qty and total Sum of Rejected Qty are positively correlated with each other.</a:t>
            </a:r>
            <a:endParaRPr lang="en-US" sz="1400" dirty="0">
              <a:solidFill>
                <a:srgbClr val="252423"/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Sum of Manufactured Qty and Sum of Rejected Qty diverged the most when the Department Name was Woven </a:t>
            </a:r>
            <a:r>
              <a:rPr lang="en-US" sz="1400" i="0" dirty="0" err="1">
                <a:solidFill>
                  <a:srgbClr val="252423"/>
                </a:solidFill>
                <a:effectLst/>
                <a:latin typeface="Söhne"/>
              </a:rPr>
              <a:t>Lables</a:t>
            </a:r>
            <a:r>
              <a:rPr lang="en-US" sz="1400" i="0" dirty="0">
                <a:solidFill>
                  <a:srgbClr val="252423"/>
                </a:solidFill>
                <a:effectLst/>
                <a:latin typeface="Söhne"/>
              </a:rPr>
              <a:t>, when Sum of Manufactured Qty were 57,679,298 higher than Sum of Rejected Qty.</a:t>
            </a:r>
            <a:endParaRPr lang="en-IN" sz="1400" dirty="0">
              <a:solidFill>
                <a:srgbClr val="C0000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6180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48EE1-9408-1639-5E46-4310386872F3}"/>
              </a:ext>
            </a:extLst>
          </p:cNvPr>
          <p:cNvSpPr txBox="1"/>
          <p:nvPr/>
        </p:nvSpPr>
        <p:spPr>
          <a:xfrm>
            <a:off x="1216819" y="139253"/>
            <a:ext cx="789168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sng" dirty="0">
                <a:solidFill>
                  <a:srgbClr val="C00000"/>
                </a:solidFill>
                <a:effectLst/>
                <a:latin typeface="Söhne"/>
              </a:rPr>
              <a:t>OVERALL CONCLUSION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Söhne"/>
              </a:rPr>
              <a:t> : 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Söhne"/>
              </a:rPr>
              <a:t>Driving Efficiency and Quality in Manufacturing Operations</a:t>
            </a:r>
          </a:p>
          <a:p>
            <a:pPr algn="l"/>
            <a:endParaRPr lang="en-US" sz="1200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 Manufacture Quantity (Qty)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Monitoring the manufacture quantity provides insights into production volumes, enabling efficient resource allocation and scheduling to meet demand.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2. Rejected Quantity (Qty)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Analyzing rejected quantity helps identify areas for quality improvement, leading to reduced waste, improved product quality, and enhanced customer satisfaction.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3. Processed Quantity (Qty)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Tracking processed quantity indicates the efficiency of manufacturing processes and highlights areas for optimization to increase throughput and reduce cycle times.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4. Wastage Quantity (Qty)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Understanding wastage quantity allows for the identification of inefficiencies in material usage and production processes, facilitating waste reduction initiatives and cost savings.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5. Employee Wise Rejected Qty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Employee-wise rejected quantity data aids in identifying training needs and performance issues, enabling targeted interventions to improve employee skills and reduce defects.</a:t>
            </a:r>
          </a:p>
        </p:txBody>
      </p:sp>
    </p:spTree>
    <p:extLst>
      <p:ext uri="{BB962C8B-B14F-4D97-AF65-F5344CB8AC3E}">
        <p14:creationId xmlns:p14="http://schemas.microsoft.com/office/powerpoint/2010/main" val="65950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19CA-D354-81B7-172B-23BC2BB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CCD43-7ADF-5F73-ED2D-6B07315A884E}"/>
              </a:ext>
            </a:extLst>
          </p:cNvPr>
          <p:cNvSpPr txBox="1"/>
          <p:nvPr/>
        </p:nvSpPr>
        <p:spPr>
          <a:xfrm>
            <a:off x="1187624" y="175319"/>
            <a:ext cx="78488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chemeClr val="tx2"/>
                </a:solidFill>
                <a:effectLst/>
                <a:latin typeface="Söhne"/>
              </a:rPr>
              <a:t>6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. Machine Wise Rejected Qty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Machine-wise rejected quantity insights facilitate maintenance scheduling and operational improvements to minimize downtime, enhance machine efficiency, and reduce rejection rates.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7. Production Comparison Trend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Analysis of production comparison trends over time enables proactive adjustments to production schedules and resource allocation to meet changing demand patterns efficiently.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8. Manufacture Vs Rejected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Comparing manufacture and rejected quantities provides a holistic view of production quality, guiding efforts to reduce rejection rates and improve overall process efficiency.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9. Department Wise Manufacture Vs Rejected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Department-wise analysis highlights areas of variance in production and rejection quantities, informing resource allocation and improvement initiatives tailored to specific departments.</a:t>
            </a:r>
          </a:p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10.Operation Wise Rejected Qty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Operation-wise rejected quantity insights pinpoint bottlenecks and inefficiencies in the manufacturing process, guiding targeted improvements to enhance operational efficiency and product quality.</a:t>
            </a:r>
          </a:p>
        </p:txBody>
      </p:sp>
    </p:spTree>
    <p:extLst>
      <p:ext uri="{BB962C8B-B14F-4D97-AF65-F5344CB8AC3E}">
        <p14:creationId xmlns:p14="http://schemas.microsoft.com/office/powerpoint/2010/main" val="44233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6C292-BD36-E897-D973-FFE732F3EEE3}"/>
              </a:ext>
            </a:extLst>
          </p:cNvPr>
          <p:cNvSpPr/>
          <p:nvPr/>
        </p:nvSpPr>
        <p:spPr>
          <a:xfrm>
            <a:off x="1725708" y="1910825"/>
            <a:ext cx="56925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47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045" y="1708448"/>
            <a:ext cx="8350250" cy="302381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Mr.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Pushkar Yogesh Chaudhari</a:t>
            </a:r>
            <a:endParaRPr lang="en-I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Mr. 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Medha </a:t>
            </a:r>
            <a:r>
              <a:rPr lang="en-IN" sz="1600" b="1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Arcot</a:t>
            </a:r>
            <a:endParaRPr lang="en-IN" sz="1600" b="1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Mr. </a:t>
            </a:r>
            <a:r>
              <a:rPr lang="en-IN" sz="1600" b="1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Hementh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Mr. 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Sudhir K Patil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Mr.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shivam </a:t>
            </a:r>
            <a:r>
              <a:rPr lang="en-IN" sz="1600" b="1" dirty="0" err="1">
                <a:solidFill>
                  <a:srgbClr val="222222"/>
                </a:solidFill>
                <a:latin typeface="Calibri" panose="020F0502020204030204" pitchFamily="34" charset="0"/>
              </a:rPr>
              <a:t>S</a:t>
            </a:r>
            <a:r>
              <a:rPr lang="en-IN" sz="1600" b="1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aratkar</a:t>
            </a:r>
            <a:endParaRPr lang="en-IN" sz="1600" b="1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 Mr. 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Vikas L 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Mr</a:t>
            </a:r>
            <a:r>
              <a:rPr lang="en-IN" sz="1600" dirty="0"/>
              <a:t>. 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Sai Charan Patha</a:t>
            </a:r>
            <a:endParaRPr lang="en-US" altLang="ko-KR" sz="1800" b="1" dirty="0">
              <a:ea typeface="Gulim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2C758-79A9-9009-E6FA-0C851779A111}"/>
              </a:ext>
            </a:extLst>
          </p:cNvPr>
          <p:cNvSpPr txBox="1"/>
          <p:nvPr/>
        </p:nvSpPr>
        <p:spPr>
          <a:xfrm>
            <a:off x="334782" y="412825"/>
            <a:ext cx="7898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Presented By :</a:t>
            </a:r>
          </a:p>
          <a:p>
            <a:endParaRPr lang="en-IN" dirty="0"/>
          </a:p>
          <a:p>
            <a:r>
              <a:rPr lang="en-IN" sz="1800" b="1" u="sng" dirty="0">
                <a:solidFill>
                  <a:srgbClr val="C00000"/>
                </a:solidFill>
              </a:rPr>
              <a:t>Team Members </a:t>
            </a:r>
            <a:r>
              <a:rPr lang="en-IN" sz="1800" b="1" dirty="0">
                <a:solidFill>
                  <a:srgbClr val="C00000"/>
                </a:solidFill>
              </a:rPr>
              <a:t>( Group - 2 ) 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15517-6ED6-EAE3-A311-6BEA6F25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08448"/>
            <a:ext cx="3672408" cy="2880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27F68-35C7-BAAC-DB9D-9E6E7450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76BF2-7E37-8BDD-7E7E-96D6707687EA}"/>
              </a:ext>
            </a:extLst>
          </p:cNvPr>
          <p:cNvSpPr txBox="1"/>
          <p:nvPr/>
        </p:nvSpPr>
        <p:spPr>
          <a:xfrm>
            <a:off x="1233464" y="86697"/>
            <a:ext cx="78030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C00000"/>
                </a:solidFill>
                <a:latin typeface="Söhne"/>
              </a:rPr>
              <a:t>INTRODUCTIO</a:t>
            </a:r>
            <a:r>
              <a:rPr lang="en-IN" sz="2800" b="1" u="sng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IN" sz="12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endParaRPr lang="en-IN" sz="3200" b="1" dirty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400" b="1" i="0" dirty="0">
                <a:solidFill>
                  <a:srgbClr val="0070C0"/>
                </a:solidFill>
                <a:effectLst/>
                <a:latin typeface="Söhne"/>
              </a:rPr>
              <a:t>Overview of the Garment Manufacturing Industry:</a:t>
            </a:r>
            <a:r>
              <a:rPr lang="en-US" sz="1400" i="0" dirty="0">
                <a:solidFill>
                  <a:srgbClr val="0070C0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The garment manufacturing industry produces clothing and accessories through various stages, including design, fabric sourcing, cutting, sewing, and finishing. It operates globally and caters to diverse consumer preferences.</a:t>
            </a: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rgbClr val="0070C0"/>
                </a:solidFill>
                <a:effectLst/>
                <a:latin typeface="Söhne"/>
              </a:rPr>
              <a:t>Purpose of the Project: 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This project aims to innovate and improve garment manufacturing processes to enhance efficiency, sustainability, and competitiveness within the industry.</a:t>
            </a: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rgbClr val="0070C0"/>
                </a:solidFill>
                <a:effectLst/>
                <a:latin typeface="Söhne"/>
              </a:rPr>
              <a:t>Goals and Objectives:</a:t>
            </a:r>
            <a:endParaRPr lang="en-US" sz="140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Enhance efficiency and reduce lead times.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Integrate sustainable practices throughout the supply chain.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Adopt innovative technologies to modernize operations.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Improve product quality and consistency.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Strengthen market competitiveness.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Prioritize worker welfare and safety.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Ensure customer satisfaction.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Drive sustainable growth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6327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BE1E0-2E3D-3642-C8CC-A672F5CB3684}"/>
              </a:ext>
            </a:extLst>
          </p:cNvPr>
          <p:cNvSpPr txBox="1"/>
          <p:nvPr/>
        </p:nvSpPr>
        <p:spPr>
          <a:xfrm>
            <a:off x="1187624" y="183500"/>
            <a:ext cx="7848872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dirty="0">
                <a:solidFill>
                  <a:srgbClr val="C00000"/>
                </a:solidFill>
                <a:effectLst/>
                <a:latin typeface="Söhne"/>
              </a:rPr>
              <a:t>PERFORMANCE METRICS </a:t>
            </a:r>
            <a:r>
              <a:rPr lang="en-IN" sz="3200" b="1" i="0" dirty="0">
                <a:solidFill>
                  <a:srgbClr val="C00000"/>
                </a:solidFill>
                <a:effectLst/>
                <a:latin typeface="Söhne"/>
              </a:rPr>
              <a:t>:</a:t>
            </a:r>
            <a:endParaRPr lang="en-IN" sz="2400" b="1" i="0" dirty="0">
              <a:solidFill>
                <a:srgbClr val="C00000"/>
              </a:solidFill>
              <a:effectLst/>
              <a:latin typeface="Söhne"/>
            </a:endParaRPr>
          </a:p>
          <a:p>
            <a:endParaRPr lang="en-IN" sz="2400" b="1" dirty="0">
              <a:solidFill>
                <a:srgbClr val="0070C0"/>
              </a:solidFill>
              <a:latin typeface="Söhne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Söhne"/>
              </a:rPr>
              <a:t>                                    KPI</a:t>
            </a:r>
            <a:r>
              <a:rPr lang="en-IN" sz="2400" dirty="0">
                <a:solidFill>
                  <a:srgbClr val="00B050"/>
                </a:solidFill>
                <a:latin typeface="Söhne"/>
              </a:rPr>
              <a:t> 1 : </a:t>
            </a:r>
            <a:r>
              <a:rPr lang="en-US" dirty="0">
                <a:solidFill>
                  <a:srgbClr val="1B00FE"/>
                </a:solidFill>
                <a:latin typeface="Söhne"/>
              </a:rPr>
              <a:t>Manufacture Qty</a:t>
            </a:r>
          </a:p>
          <a:p>
            <a:endParaRPr lang="en-US" sz="1800" b="1" dirty="0">
              <a:latin typeface="Söhne"/>
            </a:endParaRPr>
          </a:p>
          <a:p>
            <a:pPr algn="just">
              <a:lnSpc>
                <a:spcPct val="150000"/>
              </a:lnSpc>
            </a:pPr>
            <a:endParaRPr lang="en-US" sz="1600" b="0" i="0" dirty="0">
              <a:solidFill>
                <a:schemeClr val="tx2"/>
              </a:solidFill>
              <a:effectLst/>
              <a:latin typeface="Söhne"/>
            </a:endParaRPr>
          </a:p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1800" b="1" dirty="0">
              <a:latin typeface="Söhne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293E8-90DF-B165-D244-803973D2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29925"/>
            <a:ext cx="1872208" cy="685239"/>
          </a:xfrm>
          <a:prstGeom prst="rect">
            <a:avLst/>
          </a:prstGeom>
          <a:ln>
            <a:noFill/>
          </a:ln>
          <a:effectLst>
            <a:glow rad="228600">
              <a:srgbClr val="00FFFF">
                <a:alpha val="40000"/>
              </a:srgb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CE4C2-CFE3-11E3-9D8F-F6BC8430FA69}"/>
              </a:ext>
            </a:extLst>
          </p:cNvPr>
          <p:cNvSpPr txBox="1"/>
          <p:nvPr/>
        </p:nvSpPr>
        <p:spPr>
          <a:xfrm>
            <a:off x="3491880" y="1720342"/>
            <a:ext cx="53285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Definition: </a:t>
            </a:r>
            <a:r>
              <a:rPr lang="en-US" sz="1600" b="0" i="0" dirty="0">
                <a:effectLst/>
                <a:latin typeface="Söhne"/>
              </a:rPr>
              <a:t>The total quantity of items produced within a specific time frame.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Importance: </a:t>
            </a:r>
            <a:r>
              <a:rPr lang="en-US" sz="1600" b="0" i="0" dirty="0">
                <a:effectLst/>
                <a:latin typeface="Söhne"/>
              </a:rPr>
              <a:t>Indicates the volume of output from the manufacturing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Chart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showing production quantity over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Tracking the manufacture quantity over time can reveal production trends, such as seasonality or periods of high demand.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Actionable Insight</a:t>
            </a:r>
            <a:r>
              <a:rPr lang="en-US" sz="1600" b="0" i="0" dirty="0">
                <a:effectLst/>
                <a:latin typeface="Söhne"/>
              </a:rPr>
              <a:t>: Identify peak production periods to optimize resource allocation and scheduling.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327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18A89-9208-0132-4149-B0CC0A1853A1}"/>
              </a:ext>
            </a:extLst>
          </p:cNvPr>
          <p:cNvSpPr txBox="1"/>
          <p:nvPr/>
        </p:nvSpPr>
        <p:spPr>
          <a:xfrm>
            <a:off x="3347864" y="340296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2 : </a:t>
            </a:r>
            <a:r>
              <a:rPr lang="en-US" b="1" dirty="0">
                <a:solidFill>
                  <a:srgbClr val="1B00FE"/>
                </a:solidFill>
                <a:latin typeface="Söhne"/>
              </a:rPr>
              <a:t>Rejected Qty </a:t>
            </a:r>
            <a:endParaRPr lang="en-US" sz="1800" b="1" dirty="0">
              <a:solidFill>
                <a:srgbClr val="1B00FE"/>
              </a:solidFill>
              <a:latin typeface="Söhne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0E21-41BB-3F92-2896-6CCC57EA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14373"/>
            <a:ext cx="1800200" cy="716342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DFF39-DF42-C270-1F7A-80772866FA64}"/>
              </a:ext>
            </a:extLst>
          </p:cNvPr>
          <p:cNvSpPr txBox="1"/>
          <p:nvPr/>
        </p:nvSpPr>
        <p:spPr>
          <a:xfrm>
            <a:off x="3491880" y="1156772"/>
            <a:ext cx="46805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quantity of items rejected during the manufacturing process due to defects or quality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Reflects the effectiveness of quality control measures.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Showing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rejected quantity to total production.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Monitoring rejected quantity helps identify quality issues in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Investigate root causes of rejected items to implement corrective actions and improve quality control procedures.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078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E3BFF-A8C2-548E-2007-95F092F96AB7}"/>
              </a:ext>
            </a:extLst>
          </p:cNvPr>
          <p:cNvSpPr txBox="1"/>
          <p:nvPr/>
        </p:nvSpPr>
        <p:spPr>
          <a:xfrm>
            <a:off x="3311860" y="412304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3 : </a:t>
            </a:r>
            <a:r>
              <a:rPr lang="en-US" sz="1800" b="1" dirty="0">
                <a:solidFill>
                  <a:srgbClr val="1B00FE"/>
                </a:solidFill>
                <a:latin typeface="Söhne"/>
              </a:rPr>
              <a:t>Processed Qty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AFA39-55EA-EEF5-08A2-AC56F6A3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54" y="2191511"/>
            <a:ext cx="1920406" cy="762066"/>
          </a:xfrm>
          <a:prstGeom prst="rect">
            <a:avLst/>
          </a:prstGeom>
          <a:ln>
            <a:noFill/>
          </a:ln>
          <a:effectLst>
            <a:glow rad="228600">
              <a:srgbClr val="51ED45">
                <a:alpha val="40000"/>
              </a:srgb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A86E3-F36E-C2DD-5677-2F437252102B}"/>
              </a:ext>
            </a:extLst>
          </p:cNvPr>
          <p:cNvSpPr txBox="1"/>
          <p:nvPr/>
        </p:nvSpPr>
        <p:spPr>
          <a:xfrm>
            <a:off x="3563888" y="1156772"/>
            <a:ext cx="4680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quantity of items successfully completed through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Indicates the portion of production meeting quality standards.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>
                <a:solidFill>
                  <a:schemeClr val="tx2"/>
                </a:solidFill>
                <a:latin typeface="Söhne"/>
              </a:rPr>
              <a:t>Chart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illustrating the total processed quantity.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Comparing processed quantity to total production indicates the efficiency of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Streamline production processes and reduce cycle times to increase the proportion of processed quantity.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98035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B5205-4AAA-9877-541C-0FA818EB3692}"/>
              </a:ext>
            </a:extLst>
          </p:cNvPr>
          <p:cNvSpPr txBox="1"/>
          <p:nvPr/>
        </p:nvSpPr>
        <p:spPr>
          <a:xfrm>
            <a:off x="3334566" y="268288"/>
            <a:ext cx="2474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4 : </a:t>
            </a:r>
            <a:r>
              <a:rPr lang="en-US" sz="1800" b="1" dirty="0">
                <a:solidFill>
                  <a:srgbClr val="1B00FE"/>
                </a:solidFill>
                <a:latin typeface="Söhne"/>
              </a:rPr>
              <a:t>Wastage Qty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02CCE-B4A4-6373-B3D5-962BE0A0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07" y="2210563"/>
            <a:ext cx="1871050" cy="723963"/>
          </a:xfrm>
          <a:prstGeom prst="rect">
            <a:avLst/>
          </a:prstGeom>
          <a:ln>
            <a:noFill/>
          </a:ln>
          <a:effectLst>
            <a:glow rad="228600">
              <a:srgbClr val="FA3ADF">
                <a:alpha val="40000"/>
              </a:srgb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25DDD-6474-2720-B1E5-44F257636D42}"/>
              </a:ext>
            </a:extLst>
          </p:cNvPr>
          <p:cNvSpPr txBox="1"/>
          <p:nvPr/>
        </p:nvSpPr>
        <p:spPr>
          <a:xfrm>
            <a:off x="3491880" y="987495"/>
            <a:ext cx="48965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The quantity of materials wasted during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Highlights inefficiencies in material usage and production processes.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showing the breakdown of waste by material type.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Analyzing wastage quantity highlights inefficiencies in material usage and production processes.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Implement waste reduction strategies such as lean manufacturing principles or recycling initiatives to minimize wastage.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48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2045B-FF2E-C556-A365-C21C7916A3C7}"/>
              </a:ext>
            </a:extLst>
          </p:cNvPr>
          <p:cNvSpPr txBox="1"/>
          <p:nvPr/>
        </p:nvSpPr>
        <p:spPr>
          <a:xfrm>
            <a:off x="2627784" y="340296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5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Employee Wise Rejected Qty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6AEEF-2CEE-5E70-E0F3-873D99C05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 r="2667"/>
          <a:stretch/>
        </p:blipFill>
        <p:spPr>
          <a:xfrm>
            <a:off x="1403648" y="1507363"/>
            <a:ext cx="2627724" cy="213036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547E2-050D-F507-C2A4-B2B5FBD2EEF0}"/>
              </a:ext>
            </a:extLst>
          </p:cNvPr>
          <p:cNvSpPr txBox="1"/>
          <p:nvPr/>
        </p:nvSpPr>
        <p:spPr>
          <a:xfrm>
            <a:off x="4355976" y="1080027"/>
            <a:ext cx="410445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quantity of rejected items attributed to individual employees.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Identifies training needs or performance issues among employees.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Stacked bar chart ranking employees by rejected quantity.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Identifying employees with high rejected quantities can indicate training needs or performance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Provide targeted training and performance feedback to improve employee skills and reduce rejected quantity.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87830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890D-A4BD-9FBD-63C3-B169CC5A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563B-29E4-4156-8520-0B4B78497913}" type="datetime1">
              <a:rPr lang="en-US" altLang="ru-RU" smtClean="0"/>
              <a:t>11/18/2024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AFAA5-F3B4-BEBD-5076-3B1C71461367}"/>
              </a:ext>
            </a:extLst>
          </p:cNvPr>
          <p:cNvSpPr txBox="1"/>
          <p:nvPr/>
        </p:nvSpPr>
        <p:spPr>
          <a:xfrm>
            <a:off x="2699792" y="34029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Söhne"/>
              </a:rPr>
              <a:t>KPI 6 : </a:t>
            </a:r>
            <a:r>
              <a:rPr lang="en-US" sz="1800" dirty="0">
                <a:solidFill>
                  <a:srgbClr val="1B00FE"/>
                </a:solidFill>
                <a:latin typeface="Söhne"/>
              </a:rPr>
              <a:t>Machine Wise Rejected Qty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9F6EC-2274-7B18-2AAF-0101A478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3" y="1593289"/>
            <a:ext cx="2743438" cy="195851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B3508-3CF5-7D65-75F6-197CB8245579}"/>
              </a:ext>
            </a:extLst>
          </p:cNvPr>
          <p:cNvSpPr txBox="1"/>
          <p:nvPr/>
        </p:nvSpPr>
        <p:spPr>
          <a:xfrm>
            <a:off x="4499992" y="1025446"/>
            <a:ext cx="4104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Definition: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The quantity of rejected items attributed to specific machines.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Importance: 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Helps optimize machine utilization and maintenance schedules.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Visualization: </a:t>
            </a:r>
            <a:r>
              <a:rPr lang="en-US" sz="1600" b="0" dirty="0" err="1">
                <a:solidFill>
                  <a:schemeClr val="tx2"/>
                </a:solidFill>
                <a:latin typeface="Söhne"/>
              </a:rPr>
              <a:t>Treemap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showing the machines with the highest rejected quantity.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Machines with high rejected quantities may indicate maintenance issues or inefficiencies in operation.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Actionable Insight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: Schedule preventive maintenance and optimize machine utilization to reduce rejected quantity and downtime.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78347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Balls-of-Thread">
      <a:dk1>
        <a:srgbClr val="000000"/>
      </a:dk1>
      <a:lt1>
        <a:srgbClr val="943024"/>
      </a:lt1>
      <a:dk2>
        <a:srgbClr val="000000"/>
      </a:dk2>
      <a:lt2>
        <a:srgbClr val="A77C00"/>
      </a:lt2>
      <a:accent1>
        <a:srgbClr val="DFA600"/>
      </a:accent1>
      <a:accent2>
        <a:srgbClr val="FFC285"/>
      </a:accent2>
      <a:accent3>
        <a:srgbClr val="D86E61"/>
      </a:accent3>
      <a:accent4>
        <a:srgbClr val="FFD14F"/>
      </a:accent4>
      <a:accent5>
        <a:srgbClr val="A78569"/>
      </a:accent5>
      <a:accent6>
        <a:srgbClr val="FF7C80"/>
      </a:accent6>
      <a:hlink>
        <a:srgbClr val="80634B"/>
      </a:hlink>
      <a:folHlink>
        <a:srgbClr val="FFFF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Balls-of-Thread">
      <a:dk1>
        <a:srgbClr val="000000"/>
      </a:dk1>
      <a:lt1>
        <a:srgbClr val="943024"/>
      </a:lt1>
      <a:dk2>
        <a:srgbClr val="000000"/>
      </a:dk2>
      <a:lt2>
        <a:srgbClr val="A77C00"/>
      </a:lt2>
      <a:accent1>
        <a:srgbClr val="DFA600"/>
      </a:accent1>
      <a:accent2>
        <a:srgbClr val="FFC285"/>
      </a:accent2>
      <a:accent3>
        <a:srgbClr val="D86E61"/>
      </a:accent3>
      <a:accent4>
        <a:srgbClr val="FFD14F"/>
      </a:accent4>
      <a:accent5>
        <a:srgbClr val="A78569"/>
      </a:accent5>
      <a:accent6>
        <a:srgbClr val="FF7C80"/>
      </a:accent6>
      <a:hlink>
        <a:srgbClr val="80634B"/>
      </a:hlink>
      <a:folHlink>
        <a:srgbClr val="FFFF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Words>1365</Words>
  <Application>Microsoft Office PowerPoint</Application>
  <PresentationFormat>Custom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Gulim</vt:lpstr>
      <vt:lpstr>Algerian</vt:lpstr>
      <vt:lpstr>Arial</vt:lpstr>
      <vt:lpstr>Arial Black</vt:lpstr>
      <vt:lpstr>Calibri</vt:lpstr>
      <vt:lpstr>Georgia</vt:lpstr>
      <vt:lpstr>Söhne</vt:lpstr>
      <vt:lpstr>template</vt:lpstr>
      <vt:lpstr>Custom Design</vt:lpstr>
      <vt:lpstr>ManufacturiNG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shivam</cp:lastModifiedBy>
  <cp:revision>233</cp:revision>
  <dcterms:created xsi:type="dcterms:W3CDTF">2006-06-29T12:15:01Z</dcterms:created>
  <dcterms:modified xsi:type="dcterms:W3CDTF">2024-11-18T13:32:40Z</dcterms:modified>
</cp:coreProperties>
</file>