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f35d85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f35d85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2470da0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2470da0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ca10e5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ca10e5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</a:t>
            </a:r>
            <a:r>
              <a:rPr lang="en"/>
              <a:t>optometrists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STAKEHOLDERS!!!!!!!!!!!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1ca10e5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1ca10e5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f35d85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f35d85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explain choice to remove subclasses, SSN, and what the id’s are, and changed constraints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1ca10e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1ca10e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all 0,N because it would be a stumbling block otherwise for account creation.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0cdb20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0cdb20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all 0,N because it would be a stumbling block otherwise for account creation.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1ca10e5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1ca10e5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f35d85b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f35d85b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f45b2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f45b2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430 Database Management System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873775" y="3329650"/>
            <a:ext cx="175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Michael Towns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312300" y="3329650"/>
            <a:ext cx="175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Chris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Sanders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- 2nd Normal Form</a:t>
            </a:r>
            <a:endParaRPr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3221400" y="1152475"/>
            <a:ext cx="300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Insurance Provider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IP_ID</a:t>
            </a:r>
            <a:r>
              <a:rPr lang="en" sz="1800"/>
              <a:t> -&gt;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Address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Address -&gt;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Phone_No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Hours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Website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22"/>
          <p:cNvSpPr txBox="1"/>
          <p:nvPr/>
        </p:nvSpPr>
        <p:spPr>
          <a:xfrm>
            <a:off x="311700" y="1152475"/>
            <a:ext cx="2909700" cy="3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Health_Provider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HP_ID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-&gt;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Name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Address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Address -&gt;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Phone_No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Hours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Website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Name -&gt; No_Reviews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222000" y="1152475"/>
            <a:ext cx="26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User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User_ID</a:t>
            </a:r>
            <a:r>
              <a:rPr lang="en" sz="1800"/>
              <a:t> -&gt;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Address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 -&gt; DOB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430 Database Management System Project</a:t>
            </a:r>
            <a:endParaRPr/>
          </a:p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1873775" y="3329650"/>
            <a:ext cx="175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Michael Towns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5312300" y="3329650"/>
            <a:ext cx="175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Chris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Sanders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of Application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Primary Purpose:</a:t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This database and management system allows a user to see what insurance agencies are accepted at a given medical institution, as well as the location and operating hours of the institution. 	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Secondary Purpose:</a:t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Th</a:t>
            </a:r>
            <a:r>
              <a:rPr lang="en" sz="1800">
                <a:solidFill>
                  <a:srgbClr val="FFFFFF"/>
                </a:solidFill>
              </a:rPr>
              <a:t>e user will be able to see a list of medical practitioners that work in a certain institution.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The user will also be able to rate and review a med</a:t>
            </a:r>
            <a:r>
              <a:rPr lang="en" sz="1700">
                <a:solidFill>
                  <a:srgbClr val="FFFFFF"/>
                </a:solidFill>
              </a:rPr>
              <a:t>ical institution and/or a medical practitioner.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3307" l="20503" r="19961" t="20484"/>
          <a:stretch/>
        </p:blipFill>
        <p:spPr>
          <a:xfrm>
            <a:off x="1340200" y="82425"/>
            <a:ext cx="6932249" cy="49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234700" y="4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</a:t>
            </a:r>
            <a:r>
              <a:rPr lang="en"/>
              <a:t>Entity/Relationship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2439" l="14836" r="14646" t="18863"/>
          <a:stretch/>
        </p:blipFill>
        <p:spPr>
          <a:xfrm>
            <a:off x="1171175" y="535875"/>
            <a:ext cx="6882150" cy="43782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150175" y="7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Entity/Relationship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6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</a:t>
            </a:r>
            <a:r>
              <a:rPr b="1" lang="en" sz="1800">
                <a:solidFill>
                  <a:srgbClr val="FFFFFF"/>
                </a:solidFill>
              </a:rPr>
              <a:t>User</a:t>
            </a:r>
            <a:r>
              <a:rPr lang="en" sz="1800">
                <a:solidFill>
                  <a:srgbClr val="FFFFFF"/>
                </a:solidFill>
              </a:rPr>
              <a:t> can be </a:t>
            </a:r>
            <a:r>
              <a:rPr b="1" lang="en" sz="1800">
                <a:solidFill>
                  <a:srgbClr val="FFFFFF"/>
                </a:solidFill>
              </a:rPr>
              <a:t>Covered </a:t>
            </a:r>
            <a:r>
              <a:rPr lang="en" sz="1800">
                <a:solidFill>
                  <a:srgbClr val="FFFFFF"/>
                </a:solidFill>
              </a:rPr>
              <a:t>by more than one </a:t>
            </a:r>
            <a:r>
              <a:rPr b="1" lang="en" sz="1800">
                <a:solidFill>
                  <a:srgbClr val="FFFFFF"/>
                </a:solidFill>
              </a:rPr>
              <a:t>Insurance Provider</a:t>
            </a:r>
            <a:r>
              <a:rPr lang="en" sz="1800">
                <a:solidFill>
                  <a:srgbClr val="FFFFFF"/>
                </a:solidFill>
              </a:rPr>
              <a:t> or none, and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 </a:t>
            </a:r>
            <a:r>
              <a:rPr b="1" lang="en" sz="1800">
                <a:solidFill>
                  <a:srgbClr val="FFFFFF"/>
                </a:solidFill>
              </a:rPr>
              <a:t>Insurance Provider </a:t>
            </a:r>
            <a:r>
              <a:rPr lang="en" sz="1800">
                <a:solidFill>
                  <a:srgbClr val="FFFFFF"/>
                </a:solidFill>
              </a:rPr>
              <a:t>can cover many </a:t>
            </a:r>
            <a:r>
              <a:rPr b="1" lang="en" sz="1800">
                <a:solidFill>
                  <a:srgbClr val="FFFFFF"/>
                </a:solidFill>
              </a:rPr>
              <a:t>Users</a:t>
            </a:r>
            <a:r>
              <a:rPr lang="en" sz="1800">
                <a:solidFill>
                  <a:srgbClr val="FFFFFF"/>
                </a:solidFill>
              </a:rPr>
              <a:t> or none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</a:t>
            </a:r>
            <a:r>
              <a:rPr b="1" lang="en" sz="1800">
                <a:solidFill>
                  <a:srgbClr val="FFFFFF"/>
                </a:solidFill>
              </a:rPr>
              <a:t>Health Provider</a:t>
            </a:r>
            <a:r>
              <a:rPr lang="en" sz="1800">
                <a:solidFill>
                  <a:srgbClr val="FFFFFF"/>
                </a:solidFill>
              </a:rPr>
              <a:t> can accept many </a:t>
            </a:r>
            <a:r>
              <a:rPr b="1" lang="en" sz="1800">
                <a:solidFill>
                  <a:srgbClr val="FFFFFF"/>
                </a:solidFill>
              </a:rPr>
              <a:t>Insurance Provider</a:t>
            </a:r>
            <a:r>
              <a:rPr lang="en" sz="1800">
                <a:solidFill>
                  <a:srgbClr val="FFFFFF"/>
                </a:solidFill>
              </a:rPr>
              <a:t> or none</a:t>
            </a:r>
            <a:r>
              <a:rPr lang="en" sz="1800">
                <a:solidFill>
                  <a:srgbClr val="FFFFFF"/>
                </a:solidFill>
              </a:rPr>
              <a:t>,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 </a:t>
            </a:r>
            <a:r>
              <a:rPr b="1" lang="en" sz="1800">
                <a:solidFill>
                  <a:srgbClr val="FFFFFF"/>
                </a:solidFill>
              </a:rPr>
              <a:t>Insurance Provider </a:t>
            </a:r>
            <a:r>
              <a:rPr lang="en" sz="1800">
                <a:solidFill>
                  <a:srgbClr val="FFFFFF"/>
                </a:solidFill>
              </a:rPr>
              <a:t>can be accepted by many </a:t>
            </a:r>
            <a:r>
              <a:rPr b="1" lang="en" sz="1800">
                <a:solidFill>
                  <a:srgbClr val="FFFFFF"/>
                </a:solidFill>
              </a:rPr>
              <a:t>Health Providers </a:t>
            </a:r>
            <a:r>
              <a:rPr lang="en" sz="1800">
                <a:solidFill>
                  <a:srgbClr val="FFFFFF"/>
                </a:solidFill>
              </a:rPr>
              <a:t>or by none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</a:t>
            </a:r>
            <a:r>
              <a:rPr b="1" lang="en" sz="1800">
                <a:solidFill>
                  <a:srgbClr val="FFFFFF"/>
                </a:solidFill>
              </a:rPr>
              <a:t>User</a:t>
            </a:r>
            <a:r>
              <a:rPr lang="en" sz="1800">
                <a:solidFill>
                  <a:srgbClr val="FFFFFF"/>
                </a:solidFill>
              </a:rPr>
              <a:t> can rate many </a:t>
            </a:r>
            <a:r>
              <a:rPr b="1" lang="en" sz="1800">
                <a:solidFill>
                  <a:srgbClr val="FFFFFF"/>
                </a:solidFill>
              </a:rPr>
              <a:t>Health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Providers</a:t>
            </a:r>
            <a:r>
              <a:rPr lang="en" sz="1800">
                <a:solidFill>
                  <a:srgbClr val="FFFFFF"/>
                </a:solidFill>
              </a:rPr>
              <a:t> or none, and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</a:t>
            </a:r>
            <a:r>
              <a:rPr b="1" lang="en" sz="1800">
                <a:solidFill>
                  <a:srgbClr val="FFFFFF"/>
                </a:solidFill>
              </a:rPr>
              <a:t>Health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Provider</a:t>
            </a:r>
            <a:r>
              <a:rPr lang="en" sz="1800">
                <a:solidFill>
                  <a:srgbClr val="FFFFFF"/>
                </a:solidFill>
              </a:rPr>
              <a:t> can be rated by many </a:t>
            </a:r>
            <a:r>
              <a:rPr b="1" lang="en" sz="1800">
                <a:solidFill>
                  <a:srgbClr val="FFFFFF"/>
                </a:solidFill>
              </a:rPr>
              <a:t>Users</a:t>
            </a:r>
            <a:r>
              <a:rPr lang="en" sz="1800">
                <a:solidFill>
                  <a:srgbClr val="FFFFFF"/>
                </a:solidFill>
              </a:rPr>
              <a:t> or by none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6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If an entry is deleted from an entity, it all entries with that entity will be delete from the relationship tables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If any entries are deleted, a copy of the deleted row will be added to a backup table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</a:t>
            </a:r>
            <a:r>
              <a:rPr b="1" lang="en" sz="1800">
                <a:solidFill>
                  <a:srgbClr val="FFFFFF"/>
                </a:solidFill>
              </a:rPr>
              <a:t>User</a:t>
            </a:r>
            <a:r>
              <a:rPr lang="en" sz="1800">
                <a:solidFill>
                  <a:srgbClr val="FFFFFF"/>
                </a:solidFill>
              </a:rPr>
              <a:t> must be at least 18 years old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If a relationship is created where one of the entities does not exist, a entity will be generated with available information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Schema with Data Constraints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21707" l="17091" r="17698" t="30637"/>
          <a:stretch/>
        </p:blipFill>
        <p:spPr>
          <a:xfrm>
            <a:off x="144875" y="1029250"/>
            <a:ext cx="8798573" cy="354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 (examples)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74300" y="1152475"/>
            <a:ext cx="44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Chain Delete (User)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CREATE TRIGGER User_Delete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BEFORE DELETE ON User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EACH ROW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DELETE FROM Rates WHERE Rates.uid = OLD.uid;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DELETE FROM Covers WHERE Covers.uid = OLD.uid;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832750" y="1152475"/>
            <a:ext cx="43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Backup (User)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CREATE TRIGGER User_Backup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BEFORE DELETE ON User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EACH ROW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BEGIN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INSERT INTO UserBackup VALUES(OLD.uid, OLD.name, OLD.dob, OLD.address, Now());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 (examples)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74300" y="1152475"/>
            <a:ext cx="44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</a:rPr>
              <a:t>User Age Check</a:t>
            </a:r>
            <a:endParaRPr b="1" sz="1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TRIGGER Age_Check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BEFORE INSERT ON User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EACH ROW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DECLARE msg varchar(255);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((DateDiff(Now(),dob)/365) &lt; 18) THEN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	SET msg = 'Invalid Date of Birth';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SIGNAL sqlstate '45000' set message_text = msg;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 IF;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FFFF"/>
              </a:solidFill>
            </a:endParaRPr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832750" y="1152475"/>
            <a:ext cx="43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</a:rPr>
              <a:t>Stub Entries (User)</a:t>
            </a:r>
            <a:endParaRPr b="1" sz="1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TRIGGER  Stub_Creation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BEFORE INSERT ON Rates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EACH ROW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NOT EXISTS(SELECT * FROM User WHERE uid=NEW.uid) THEN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INSERT INTO User VALUES(NEW.uid);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 IF;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